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anose="020B0600000101010101" pitchFamily="50" charset="-127"/>
        <a:ea typeface="굴림" panose="020B0600000101010101" pitchFamily="50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anose="020B0600000101010101" pitchFamily="50" charset="-127"/>
        <a:ea typeface="굴림" panose="020B0600000101010101" pitchFamily="50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anose="020B0600000101010101" pitchFamily="50" charset="-127"/>
        <a:ea typeface="굴림" panose="020B0600000101010101" pitchFamily="50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anose="020B0600000101010101" pitchFamily="50" charset="-127"/>
        <a:ea typeface="굴림" panose="020B0600000101010101" pitchFamily="50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anose="020B0600000101010101" pitchFamily="50" charset="-127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굴림" panose="020B0600000101010101" pitchFamily="50" charset="-127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굴림" panose="020B0600000101010101" pitchFamily="50" charset="-127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굴림" panose="020B0600000101010101" pitchFamily="50" charset="-127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굴림" panose="020B0600000101010101" pitchFamily="50" charset="-127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84" y="22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ko-K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27ADE-5663-49F9-BC8A-008A4D4183C7}" type="slidenum">
              <a:rPr lang="en-US" altLang="ko-KR" smtClean="0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8293586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9/5/2018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ko-K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C90D1-1B8E-49C3-AAA4-10ECA54AD100}" type="slidenum">
              <a:rPr lang="en-US" altLang="ko-KR" smtClean="0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4892028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9/5/2018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ko-K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51E05-BFD2-489A-8E4D-CBC6014E6527}" type="slidenum">
              <a:rPr lang="en-US" altLang="ko-KR" smtClean="0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2629987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9/5/2018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ko-K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3AF8F-E873-4394-A749-91E58A240E82}" type="slidenum">
              <a:rPr lang="en-US" altLang="ko-KR" smtClean="0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3337571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9/5/2018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ko-K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1C023-0403-4EEC-8F03-A905A23E38C7}" type="slidenum">
              <a:rPr lang="en-US" altLang="ko-KR" smtClean="0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9275037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9/5/2018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ko-K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D5AB1-3856-4B9D-B4F3-EE4BC941CC57}" type="slidenum">
              <a:rPr lang="en-US" altLang="ko-KR" smtClean="0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501852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9/5/2018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ko-K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F215F-3268-4BA1-9E67-9D1EEABC0497}" type="slidenum">
              <a:rPr lang="en-US" altLang="ko-KR" smtClean="0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7189579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9/5/2018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ko-K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48501-5DE0-4276-95E3-AEC23CA3EB2E}" type="slidenum">
              <a:rPr lang="en-US" altLang="ko-KR" smtClean="0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2380643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9/5/2018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ko-K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C5B31-3973-4518-8081-CDA53E63C324}" type="slidenum">
              <a:rPr lang="en-US" altLang="ko-KR" smtClean="0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9541590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9/5/2018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ko-K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DBC90-ADF8-41D3-9F06-65A87E11B4D4}" type="slidenum">
              <a:rPr lang="en-US" altLang="ko-KR" smtClean="0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4176383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9/5/2018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ko-K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D0A4C-C2FC-4CF1-A0C7-79253D5B516F}" type="slidenum">
              <a:rPr lang="en-US" altLang="ko-KR" smtClean="0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2807466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9036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dirty="0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40768"/>
            <a:ext cx="7886700" cy="4836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C764DE79-268F-4C1A-8933-263129D2AF90}" type="datetimeFigureOut">
              <a:rPr lang="en-US" smtClean="0"/>
              <a:pPr/>
              <a:t>9/5/2018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en-US" altLang="ko-K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C0B33571-0DD4-4E8E-AA22-C0B78FE0D9A2}" type="slidenum">
              <a:rPr lang="en-US" altLang="ko-KR" smtClean="0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6727835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SzPct val="80000"/>
        <a:buFont typeface="Courier New" panose="02070309020205020404" pitchFamily="49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3429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SzPct val="60000"/>
        <a:buFont typeface="Wingdings" panose="05000000000000000000" pitchFamily="2" charset="2"/>
        <a:buChar char="q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Calibri" panose="020F0502020204030204" pitchFamily="34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/>
              <a:t>Databases : Introduction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ko-KR" smtClean="0"/>
              <a:t>2018, </a:t>
            </a:r>
            <a:r>
              <a:rPr lang="en-US" altLang="ko-KR" dirty="0"/>
              <a:t>Fall</a:t>
            </a:r>
          </a:p>
          <a:p>
            <a:r>
              <a:rPr lang="en-US" altLang="ko-KR" dirty="0"/>
              <a:t>Pusan National University</a:t>
            </a:r>
          </a:p>
          <a:p>
            <a:r>
              <a:rPr lang="en-US" altLang="ko-KR" dirty="0"/>
              <a:t>Ki-</a:t>
            </a:r>
            <a:r>
              <a:rPr lang="en-US" altLang="ko-KR" dirty="0" err="1"/>
              <a:t>Joune</a:t>
            </a:r>
            <a:r>
              <a:rPr lang="en-US" altLang="ko-KR" dirty="0"/>
              <a:t> Li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Goals of this course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Three Goals</a:t>
            </a:r>
          </a:p>
          <a:p>
            <a:pPr lvl="1"/>
            <a:r>
              <a:rPr lang="en-US" altLang="ko-KR" dirty="0"/>
              <a:t>Data Modeling</a:t>
            </a:r>
          </a:p>
          <a:p>
            <a:pPr lvl="2"/>
            <a:r>
              <a:rPr lang="en-US" altLang="ko-KR" dirty="0"/>
              <a:t>How to describe the information in the real world</a:t>
            </a:r>
          </a:p>
          <a:p>
            <a:pPr lvl="1"/>
            <a:r>
              <a:rPr lang="en-US" altLang="ko-KR" dirty="0"/>
              <a:t>Database Design</a:t>
            </a:r>
          </a:p>
          <a:p>
            <a:pPr lvl="2"/>
            <a:r>
              <a:rPr lang="en-US" altLang="ko-KR" dirty="0"/>
              <a:t>How to transform data models to database schema</a:t>
            </a:r>
          </a:p>
          <a:p>
            <a:pPr lvl="2"/>
            <a:r>
              <a:rPr lang="en-US" altLang="ko-KR" dirty="0"/>
              <a:t>How to formally describe databases in algebraic ways</a:t>
            </a:r>
          </a:p>
          <a:p>
            <a:pPr lvl="1"/>
            <a:r>
              <a:rPr lang="en-US" altLang="ko-KR" dirty="0"/>
              <a:t>Database Manipulation</a:t>
            </a:r>
          </a:p>
          <a:p>
            <a:pPr lvl="2"/>
            <a:r>
              <a:rPr lang="en-US" altLang="ko-KR" dirty="0"/>
              <a:t>How to handle databases </a:t>
            </a:r>
          </a:p>
          <a:p>
            <a:pPr lvl="3"/>
            <a:r>
              <a:rPr lang="en-US" altLang="ko-KR" dirty="0"/>
              <a:t>To retrieve</a:t>
            </a:r>
          </a:p>
          <a:p>
            <a:pPr lvl="3"/>
            <a:r>
              <a:rPr lang="en-US" altLang="ko-KR" dirty="0"/>
              <a:t>To insert/delete</a:t>
            </a:r>
          </a:p>
          <a:p>
            <a:pPr lvl="3"/>
            <a:r>
              <a:rPr lang="en-US" altLang="ko-KR" dirty="0"/>
              <a:t>To search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Evaluation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ko-KR" sz="2000" dirty="0"/>
              <a:t>Four Tests : </a:t>
            </a:r>
            <a:r>
              <a:rPr lang="en-US" altLang="ko-KR" sz="2000" dirty="0" smtClean="0"/>
              <a:t>65%</a:t>
            </a:r>
            <a:endParaRPr lang="en-US" altLang="ko-KR" sz="2000" dirty="0"/>
          </a:p>
          <a:p>
            <a:pPr lvl="1">
              <a:lnSpc>
                <a:spcPct val="90000"/>
              </a:lnSpc>
            </a:pPr>
            <a:r>
              <a:rPr lang="en-US" altLang="ko-KR" sz="1800" dirty="0"/>
              <a:t>Test </a:t>
            </a:r>
            <a:r>
              <a:rPr lang="en-US" altLang="ko-KR" sz="1800" dirty="0" smtClean="0"/>
              <a:t>1: </a:t>
            </a:r>
            <a:r>
              <a:rPr lang="en-US" altLang="ko-KR" sz="1800" dirty="0" smtClean="0"/>
              <a:t>15% </a:t>
            </a:r>
          </a:p>
          <a:p>
            <a:pPr lvl="1">
              <a:lnSpc>
                <a:spcPct val="90000"/>
              </a:lnSpc>
            </a:pPr>
            <a:r>
              <a:rPr lang="en-US" altLang="ko-KR" sz="1800" dirty="0" smtClean="0"/>
              <a:t>Test </a:t>
            </a:r>
            <a:r>
              <a:rPr lang="en-US" altLang="ko-KR" sz="1800" dirty="0" smtClean="0"/>
              <a:t>2: 15%</a:t>
            </a:r>
            <a:endParaRPr lang="en-US" altLang="ko-KR" sz="1800" dirty="0"/>
          </a:p>
          <a:p>
            <a:pPr lvl="1">
              <a:lnSpc>
                <a:spcPct val="90000"/>
              </a:lnSpc>
            </a:pPr>
            <a:r>
              <a:rPr lang="en-US" altLang="ko-KR" sz="1800" dirty="0"/>
              <a:t>Test </a:t>
            </a:r>
            <a:r>
              <a:rPr lang="en-US" altLang="ko-KR" sz="1800" dirty="0" smtClean="0"/>
              <a:t>3: </a:t>
            </a:r>
            <a:r>
              <a:rPr lang="en-US" altLang="ko-KR" sz="1800" dirty="0"/>
              <a:t>15%</a:t>
            </a:r>
          </a:p>
          <a:p>
            <a:pPr lvl="1">
              <a:lnSpc>
                <a:spcPct val="90000"/>
              </a:lnSpc>
            </a:pPr>
            <a:r>
              <a:rPr lang="en-US" altLang="ko-KR" sz="1800" dirty="0"/>
              <a:t>Test </a:t>
            </a:r>
            <a:r>
              <a:rPr lang="en-US" altLang="ko-KR" sz="1800" dirty="0" smtClean="0"/>
              <a:t>4: </a:t>
            </a:r>
            <a:r>
              <a:rPr lang="en-US" altLang="ko-KR" sz="1800" dirty="0" smtClean="0"/>
              <a:t>20%</a:t>
            </a:r>
            <a:endParaRPr lang="en-US" altLang="ko-KR" sz="1800" dirty="0"/>
          </a:p>
          <a:p>
            <a:pPr>
              <a:lnSpc>
                <a:spcPct val="90000"/>
              </a:lnSpc>
            </a:pPr>
            <a:r>
              <a:rPr lang="en-US" altLang="ko-KR" sz="2000" dirty="0"/>
              <a:t>Design and Development: </a:t>
            </a:r>
            <a:r>
              <a:rPr lang="en-US" altLang="ko-KR" sz="2000" dirty="0" smtClean="0"/>
              <a:t>30</a:t>
            </a:r>
            <a:r>
              <a:rPr lang="en-US" altLang="ko-KR" sz="2000" dirty="0"/>
              <a:t>%</a:t>
            </a:r>
          </a:p>
          <a:p>
            <a:pPr lvl="1">
              <a:lnSpc>
                <a:spcPct val="90000"/>
              </a:lnSpc>
            </a:pPr>
            <a:r>
              <a:rPr lang="en-US" altLang="ko-KR" sz="1800" dirty="0"/>
              <a:t>Three assignments are expected: 10% per </a:t>
            </a:r>
            <a:r>
              <a:rPr lang="en-US" altLang="ko-KR" sz="1800" dirty="0" smtClean="0"/>
              <a:t>each</a:t>
            </a:r>
          </a:p>
          <a:p>
            <a:r>
              <a:rPr lang="en-US" altLang="ko-KR" sz="2200" smtClean="0"/>
              <a:t>Questions: 5%</a:t>
            </a:r>
            <a:endParaRPr lang="en-US" altLang="ko-KR" sz="2200" dirty="0"/>
          </a:p>
          <a:p>
            <a:pPr>
              <a:lnSpc>
                <a:spcPct val="90000"/>
              </a:lnSpc>
            </a:pPr>
            <a:r>
              <a:rPr lang="en-US" altLang="ko-KR" sz="2000" dirty="0" smtClean="0"/>
              <a:t>How </a:t>
            </a:r>
            <a:r>
              <a:rPr lang="en-US" altLang="ko-KR" sz="2000" dirty="0"/>
              <a:t>to get F</a:t>
            </a:r>
          </a:p>
          <a:p>
            <a:pPr lvl="1">
              <a:lnSpc>
                <a:spcPct val="90000"/>
              </a:lnSpc>
            </a:pPr>
            <a:r>
              <a:rPr lang="en-US" altLang="ko-KR" sz="1800" dirty="0" smtClean="0"/>
              <a:t>Absent </a:t>
            </a:r>
            <a:r>
              <a:rPr lang="en-US" altLang="ko-KR" sz="1800" dirty="0"/>
              <a:t>one of the tests</a:t>
            </a:r>
          </a:p>
          <a:p>
            <a:pPr lvl="1">
              <a:lnSpc>
                <a:spcPct val="90000"/>
              </a:lnSpc>
            </a:pPr>
            <a:r>
              <a:rPr lang="en-US" altLang="ko-KR" sz="1800" dirty="0" smtClean="0"/>
              <a:t>Any missing assignment</a:t>
            </a:r>
            <a:endParaRPr lang="en-US" altLang="ko-KR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Other information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Web Page</a:t>
            </a:r>
          </a:p>
          <a:p>
            <a:pPr lvl="1"/>
            <a:r>
              <a:rPr lang="en-US" altLang="ko-KR" dirty="0" smtClean="0"/>
              <a:t>stem.cs.pusan.ac.kr/Databases/2016/DB2016Fall.html</a:t>
            </a:r>
            <a:endParaRPr lang="en-US" altLang="ko-KR" dirty="0"/>
          </a:p>
          <a:p>
            <a:pPr lvl="1"/>
            <a:r>
              <a:rPr lang="en-US" altLang="ko-KR" dirty="0"/>
              <a:t>Teaching Assistants</a:t>
            </a:r>
          </a:p>
          <a:p>
            <a:pPr lvl="2"/>
            <a:r>
              <a:rPr lang="en-US" altLang="ko-KR" dirty="0" err="1" smtClean="0"/>
              <a:t>Taehoon</a:t>
            </a:r>
            <a:r>
              <a:rPr lang="en-US" altLang="ko-KR" dirty="0" smtClean="0"/>
              <a:t> Kim, </a:t>
            </a:r>
            <a:r>
              <a:rPr lang="en-US" altLang="ko-KR" dirty="0" err="1" smtClean="0"/>
              <a:t>Donguk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Seo</a:t>
            </a:r>
            <a:r>
              <a:rPr lang="en-US" altLang="ko-KR" dirty="0" smtClean="0"/>
              <a:t>, </a:t>
            </a:r>
            <a:r>
              <a:rPr lang="en-US" altLang="ko-KR" dirty="0" err="1" smtClean="0"/>
              <a:t>Hyung-Gyu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Ryu</a:t>
            </a:r>
            <a:r>
              <a:rPr lang="en-US" altLang="ko-KR" dirty="0" smtClean="0"/>
              <a:t>, </a:t>
            </a:r>
            <a:r>
              <a:rPr lang="ko-KR" altLang="en-US" dirty="0"/>
              <a:t> </a:t>
            </a:r>
            <a:r>
              <a:rPr lang="en-US" altLang="ko-KR" dirty="0" smtClean="0"/>
              <a:t>and Soo-</a:t>
            </a:r>
            <a:r>
              <a:rPr lang="en-US" altLang="ko-KR" dirty="0" err="1" smtClean="0"/>
              <a:t>Jin</a:t>
            </a:r>
            <a:r>
              <a:rPr lang="en-US" altLang="ko-KR" smtClean="0"/>
              <a:t> Kim: 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Building 313-Room 422</a:t>
            </a:r>
          </a:p>
          <a:p>
            <a:pPr lvl="2"/>
            <a:endParaRPr lang="en-US" altLang="ko-KR" dirty="0"/>
          </a:p>
          <a:p>
            <a:pPr lvl="2"/>
            <a:endParaRPr lang="en-US" altLang="ko-KR" dirty="0" smtClean="0"/>
          </a:p>
          <a:p>
            <a:r>
              <a:rPr lang="en-US" altLang="ko-KR" dirty="0" smtClean="0"/>
              <a:t>Textbook</a:t>
            </a:r>
          </a:p>
          <a:p>
            <a:pPr lvl="1"/>
            <a:r>
              <a:rPr lang="en-US" altLang="ko-KR" sz="2000" dirty="0" smtClean="0"/>
              <a:t>A First Course in Database Systems, </a:t>
            </a:r>
            <a:br>
              <a:rPr lang="en-US" altLang="ko-KR" sz="2000" dirty="0" smtClean="0"/>
            </a:br>
            <a:r>
              <a:rPr lang="en-US" altLang="ko-KR" sz="2000" dirty="0" smtClean="0"/>
              <a:t>by J.D. Ullman and Jennifer </a:t>
            </a:r>
            <a:r>
              <a:rPr lang="en-US" altLang="ko-KR" sz="2000" dirty="0" err="1" smtClean="0"/>
              <a:t>Widom</a:t>
            </a:r>
            <a:r>
              <a:rPr lang="en-US" altLang="ko-KR" sz="2000" dirty="0" smtClean="0"/>
              <a:t>, </a:t>
            </a:r>
            <a:br>
              <a:rPr lang="en-US" altLang="ko-KR" sz="2000" dirty="0" smtClean="0"/>
            </a:br>
            <a:r>
              <a:rPr lang="en-US" altLang="ko-KR" sz="2000" dirty="0" smtClean="0"/>
              <a:t>3rd edition, Pearson International Edition</a:t>
            </a:r>
            <a:endParaRPr lang="en-US" altLang="ko-KR" sz="2000" dirty="0"/>
          </a:p>
          <a:p>
            <a:pPr lvl="1">
              <a:buFont typeface="Wingdings" panose="05000000000000000000" pitchFamily="2" charset="2"/>
              <a:buNone/>
            </a:pPr>
            <a:r>
              <a:rPr lang="en-US" altLang="ko-KR" dirty="0"/>
              <a:t>	</a:t>
            </a:r>
          </a:p>
        </p:txBody>
      </p:sp>
      <p:pic>
        <p:nvPicPr>
          <p:cNvPr id="2" name="그림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472" t="6198" r="6659" b="9197"/>
          <a:stretch/>
        </p:blipFill>
        <p:spPr>
          <a:xfrm rot="5400000">
            <a:off x="5649224" y="3287880"/>
            <a:ext cx="3555778" cy="29739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976</TotalTime>
  <Words>135</Words>
  <Application>Microsoft Office PowerPoint</Application>
  <PresentationFormat>화면 슬라이드 쇼(4:3)</PresentationFormat>
  <Paragraphs>38</Paragraphs>
  <Slides>4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11" baseType="lpstr">
      <vt:lpstr>굴림</vt:lpstr>
      <vt:lpstr>맑은 고딕</vt:lpstr>
      <vt:lpstr>Arial</vt:lpstr>
      <vt:lpstr>Calibri</vt:lpstr>
      <vt:lpstr>Courier New</vt:lpstr>
      <vt:lpstr>Wingdings</vt:lpstr>
      <vt:lpstr>Office Theme</vt:lpstr>
      <vt:lpstr>Databases : Introduction</vt:lpstr>
      <vt:lpstr>Goals of this course</vt:lpstr>
      <vt:lpstr>Evaluation</vt:lpstr>
      <vt:lpstr>Other information</vt:lpstr>
    </vt:vector>
  </TitlesOfParts>
  <Company>stem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lik2</dc:creator>
  <cp:lastModifiedBy>LIK</cp:lastModifiedBy>
  <cp:revision>26</cp:revision>
  <dcterms:created xsi:type="dcterms:W3CDTF">2004-01-12T08:00:17Z</dcterms:created>
  <dcterms:modified xsi:type="dcterms:W3CDTF">2018-09-05T05:42:10Z</dcterms:modified>
</cp:coreProperties>
</file>