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"/>
  </p:notesMasterIdLst>
  <p:sldIdLst>
    <p:sldId id="256" r:id="rId2"/>
    <p:sldId id="262" r:id="rId3"/>
    <p:sldId id="257" r:id="rId4"/>
    <p:sldId id="267" r:id="rId5"/>
    <p:sldId id="260" r:id="rId6"/>
    <p:sldId id="268" r:id="rId7"/>
    <p:sldId id="269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A7D2-8E59-4CD0-87C0-0F5535EF01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8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D43-1D4E-445E-A7DE-CAB373E78D95}" type="datetime1">
              <a:rPr lang="en-US" altLang="ko-KR" smtClean="0"/>
              <a:t>9/5/2018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30A5-F7B3-449A-A62D-625356DF533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186-FAAF-4A6A-BF84-4933E096F12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660F-1E2C-4F68-99B8-B75D9ED9ADC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5714-F7BF-42DA-A8B2-A915E558FD1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CD62-BB5E-484A-8F7A-2F4BACED823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315-CEF3-4EE8-9BC2-D977A36DCC53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D2B0-A556-4A95-AEEF-FCC709CFD83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349-2432-4586-A1A7-64D33C3945C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B8C8-2A79-4E29-984C-844A9C3668A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E1B6-F7F4-4D7E-9A58-683A365ED1C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8AFBF6-9778-4510-8F10-3CA37DD44AD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Databases ?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Q1 – Describe actual political situation in Korea.</a:t>
            </a:r>
          </a:p>
          <a:p>
            <a:r>
              <a:rPr lang="en-US" altLang="ko-KR" dirty="0"/>
              <a:t>Q2 – Make it machine-understandable.</a:t>
            </a: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031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on Databases</a:t>
            </a:r>
            <a:endParaRPr lang="en-US" altLang="ko-KR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01852" y="2500737"/>
            <a:ext cx="2374900" cy="2663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685671" y="2708796"/>
            <a:ext cx="1905000" cy="2136775"/>
            <a:chOff x="1824" y="633"/>
            <a:chExt cx="2834" cy="2849"/>
          </a:xfrm>
        </p:grpSpPr>
        <p:sp>
          <p:nvSpPr>
            <p:cNvPr id="1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092492" y="3918096"/>
            <a:ext cx="3351688" cy="123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444180" y="2202688"/>
            <a:ext cx="23050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>
                <a:latin typeface="Arial" panose="020B0604020202020204" pitchFamily="34" charset="0"/>
              </a:rPr>
              <a:t>Computer World</a:t>
            </a:r>
          </a:p>
        </p:txBody>
      </p:sp>
      <p:sp>
        <p:nvSpPr>
          <p:cNvPr id="3" name="오른쪽 중괄호 2"/>
          <p:cNvSpPr/>
          <p:nvPr/>
        </p:nvSpPr>
        <p:spPr>
          <a:xfrm rot="5400000">
            <a:off x="3877738" y="3247780"/>
            <a:ext cx="260069" cy="1830563"/>
          </a:xfrm>
          <a:prstGeom prst="rightBrace">
            <a:avLst>
              <a:gd name="adj1" fmla="val 117140"/>
              <a:gd name="adj2" fmla="val 50000"/>
            </a:avLst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직선 연결선 19"/>
          <p:cNvCxnSpPr/>
          <p:nvPr/>
        </p:nvCxnSpPr>
        <p:spPr>
          <a:xfrm>
            <a:off x="4923054" y="2364093"/>
            <a:ext cx="0" cy="29371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58" y="1384719"/>
            <a:ext cx="2719214" cy="5063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50304" y="1196601"/>
            <a:ext cx="187166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 dirty="0">
                <a:latin typeface="Arial" panose="020B0604020202020204" pitchFamily="34" charset="0"/>
              </a:rPr>
              <a:t>Real World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3444843" y="3351627"/>
            <a:ext cx="912877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264380" y="3351627"/>
            <a:ext cx="923902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92823" y="4310132"/>
            <a:ext cx="1591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understanding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modeling</a:t>
            </a:r>
            <a:endParaRPr lang="en-US" dirty="0">
              <a:latin typeface="+mn-lt"/>
            </a:endParaRPr>
          </a:p>
        </p:txBody>
      </p:sp>
      <p:sp>
        <p:nvSpPr>
          <p:cNvPr id="27" name="오른쪽 중괄호 26"/>
          <p:cNvSpPr/>
          <p:nvPr/>
        </p:nvSpPr>
        <p:spPr>
          <a:xfrm rot="5400000">
            <a:off x="5527485" y="3448381"/>
            <a:ext cx="260069" cy="1429360"/>
          </a:xfrm>
          <a:prstGeom prst="rightBrace">
            <a:avLst>
              <a:gd name="adj1" fmla="val 117140"/>
              <a:gd name="adj2" fmla="val 50000"/>
            </a:avLst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38663" y="4314079"/>
            <a:ext cx="1740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implementation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design and</a:t>
            </a:r>
            <a:br>
              <a:rPr lang="en-US" dirty="0" smtClean="0">
                <a:latin typeface="+mn-lt"/>
                <a:sym typeface="Wingdings" panose="05000000000000000000" pitchFamily="2" charset="2"/>
              </a:rPr>
            </a:br>
            <a:r>
              <a:rPr lang="en-US" dirty="0" smtClean="0">
                <a:latin typeface="+mn-lt"/>
                <a:sym typeface="Wingdings" panose="05000000000000000000" pitchFamily="2" charset="2"/>
              </a:rPr>
              <a:t>      coding</a:t>
            </a:r>
            <a:endParaRPr lang="en-US" dirty="0">
              <a:latin typeface="+mn-lt"/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 flipV="1">
            <a:off x="7894785" y="1508940"/>
            <a:ext cx="1673" cy="6899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117524" y="853568"/>
            <a:ext cx="174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</a:p>
          <a:p>
            <a:r>
              <a:rPr lang="en-US" dirty="0" smtClean="0">
                <a:latin typeface="+mn-lt"/>
                <a:sym typeface="Wingdings" panose="05000000000000000000" pitchFamily="2" charset="2"/>
              </a:rPr>
              <a:t> Management</a:t>
            </a:r>
            <a:endParaRPr lang="en-US" dirty="0">
              <a:latin typeface="+mn-lt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052759" y="433822"/>
            <a:ext cx="923902" cy="3930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51520" y="1267618"/>
            <a:ext cx="3600450" cy="468153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96838"/>
            <a:ext cx="8928100" cy="95567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Comparison with Software Lifecycle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40445" y="148351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Requirement Analysis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40445" y="213121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Functional Specification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40445" y="278050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40445" y="342820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Development Environments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40445" y="4004468"/>
            <a:ext cx="295116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Coding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40445" y="4580730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Test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40445" y="5174455"/>
            <a:ext cx="2951163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Maintenance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114132" y="5733255"/>
            <a:ext cx="4249738" cy="3667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>
                <a:solidFill>
                  <a:schemeClr val="bg1"/>
                </a:solidFill>
                <a:latin typeface="Arial" panose="020B0604020202020204" pitchFamily="34" charset="0"/>
              </a:rPr>
              <a:t>Software Life Cycle – Waterfall Model</a:t>
            </a:r>
          </a:p>
        </p:txBody>
      </p:sp>
      <p:sp>
        <p:nvSpPr>
          <p:cNvPr id="12311" name="Rectangle 13"/>
          <p:cNvSpPr>
            <a:spLocks noChangeArrowheads="1"/>
          </p:cNvSpPr>
          <p:nvPr/>
        </p:nvSpPr>
        <p:spPr bwMode="auto">
          <a:xfrm>
            <a:off x="4644133" y="1267618"/>
            <a:ext cx="3600450" cy="46815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312" name="Text Box 14"/>
          <p:cNvSpPr txBox="1">
            <a:spLocks noChangeArrowheads="1"/>
          </p:cNvSpPr>
          <p:nvPr/>
        </p:nvSpPr>
        <p:spPr bwMode="auto">
          <a:xfrm>
            <a:off x="4933058" y="148351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Requirement Analysis</a:t>
            </a:r>
          </a:p>
        </p:txBody>
      </p:sp>
      <p:sp>
        <p:nvSpPr>
          <p:cNvPr id="12313" name="Text Box 15"/>
          <p:cNvSpPr txBox="1">
            <a:spLocks noChangeArrowheads="1"/>
          </p:cNvSpPr>
          <p:nvPr/>
        </p:nvSpPr>
        <p:spPr bwMode="auto">
          <a:xfrm>
            <a:off x="4933058" y="213121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Modeling</a:t>
            </a:r>
          </a:p>
        </p:txBody>
      </p:sp>
      <p:sp>
        <p:nvSpPr>
          <p:cNvPr id="12314" name="Text Box 16"/>
          <p:cNvSpPr txBox="1">
            <a:spLocks noChangeArrowheads="1"/>
          </p:cNvSpPr>
          <p:nvPr/>
        </p:nvSpPr>
        <p:spPr bwMode="auto">
          <a:xfrm>
            <a:off x="4933058" y="278050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Schema Design</a:t>
            </a:r>
          </a:p>
        </p:txBody>
      </p:sp>
      <p:sp>
        <p:nvSpPr>
          <p:cNvPr id="12315" name="Text Box 17"/>
          <p:cNvSpPr txBox="1">
            <a:spLocks noChangeArrowheads="1"/>
          </p:cNvSpPr>
          <p:nvPr/>
        </p:nvSpPr>
        <p:spPr bwMode="auto">
          <a:xfrm>
            <a:off x="4933058" y="342820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DB Environments</a:t>
            </a:r>
          </a:p>
        </p:txBody>
      </p:sp>
      <p:sp>
        <p:nvSpPr>
          <p:cNvPr id="12316" name="Text Box 18"/>
          <p:cNvSpPr txBox="1">
            <a:spLocks noChangeArrowheads="1"/>
          </p:cNvSpPr>
          <p:nvPr/>
        </p:nvSpPr>
        <p:spPr bwMode="auto">
          <a:xfrm>
            <a:off x="4933058" y="4004468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Data Collection and Input</a:t>
            </a:r>
          </a:p>
        </p:txBody>
      </p:sp>
      <p:sp>
        <p:nvSpPr>
          <p:cNvPr id="12317" name="Text Box 19"/>
          <p:cNvSpPr txBox="1">
            <a:spLocks noChangeArrowheads="1"/>
          </p:cNvSpPr>
          <p:nvPr/>
        </p:nvSpPr>
        <p:spPr bwMode="auto">
          <a:xfrm>
            <a:off x="4933058" y="4580731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latin typeface="Arial" panose="020B0604020202020204" pitchFamily="34" charset="0"/>
              </a:rPr>
              <a:t>Quality Control</a:t>
            </a:r>
          </a:p>
        </p:txBody>
      </p:sp>
      <p:sp>
        <p:nvSpPr>
          <p:cNvPr id="12318" name="Text Box 20"/>
          <p:cNvSpPr txBox="1">
            <a:spLocks noChangeArrowheads="1"/>
          </p:cNvSpPr>
          <p:nvPr/>
        </p:nvSpPr>
        <p:spPr bwMode="auto">
          <a:xfrm>
            <a:off x="4933058" y="5174456"/>
            <a:ext cx="2951162" cy="366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smtClean="0">
                <a:latin typeface="Arial" panose="020B0604020202020204" pitchFamily="34" charset="0"/>
              </a:rPr>
              <a:t>Management and Retrieval</a:t>
            </a:r>
            <a:endParaRPr lang="en-US" altLang="ko-KR" dirty="0">
              <a:latin typeface="Arial" panose="020B0604020202020204" pitchFamily="34" charset="0"/>
            </a:endParaRPr>
          </a:p>
        </p:txBody>
      </p:sp>
      <p:sp>
        <p:nvSpPr>
          <p:cNvPr id="12319" name="Text Box 21"/>
          <p:cNvSpPr txBox="1">
            <a:spLocks noChangeArrowheads="1"/>
          </p:cNvSpPr>
          <p:nvPr/>
        </p:nvSpPr>
        <p:spPr bwMode="auto">
          <a:xfrm>
            <a:off x="4501259" y="5733256"/>
            <a:ext cx="4109174" cy="3667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txBody>
          <a:bodyPr wrap="square" lIns="0" r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</a:rPr>
              <a:t>DB Life Cycle</a:t>
            </a:r>
          </a:p>
        </p:txBody>
      </p:sp>
      <p:cxnSp>
        <p:nvCxnSpPr>
          <p:cNvPr id="12303" name="AutoShape 23"/>
          <p:cNvCxnSpPr>
            <a:cxnSpLocks noChangeShapeType="1"/>
            <a:stCxn id="12309" idx="1"/>
            <a:endCxn id="12310" idx="1"/>
          </p:cNvCxnSpPr>
          <p:nvPr/>
        </p:nvCxnSpPr>
        <p:spPr bwMode="auto">
          <a:xfrm flipV="1">
            <a:off x="3723383" y="1985168"/>
            <a:ext cx="1050925" cy="3175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24"/>
          <p:cNvCxnSpPr>
            <a:cxnSpLocks noChangeShapeType="1"/>
            <a:stCxn id="12295" idx="3"/>
            <a:endCxn id="12314" idx="1"/>
          </p:cNvCxnSpPr>
          <p:nvPr/>
        </p:nvCxnSpPr>
        <p:spPr bwMode="auto">
          <a:xfrm>
            <a:off x="3491608" y="296465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25"/>
          <p:cNvCxnSpPr>
            <a:cxnSpLocks noChangeShapeType="1"/>
            <a:stCxn id="12296" idx="3"/>
            <a:endCxn id="12315" idx="1"/>
          </p:cNvCxnSpPr>
          <p:nvPr/>
        </p:nvCxnSpPr>
        <p:spPr bwMode="auto">
          <a:xfrm>
            <a:off x="3491608" y="361235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26"/>
          <p:cNvCxnSpPr>
            <a:cxnSpLocks noChangeShapeType="1"/>
            <a:stCxn id="12297" idx="3"/>
            <a:endCxn id="12316" idx="1"/>
          </p:cNvCxnSpPr>
          <p:nvPr/>
        </p:nvCxnSpPr>
        <p:spPr bwMode="auto">
          <a:xfrm>
            <a:off x="3491608" y="4188618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27"/>
          <p:cNvCxnSpPr>
            <a:cxnSpLocks noChangeShapeType="1"/>
            <a:stCxn id="12298" idx="3"/>
            <a:endCxn id="12317" idx="1"/>
          </p:cNvCxnSpPr>
          <p:nvPr/>
        </p:nvCxnSpPr>
        <p:spPr bwMode="auto">
          <a:xfrm>
            <a:off x="3491608" y="4764880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8"/>
          <p:cNvCxnSpPr>
            <a:cxnSpLocks noChangeShapeType="1"/>
            <a:stCxn id="12299" idx="3"/>
            <a:endCxn id="12318" idx="1"/>
          </p:cNvCxnSpPr>
          <p:nvPr/>
        </p:nvCxnSpPr>
        <p:spPr bwMode="auto">
          <a:xfrm>
            <a:off x="3491608" y="5358605"/>
            <a:ext cx="1441450" cy="0"/>
          </a:xfrm>
          <a:prstGeom prst="straightConnector1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9" name="AutoShape 29"/>
          <p:cNvSpPr>
            <a:spLocks/>
          </p:cNvSpPr>
          <p:nvPr/>
        </p:nvSpPr>
        <p:spPr bwMode="auto">
          <a:xfrm>
            <a:off x="3493196" y="1627980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12310" name="AutoShape 30"/>
          <p:cNvSpPr>
            <a:spLocks/>
          </p:cNvSpPr>
          <p:nvPr/>
        </p:nvSpPr>
        <p:spPr bwMode="auto">
          <a:xfrm>
            <a:off x="4788596" y="1588293"/>
            <a:ext cx="144463" cy="792162"/>
          </a:xfrm>
          <a:prstGeom prst="leftBrace">
            <a:avLst>
              <a:gd name="adj1" fmla="val 45696"/>
              <a:gd name="adj2" fmla="val 50102"/>
            </a:avLst>
          </a:prstGeom>
          <a:noFill/>
          <a:ln w="28575">
            <a:solidFill>
              <a:srgbClr val="00B0F0"/>
            </a:solidFill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4722645" y="1333500"/>
            <a:ext cx="4313405" cy="12314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part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722645" y="2650034"/>
            <a:ext cx="4313405" cy="5956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part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733001" y="5085556"/>
            <a:ext cx="4302873" cy="5492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part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1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I – Data Modeling</a:t>
            </a:r>
          </a:p>
          <a:p>
            <a:pPr lvl="1"/>
            <a:r>
              <a:rPr lang="en-US" dirty="0" smtClean="0"/>
              <a:t>Understanding it in formal ways</a:t>
            </a:r>
          </a:p>
          <a:p>
            <a:pPr lvl="1"/>
            <a:r>
              <a:rPr lang="en-US" dirty="0" smtClean="0"/>
              <a:t>Object-Oriented Data Model (UML Class Diagram)</a:t>
            </a:r>
          </a:p>
          <a:p>
            <a:pPr lvl="1"/>
            <a:r>
              <a:rPr lang="en-US" dirty="0" smtClean="0"/>
              <a:t>Relational Data Model (E-R Model)</a:t>
            </a:r>
          </a:p>
          <a:p>
            <a:pPr lvl="1"/>
            <a:endParaRPr lang="en-US" dirty="0"/>
          </a:p>
          <a:p>
            <a:r>
              <a:rPr lang="en-US" dirty="0" smtClean="0"/>
              <a:t>Part II – Database Design</a:t>
            </a:r>
          </a:p>
          <a:p>
            <a:pPr lvl="1"/>
            <a:r>
              <a:rPr lang="en-US" dirty="0" smtClean="0"/>
              <a:t>Relational Database Schema Design</a:t>
            </a:r>
          </a:p>
          <a:p>
            <a:pPr lvl="1"/>
            <a:endParaRPr lang="en-US" dirty="0"/>
          </a:p>
          <a:p>
            <a:r>
              <a:rPr lang="en-US" dirty="0" smtClean="0"/>
              <a:t>Part III – Query Language</a:t>
            </a:r>
          </a:p>
          <a:p>
            <a:pPr lvl="1"/>
            <a:r>
              <a:rPr lang="en-US" dirty="0" smtClean="0"/>
              <a:t>SQL</a:t>
            </a:r>
          </a:p>
          <a:p>
            <a:endParaRPr lang="en-US" dirty="0"/>
          </a:p>
          <a:p>
            <a:r>
              <a:rPr lang="en-US" dirty="0" smtClean="0"/>
              <a:t>Part IV – Semi-Structured Data Model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912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위쪽 화살표 14"/>
          <p:cNvSpPr/>
          <p:nvPr/>
        </p:nvSpPr>
        <p:spPr>
          <a:xfrm>
            <a:off x="1133618" y="226705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2" name="위쪽 화살표 11"/>
          <p:cNvSpPr/>
          <p:nvPr/>
        </p:nvSpPr>
        <p:spPr>
          <a:xfrm>
            <a:off x="2636862" y="4311951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1" name="위쪽 화살표 10"/>
          <p:cNvSpPr/>
          <p:nvPr/>
        </p:nvSpPr>
        <p:spPr>
          <a:xfrm>
            <a:off x="2627784" y="350100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aspects of DB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540" y="270892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Logical (or Conceptual) Representation</a:t>
            </a:r>
            <a:endParaRPr lang="en-US" sz="2000" dirty="0"/>
          </a:p>
        </p:txBody>
      </p:sp>
      <p:sp>
        <p:nvSpPr>
          <p:cNvPr id="5" name="직사각형 4"/>
          <p:cNvSpPr/>
          <p:nvPr/>
        </p:nvSpPr>
        <p:spPr>
          <a:xfrm>
            <a:off x="431540" y="468914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Physical Representation</a:t>
            </a:r>
            <a:endParaRPr lang="en-US" sz="2000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508104" y="5085184"/>
            <a:ext cx="3168352" cy="1224136"/>
          </a:xfrm>
          <a:prstGeom prst="wedgeRoundRectCallout">
            <a:avLst>
              <a:gd name="adj1" fmla="val -69314"/>
              <a:gd name="adj2" fmla="val -48841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to physically organize data in file systems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DBMS Issue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>
            <a:off x="5580112" y="2900452"/>
            <a:ext cx="3168352" cy="1224136"/>
          </a:xfrm>
          <a:prstGeom prst="wedgeRoundRectCallout">
            <a:avLst>
              <a:gd name="adj1" fmla="val -72309"/>
              <a:gd name="adj2" fmla="val -41794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to conceptually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understand and describe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Database Issue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251520" y="4113076"/>
            <a:ext cx="5040560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928410"/>
            <a:ext cx="1728192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Independence</a:t>
            </a:r>
            <a:endParaRPr lang="en-US" dirty="0">
              <a:latin typeface="+mn-lt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3343965" y="1309410"/>
            <a:ext cx="3816424" cy="1014979"/>
          </a:xfrm>
          <a:prstGeom prst="wedgeRoundRectCallout">
            <a:avLst>
              <a:gd name="adj1" fmla="val -81566"/>
              <a:gd name="adj2" fmla="val 488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Applications are developed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on the conceptual understanding of real world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31540" y="1464033"/>
            <a:ext cx="16921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858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 Schema of Databases</a:t>
            </a:r>
            <a:endParaRPr lang="en-US" dirty="0"/>
          </a:p>
        </p:txBody>
      </p:sp>
      <p:sp>
        <p:nvSpPr>
          <p:cNvPr id="4" name="위쪽 화살표 3"/>
          <p:cNvSpPr/>
          <p:nvPr/>
        </p:nvSpPr>
        <p:spPr>
          <a:xfrm>
            <a:off x="1133618" y="226705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5" name="위쪽 화살표 4"/>
          <p:cNvSpPr/>
          <p:nvPr/>
        </p:nvSpPr>
        <p:spPr>
          <a:xfrm>
            <a:off x="2636862" y="4311951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6" name="위쪽 화살표 5"/>
          <p:cNvSpPr/>
          <p:nvPr/>
        </p:nvSpPr>
        <p:spPr>
          <a:xfrm>
            <a:off x="2627784" y="3501008"/>
            <a:ext cx="288032" cy="469761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7" name="직사각형 6"/>
          <p:cNvSpPr/>
          <p:nvPr/>
        </p:nvSpPr>
        <p:spPr>
          <a:xfrm>
            <a:off x="431540" y="270892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Logical (or Conceptual) Representation</a:t>
            </a:r>
            <a:endParaRPr lang="en-US" sz="2000" dirty="0"/>
          </a:p>
        </p:txBody>
      </p:sp>
      <p:sp>
        <p:nvSpPr>
          <p:cNvPr id="8" name="직사각형 7"/>
          <p:cNvSpPr/>
          <p:nvPr/>
        </p:nvSpPr>
        <p:spPr>
          <a:xfrm>
            <a:off x="431540" y="4689140"/>
            <a:ext cx="43924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Physical Representation</a:t>
            </a:r>
            <a:endParaRPr lang="en-US" sz="2000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251520" y="4113076"/>
            <a:ext cx="5040560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928410"/>
            <a:ext cx="1728192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Independence</a:t>
            </a:r>
            <a:endParaRPr lang="en-US" dirty="0">
              <a:latin typeface="+mn-lt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1540" y="1464033"/>
            <a:ext cx="1692188" cy="792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12" name="직사각형 11"/>
          <p:cNvSpPr/>
          <p:nvPr/>
        </p:nvSpPr>
        <p:spPr>
          <a:xfrm>
            <a:off x="6084168" y="4689140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Physical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084168" y="2780928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Conceptual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84168" y="1539423"/>
            <a:ext cx="266429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External level (schema)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2267744" y="1772816"/>
            <a:ext cx="367240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오른쪽 화살표 15"/>
          <p:cNvSpPr/>
          <p:nvPr/>
        </p:nvSpPr>
        <p:spPr>
          <a:xfrm>
            <a:off x="5004048" y="2996952"/>
            <a:ext cx="93610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오른쪽 화살표 16"/>
          <p:cNvSpPr/>
          <p:nvPr/>
        </p:nvSpPr>
        <p:spPr>
          <a:xfrm>
            <a:off x="5004048" y="4977172"/>
            <a:ext cx="93610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323528" y="4582836"/>
            <a:ext cx="8568952" cy="16544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Processing in Spring Semester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14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230</Words>
  <Application>Microsoft Office PowerPoint</Application>
  <PresentationFormat>화면 슬라이드 쇼(4:3)</PresentationFormat>
  <Paragraphs>82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Courier New</vt:lpstr>
      <vt:lpstr>Wingdings</vt:lpstr>
      <vt:lpstr>Office Theme</vt:lpstr>
      <vt:lpstr>Databases ?</vt:lpstr>
      <vt:lpstr>Questions</vt:lpstr>
      <vt:lpstr>Overview on Databases</vt:lpstr>
      <vt:lpstr>Comparison with Software Lifecycle</vt:lpstr>
      <vt:lpstr>Plan</vt:lpstr>
      <vt:lpstr>Two different aspects of DB</vt:lpstr>
      <vt:lpstr>Three Level Schema of Databases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32</cp:revision>
  <dcterms:created xsi:type="dcterms:W3CDTF">2004-01-12T08:00:17Z</dcterms:created>
  <dcterms:modified xsi:type="dcterms:W3CDTF">2018-09-05T05:31:57Z</dcterms:modified>
</cp:coreProperties>
</file>