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1"/>
  </p:notesMasterIdLst>
  <p:sldIdLst>
    <p:sldId id="256" r:id="rId2"/>
    <p:sldId id="283" r:id="rId3"/>
    <p:sldId id="284" r:id="rId4"/>
    <p:sldId id="285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6" r:id="rId14"/>
    <p:sldId id="278" r:id="rId15"/>
    <p:sldId id="280" r:id="rId16"/>
    <p:sldId id="281" r:id="rId17"/>
    <p:sldId id="282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6" r:id="rId26"/>
    <p:sldId id="297" r:id="rId27"/>
    <p:sldId id="294" r:id="rId28"/>
    <p:sldId id="298" r:id="rId29"/>
    <p:sldId id="295" r:id="rId3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1D43-1D4E-445E-A7DE-CAB373E78D95}" type="datetime1">
              <a:rPr lang="en-US" altLang="ko-KR" smtClean="0"/>
              <a:t>9/5/2018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30A5-F7B3-449A-A62D-625356DF533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186-FAAF-4A6A-BF84-4933E096F12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50825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A32C0B-DD21-4B98-B38D-68EDC1D3800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17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660F-1E2C-4F68-99B8-B75D9ED9ADC2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E5714-F7BF-42DA-A8B2-A915E558FD1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CD62-BB5E-484A-8F7A-2F4BACED823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1315-CEF3-4EE8-9BC2-D977A36DCC53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9D2B0-A556-4A95-AEEF-FCC709CFD83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9D349-2432-4586-A1A7-64D33C3945C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B8C8-2A79-4E29-984C-844A9C3668A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E1B6-F7F4-4D7E-9A58-683A365ED1C4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98AFBF6-9778-4510-8F10-3CA37DD44ADA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eas.upenn.edu/~zives/03f/cis550/codd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dx.doi.org/10.1145/320434.3204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pecial:BookSources/0136298419" TargetMode="External"/><Relationship Id="rId2" Type="http://schemas.openxmlformats.org/officeDocument/2006/relationships/hyperlink" Target="http://en.wikipedia.org/wiki/James_Rumbaugh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Data Modelling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47EAB-FA17-4499-AB00-4CC9127A4848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Associations: Name and Role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40768"/>
            <a:ext cx="8119814" cy="4836195"/>
          </a:xfrm>
        </p:spPr>
        <p:txBody>
          <a:bodyPr/>
          <a:lstStyle/>
          <a:p>
            <a:r>
              <a:rPr lang="en-US" altLang="ko-KR" dirty="0"/>
              <a:t>Association has a name</a:t>
            </a:r>
          </a:p>
          <a:p>
            <a:pPr lvl="1"/>
            <a:r>
              <a:rPr lang="en-US" altLang="ko-KR" dirty="0"/>
              <a:t>To clarify its meaning</a:t>
            </a:r>
          </a:p>
          <a:p>
            <a:pPr lvl="1"/>
            <a:r>
              <a:rPr lang="en-US" altLang="ko-KR" dirty="0"/>
              <a:t>The name is represented as a label placed midway along the association line.</a:t>
            </a:r>
          </a:p>
          <a:p>
            <a:pPr lvl="1"/>
            <a:r>
              <a:rPr lang="en-US" altLang="ko-KR" dirty="0"/>
              <a:t>Usually a verb or a verb phrase.</a:t>
            </a:r>
          </a:p>
          <a:p>
            <a:r>
              <a:rPr lang="en-US" altLang="ko-KR" dirty="0"/>
              <a:t>A </a:t>
            </a:r>
            <a:r>
              <a:rPr lang="en-US" altLang="ko-KR" b="0" dirty="0"/>
              <a:t>role</a:t>
            </a:r>
            <a:r>
              <a:rPr lang="en-US" altLang="ko-KR" dirty="0"/>
              <a:t> is an end of an association where it connects to a class.</a:t>
            </a:r>
          </a:p>
          <a:p>
            <a:pPr lvl="1"/>
            <a:r>
              <a:rPr lang="en-US" altLang="ko-KR" dirty="0"/>
              <a:t>May be named to indicate the role played by the class attached to the end of the association path.</a:t>
            </a:r>
          </a:p>
          <a:p>
            <a:pPr lvl="2"/>
            <a:r>
              <a:rPr lang="en-US" altLang="ko-KR" dirty="0"/>
              <a:t>Usually a noun or noun phrase</a:t>
            </a:r>
          </a:p>
          <a:p>
            <a:pPr lvl="2"/>
            <a:r>
              <a:rPr lang="en-US" altLang="ko-KR" dirty="0"/>
              <a:t>Mandatory for reflexive associations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70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8B4E4C-637C-43B0-A6DD-D103E2431A06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Associations: Multiplicity or Cardinality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Multiplicity</a:t>
            </a:r>
          </a:p>
          <a:p>
            <a:pPr lvl="1"/>
            <a:r>
              <a:rPr lang="en-US" altLang="ko-KR"/>
              <a:t>The number of instances of the class associated with an instance of the class with the association</a:t>
            </a:r>
          </a:p>
          <a:p>
            <a:pPr lvl="1"/>
            <a:r>
              <a:rPr lang="en-US" altLang="ko-KR"/>
              <a:t>Indicates whether or not an association is mandatory.</a:t>
            </a:r>
          </a:p>
          <a:p>
            <a:pPr lvl="1"/>
            <a:r>
              <a:rPr lang="en-US" altLang="ko-KR"/>
              <a:t>Provides a lower and upper bound on the number of instances</a:t>
            </a:r>
          </a:p>
        </p:txBody>
      </p:sp>
    </p:spTree>
    <p:extLst>
      <p:ext uri="{BB962C8B-B14F-4D97-AF65-F5344CB8AC3E}">
        <p14:creationId xmlns:p14="http://schemas.microsoft.com/office/powerpoint/2010/main" val="28618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0B0736-E5CB-4899-B0AF-187996C53F08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955675"/>
          </a:xfrm>
        </p:spPr>
        <p:txBody>
          <a:bodyPr/>
          <a:lstStyle/>
          <a:p>
            <a:r>
              <a:rPr lang="en-US" altLang="ko-KR" dirty="0"/>
              <a:t>Associations: Notations for Multiplicity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8424863" cy="4608512"/>
          </a:xfrm>
        </p:spPr>
        <p:txBody>
          <a:bodyPr/>
          <a:lstStyle/>
          <a:p>
            <a:r>
              <a:rPr lang="en-US" altLang="ko-KR"/>
              <a:t>Multiplicity Indicators</a:t>
            </a:r>
          </a:p>
          <a:p>
            <a:endParaRPr lang="en-US" altLang="ko-KR"/>
          </a:p>
        </p:txBody>
      </p:sp>
      <p:graphicFrame>
        <p:nvGraphicFramePr>
          <p:cNvPr id="68636" name="Group 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5147250"/>
              </p:ext>
            </p:extLst>
          </p:nvPr>
        </p:nvGraphicFramePr>
        <p:xfrm>
          <a:off x="1547813" y="2565400"/>
          <a:ext cx="6138862" cy="2879726"/>
        </p:xfrm>
        <a:graphic>
          <a:graphicData uri="http://schemas.openxmlformats.org/drawingml/2006/table">
            <a:tbl>
              <a:tblPr/>
              <a:tblGrid>
                <a:gridCol w="3460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Exactly 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Zero or more (unlimited)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* (0..*)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One or more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1..*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Zero or one (optional association)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0..1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Specified range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2..4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Multiple, disjoint ranges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2, 4..6, 8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945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55129-3742-4C85-B108-116242DB7C75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Association Class </a:t>
            </a:r>
            <a:endParaRPr lang="en-US" altLang="ko-KR" dirty="0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843737" y="2427088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Company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6482537" y="2427088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Person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2520137" y="2655688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596337" y="2655688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0..*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980567" y="2654101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006709" y="2277265"/>
            <a:ext cx="10620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works for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520137" y="2287388"/>
            <a:ext cx="10767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401114" y="2276872"/>
            <a:ext cx="11119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851920" y="3547864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Contract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3" name="직선 연결선 2"/>
          <p:cNvCxnSpPr>
            <a:endCxn id="25" idx="0"/>
          </p:cNvCxnSpPr>
          <p:nvPr/>
        </p:nvCxnSpPr>
        <p:spPr>
          <a:xfrm>
            <a:off x="4537720" y="2664780"/>
            <a:ext cx="0" cy="883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3851920" y="4005064"/>
            <a:ext cx="1371600" cy="594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- Salary</a:t>
            </a:r>
          </a:p>
          <a:p>
            <a:pPr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- Position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98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768CA5-B975-40BE-9CC0-5B0FFD8F8F2E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 special form of association that models a whole-part relationship between an aggregate (the whole) and its parts.</a:t>
            </a:r>
          </a:p>
          <a:p>
            <a:pPr lvl="1"/>
            <a:r>
              <a:rPr lang="en-US" altLang="ko-KR" dirty="0"/>
              <a:t>Models a “is a part-part of” relationship.</a:t>
            </a:r>
          </a:p>
          <a:p>
            <a:endParaRPr lang="en-US" altLang="ko-KR" dirty="0"/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6115050" y="2723419"/>
            <a:ext cx="914400" cy="609600"/>
          </a:xfrm>
          <a:prstGeom prst="wedgeRectCallout">
            <a:avLst>
              <a:gd name="adj1" fmla="val -158488"/>
              <a:gd name="adj2" fmla="val 3958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dirty="0">
                <a:latin typeface="+mn-lt"/>
                <a:cs typeface="Times New Roman" panose="02020603050405020304" pitchFamily="18" charset="0"/>
              </a:rPr>
              <a:t>Whole</a:t>
            </a:r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574462" y="5352257"/>
            <a:ext cx="914400" cy="609600"/>
          </a:xfrm>
          <a:prstGeom prst="wedgeRectCallout">
            <a:avLst>
              <a:gd name="adj1" fmla="val 10901"/>
              <a:gd name="adj2" fmla="val -12687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Part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3339017" y="3104419"/>
            <a:ext cx="174008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+mn-lt"/>
              </a:rPr>
              <a:t>Department</a:t>
            </a:r>
            <a:endParaRPr lang="en-US" dirty="0">
              <a:latin typeface="+mn-lt"/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2484791" y="4432008"/>
            <a:ext cx="102216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Faculty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4094758" y="3595446"/>
            <a:ext cx="228600" cy="228600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>
            <a:off x="842028" y="4077072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4720141" y="4432008"/>
            <a:ext cx="108012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Student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6637057" y="4432008"/>
            <a:ext cx="102216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Staff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928659" y="4432008"/>
            <a:ext cx="85403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Chair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4" name="꺾인 연결선 3"/>
          <p:cNvCxnSpPr>
            <a:stCxn id="70668" idx="2"/>
            <a:endCxn id="25" idx="0"/>
          </p:cNvCxnSpPr>
          <p:nvPr/>
        </p:nvCxnSpPr>
        <p:spPr>
          <a:xfrm rot="5400000">
            <a:off x="2478386" y="2701336"/>
            <a:ext cx="607962" cy="2853382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70668" idx="2"/>
            <a:endCxn id="70666" idx="0"/>
          </p:cNvCxnSpPr>
          <p:nvPr/>
        </p:nvCxnSpPr>
        <p:spPr>
          <a:xfrm rot="5400000">
            <a:off x="3298486" y="3521436"/>
            <a:ext cx="607962" cy="12131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70668" idx="2"/>
            <a:endCxn id="23" idx="0"/>
          </p:cNvCxnSpPr>
          <p:nvPr/>
        </p:nvCxnSpPr>
        <p:spPr>
          <a:xfrm rot="16200000" flipH="1">
            <a:off x="4430648" y="3602455"/>
            <a:ext cx="607962" cy="105114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꺾인 연결선 33"/>
          <p:cNvCxnSpPr>
            <a:stCxn id="70668" idx="2"/>
            <a:endCxn id="24" idx="0"/>
          </p:cNvCxnSpPr>
          <p:nvPr/>
        </p:nvCxnSpPr>
        <p:spPr>
          <a:xfrm rot="16200000" flipH="1">
            <a:off x="5374618" y="2658485"/>
            <a:ext cx="607962" cy="293908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2494829" y="4106609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3..*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4572000" y="4099263"/>
            <a:ext cx="649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40..*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161220" y="4077072"/>
            <a:ext cx="6511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1..10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F85D29-1329-4B50-82FE-EC365F44CF9A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Composition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 strong form of aggregation</a:t>
            </a:r>
          </a:p>
          <a:p>
            <a:pPr lvl="1"/>
            <a:r>
              <a:rPr lang="en-US" altLang="ko-KR" dirty="0"/>
              <a:t>The whole is the sole owner of its part.</a:t>
            </a:r>
          </a:p>
          <a:p>
            <a:pPr lvl="2"/>
            <a:r>
              <a:rPr lang="en-US" altLang="ko-KR" dirty="0"/>
              <a:t>The part object may belong to only one whole</a:t>
            </a:r>
          </a:p>
          <a:p>
            <a:pPr lvl="1"/>
            <a:r>
              <a:rPr lang="en-US" altLang="ko-KR" dirty="0"/>
              <a:t>Multiplicity on the whole side must be zero or one.</a:t>
            </a:r>
          </a:p>
          <a:p>
            <a:pPr lvl="1"/>
            <a:r>
              <a:rPr lang="en-US" altLang="ko-KR" dirty="0"/>
              <a:t>The life time of the part is dependent upon the whole. </a:t>
            </a:r>
          </a:p>
          <a:p>
            <a:pPr lvl="2"/>
            <a:r>
              <a:rPr lang="en-US" altLang="ko-KR" dirty="0"/>
              <a:t>The composite must manage the creation and destruction of its parts.</a:t>
            </a:r>
          </a:p>
          <a:p>
            <a:endParaRPr lang="en-US" altLang="ko-KR" dirty="0"/>
          </a:p>
        </p:txBody>
      </p:sp>
      <p:grpSp>
        <p:nvGrpSpPr>
          <p:cNvPr id="72708" name="Group 4"/>
          <p:cNvGrpSpPr>
            <a:grpSpLocks/>
          </p:cNvGrpSpPr>
          <p:nvPr/>
        </p:nvGrpSpPr>
        <p:grpSpPr bwMode="auto">
          <a:xfrm>
            <a:off x="914400" y="4518028"/>
            <a:ext cx="4419600" cy="1143000"/>
            <a:chOff x="576" y="3216"/>
            <a:chExt cx="2784" cy="720"/>
          </a:xfrm>
        </p:grpSpPr>
        <p:sp>
          <p:nvSpPr>
            <p:cNvPr id="72710" name="Rectangle 6"/>
            <p:cNvSpPr>
              <a:spLocks noChangeArrowheads="1"/>
            </p:cNvSpPr>
            <p:nvPr/>
          </p:nvSpPr>
          <p:spPr bwMode="auto">
            <a:xfrm>
              <a:off x="2592" y="3216"/>
              <a:ext cx="76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Point</a:t>
              </a:r>
            </a:p>
          </p:txBody>
        </p:sp>
        <p:sp>
          <p:nvSpPr>
            <p:cNvPr id="72713" name="Text Box 9"/>
            <p:cNvSpPr txBox="1">
              <a:spLocks noChangeArrowheads="1"/>
            </p:cNvSpPr>
            <p:nvPr/>
          </p:nvSpPr>
          <p:spPr bwMode="auto">
            <a:xfrm>
              <a:off x="2640" y="3600"/>
              <a:ext cx="3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3..*</a:t>
              </a:r>
            </a:p>
          </p:txBody>
        </p:sp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576" y="3648"/>
              <a:ext cx="912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Polygon</a:t>
              </a:r>
            </a:p>
          </p:txBody>
        </p:sp>
        <p:sp>
          <p:nvSpPr>
            <p:cNvPr id="72716" name="AutoShape 12"/>
            <p:cNvSpPr>
              <a:spLocks noChangeArrowheads="1"/>
            </p:cNvSpPr>
            <p:nvPr/>
          </p:nvSpPr>
          <p:spPr bwMode="auto">
            <a:xfrm>
              <a:off x="1488" y="3720"/>
              <a:ext cx="144" cy="144"/>
            </a:xfrm>
            <a:prstGeom prst="diamond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72717" name="AutoShape 13"/>
            <p:cNvCxnSpPr>
              <a:cxnSpLocks noChangeShapeType="1"/>
              <a:stCxn id="72716" idx="3"/>
              <a:endCxn id="72710" idx="2"/>
            </p:cNvCxnSpPr>
            <p:nvPr/>
          </p:nvCxnSpPr>
          <p:spPr bwMode="auto">
            <a:xfrm flipV="1">
              <a:off x="1632" y="3504"/>
              <a:ext cx="1344" cy="288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자유형 1"/>
          <p:cNvSpPr/>
          <p:nvPr/>
        </p:nvSpPr>
        <p:spPr>
          <a:xfrm>
            <a:off x="6175022" y="4199467"/>
            <a:ext cx="2009422" cy="1975555"/>
          </a:xfrm>
          <a:custGeom>
            <a:avLst/>
            <a:gdLst>
              <a:gd name="connsiteX0" fmla="*/ 812800 w 2009422"/>
              <a:gd name="connsiteY0" fmla="*/ 0 h 1975555"/>
              <a:gd name="connsiteX1" fmla="*/ 0 w 2009422"/>
              <a:gd name="connsiteY1" fmla="*/ 1004711 h 1975555"/>
              <a:gd name="connsiteX2" fmla="*/ 970845 w 2009422"/>
              <a:gd name="connsiteY2" fmla="*/ 1512711 h 1975555"/>
              <a:gd name="connsiteX3" fmla="*/ 451556 w 2009422"/>
              <a:gd name="connsiteY3" fmla="*/ 1952977 h 1975555"/>
              <a:gd name="connsiteX4" fmla="*/ 2009422 w 2009422"/>
              <a:gd name="connsiteY4" fmla="*/ 1975555 h 1975555"/>
              <a:gd name="connsiteX5" fmla="*/ 1986845 w 2009422"/>
              <a:gd name="connsiteY5" fmla="*/ 519289 h 1975555"/>
              <a:gd name="connsiteX6" fmla="*/ 812800 w 2009422"/>
              <a:gd name="connsiteY6" fmla="*/ 0 h 197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422" h="1975555">
                <a:moveTo>
                  <a:pt x="812800" y="0"/>
                </a:moveTo>
                <a:lnTo>
                  <a:pt x="0" y="1004711"/>
                </a:lnTo>
                <a:lnTo>
                  <a:pt x="970845" y="1512711"/>
                </a:lnTo>
                <a:lnTo>
                  <a:pt x="451556" y="1952977"/>
                </a:lnTo>
                <a:lnTo>
                  <a:pt x="2009422" y="1975555"/>
                </a:lnTo>
                <a:lnTo>
                  <a:pt x="1986845" y="519289"/>
                </a:lnTo>
                <a:lnTo>
                  <a:pt x="81280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6948264" y="4125526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101435" y="5144054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8040444" y="4674628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8112444" y="6050657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/>
        </p:nvSpPr>
        <p:spPr>
          <a:xfrm>
            <a:off x="6588224" y="6099462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/>
        </p:nvSpPr>
        <p:spPr>
          <a:xfrm>
            <a:off x="7035733" y="5661028"/>
            <a:ext cx="144000" cy="144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5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E03EA-29E4-44AC-9567-E79B9E11C4E7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Generalization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Any object of the specialized class (subclass) is a concrete objects of the generalized class (super-class).</a:t>
            </a:r>
          </a:p>
          <a:p>
            <a:pPr lvl="1"/>
            <a:r>
              <a:rPr lang="en-US" altLang="ko-KR"/>
              <a:t>“is kind of” relationship.</a:t>
            </a:r>
          </a:p>
          <a:p>
            <a:endParaRPr lang="en-US" altLang="ko-KR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3440113" y="3357563"/>
            <a:ext cx="4800600" cy="1981200"/>
            <a:chOff x="2208" y="2784"/>
            <a:chExt cx="3024" cy="1248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3360" y="2784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latinLnBrk="0"/>
              <a:r>
                <a:rPr kumimoji="0" lang="en-US" altLang="ko-KR" i="1">
                  <a:latin typeface="+mn-lt"/>
                  <a:cs typeface="Times New Roman" panose="02020603050405020304" pitchFamily="18" charset="0"/>
                </a:rPr>
                <a:t>Shape</a:t>
              </a:r>
              <a:br>
                <a:rPr kumimoji="0" lang="en-US" altLang="ko-KR" i="1">
                  <a:latin typeface="+mn-lt"/>
                  <a:cs typeface="Times New Roman" panose="02020603050405020304" pitchFamily="18" charset="0"/>
                </a:rPr>
              </a:br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{abstract}</a:t>
              </a:r>
              <a:endParaRPr kumimoji="0" lang="en-US" altLang="ko-KR" i="1">
                <a:latin typeface="+mn-lt"/>
                <a:cs typeface="Times New Roman" panose="02020603050405020304" pitchFamily="18" charset="0"/>
              </a:endParaRPr>
            </a:p>
          </p:txBody>
        </p:sp>
        <p:grpSp>
          <p:nvGrpSpPr>
            <p:cNvPr id="73734" name="Group 6"/>
            <p:cNvGrpSpPr>
              <a:grpSpLocks/>
            </p:cNvGrpSpPr>
            <p:nvPr/>
          </p:nvGrpSpPr>
          <p:grpSpPr bwMode="auto">
            <a:xfrm>
              <a:off x="3648" y="3120"/>
              <a:ext cx="192" cy="576"/>
              <a:chOff x="1920" y="3216"/>
              <a:chExt cx="192" cy="576"/>
            </a:xfrm>
          </p:grpSpPr>
          <p:sp>
            <p:nvSpPr>
              <p:cNvPr id="73735" name="AutoShape 7"/>
              <p:cNvSpPr>
                <a:spLocks noChangeArrowheads="1"/>
              </p:cNvSpPr>
              <p:nvPr/>
            </p:nvSpPr>
            <p:spPr bwMode="auto">
              <a:xfrm>
                <a:off x="1920" y="3216"/>
                <a:ext cx="192" cy="19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73736" name="Line 8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3360" y="3696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Circle</a:t>
              </a: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auto">
            <a:xfrm>
              <a:off x="4464" y="2784"/>
              <a:ext cx="720" cy="384"/>
            </a:xfrm>
            <a:prstGeom prst="wedgeRectCallout">
              <a:avLst>
                <a:gd name="adj1" fmla="val -88750"/>
                <a:gd name="adj2" fmla="val -7292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Super Class</a:t>
              </a:r>
            </a:p>
          </p:txBody>
        </p:sp>
        <p:sp>
          <p:nvSpPr>
            <p:cNvPr id="73739" name="AutoShape 11"/>
            <p:cNvSpPr>
              <a:spLocks noChangeArrowheads="1"/>
            </p:cNvSpPr>
            <p:nvPr/>
          </p:nvSpPr>
          <p:spPr bwMode="auto">
            <a:xfrm>
              <a:off x="4512" y="3600"/>
              <a:ext cx="720" cy="384"/>
            </a:xfrm>
            <a:prstGeom prst="wedgeRectCallout">
              <a:avLst>
                <a:gd name="adj1" fmla="val -99583"/>
                <a:gd name="adj2" fmla="val 9898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Sub Class</a:t>
              </a:r>
            </a:p>
          </p:txBody>
        </p:sp>
        <p:sp>
          <p:nvSpPr>
            <p:cNvPr id="73740" name="AutoShape 12"/>
            <p:cNvSpPr>
              <a:spLocks noChangeArrowheads="1"/>
            </p:cNvSpPr>
            <p:nvPr/>
          </p:nvSpPr>
          <p:spPr bwMode="auto">
            <a:xfrm>
              <a:off x="2208" y="2784"/>
              <a:ext cx="864" cy="384"/>
            </a:xfrm>
            <a:prstGeom prst="wedgeRectCallout">
              <a:avLst>
                <a:gd name="adj1" fmla="val 77431"/>
                <a:gd name="adj2" fmla="val -2682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An abstract class</a:t>
              </a:r>
            </a:p>
          </p:txBody>
        </p:sp>
        <p:sp>
          <p:nvSpPr>
            <p:cNvPr id="73741" name="AutoShape 13"/>
            <p:cNvSpPr>
              <a:spLocks noChangeArrowheads="1"/>
            </p:cNvSpPr>
            <p:nvPr/>
          </p:nvSpPr>
          <p:spPr bwMode="auto">
            <a:xfrm>
              <a:off x="2208" y="3312"/>
              <a:ext cx="1104" cy="384"/>
            </a:xfrm>
            <a:prstGeom prst="wedgeRectCallout">
              <a:avLst>
                <a:gd name="adj1" fmla="val 83694"/>
                <a:gd name="adj2" fmla="val -26824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 latinLnBrk="0"/>
              <a:r>
                <a:rPr kumimoji="0" lang="en-US" altLang="ko-KR">
                  <a:latin typeface="+mn-lt"/>
                  <a:cs typeface="Times New Roman" panose="02020603050405020304" pitchFamily="18" charset="0"/>
                </a:rPr>
                <a:t>Generalization relationship</a:t>
              </a:r>
            </a:p>
          </p:txBody>
        </p:sp>
      </p:grp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468313" y="3357563"/>
            <a:ext cx="2438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{abstract}</a:t>
            </a:r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 is a tagged value that indicates that the class is abstract. </a:t>
            </a:r>
            <a:br>
              <a:rPr kumimoji="0" lang="en-US" altLang="ko-KR">
                <a:latin typeface="+mn-lt"/>
                <a:cs typeface="Times New Roman" panose="02020603050405020304" pitchFamily="18" charset="0"/>
              </a:rPr>
            </a:br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The name of an abstract class should be italicized</a:t>
            </a:r>
          </a:p>
        </p:txBody>
      </p:sp>
    </p:spTree>
    <p:extLst>
      <p:ext uri="{BB962C8B-B14F-4D97-AF65-F5344CB8AC3E}">
        <p14:creationId xmlns:p14="http://schemas.microsoft.com/office/powerpoint/2010/main" val="2152305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7FEBBC-5261-4DF6-96C8-74957BA4ACE3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Generalization: Inheritance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 sub-class inherits from its super-class</a:t>
            </a:r>
          </a:p>
          <a:p>
            <a:pPr lvl="1"/>
            <a:r>
              <a:rPr lang="en-US" altLang="ko-KR" dirty="0"/>
              <a:t>Attributes</a:t>
            </a:r>
          </a:p>
          <a:p>
            <a:pPr lvl="1"/>
            <a:r>
              <a:rPr lang="en-US" altLang="ko-KR" dirty="0"/>
              <a:t>Operations</a:t>
            </a:r>
          </a:p>
          <a:p>
            <a:pPr lvl="1"/>
            <a:r>
              <a:rPr lang="en-US" altLang="ko-KR" dirty="0"/>
              <a:t>Relationships</a:t>
            </a:r>
          </a:p>
          <a:p>
            <a:r>
              <a:rPr lang="en-US" altLang="ko-KR" dirty="0"/>
              <a:t>A sub-class may</a:t>
            </a:r>
          </a:p>
          <a:p>
            <a:pPr lvl="1"/>
            <a:r>
              <a:rPr lang="en-US" altLang="ko-KR" dirty="0"/>
              <a:t>Add attributes and operations</a:t>
            </a:r>
          </a:p>
          <a:p>
            <a:pPr lvl="1"/>
            <a:r>
              <a:rPr lang="en-US" altLang="ko-KR" dirty="0"/>
              <a:t>Add relationships</a:t>
            </a:r>
          </a:p>
          <a:p>
            <a:pPr lvl="1"/>
            <a:r>
              <a:rPr lang="en-US" altLang="ko-KR" dirty="0"/>
              <a:t>Refine (override) inherited operations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139952" y="443711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291987" y="443711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Division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18" name="직선 연결선 17"/>
          <p:cNvCxnSpPr>
            <a:stCxn id="16" idx="3"/>
            <a:endCxn id="17" idx="1"/>
          </p:cNvCxnSpPr>
          <p:nvPr/>
        </p:nvCxnSpPr>
        <p:spPr>
          <a:xfrm>
            <a:off x="5587752" y="4665712"/>
            <a:ext cx="170423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796864" y="4294725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0" name="이등변 삼각형 19"/>
          <p:cNvSpPr/>
          <p:nvPr/>
        </p:nvSpPr>
        <p:spPr>
          <a:xfrm>
            <a:off x="4747524" y="4894312"/>
            <a:ext cx="232656" cy="23900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이등변 삼각형 20"/>
          <p:cNvSpPr/>
          <p:nvPr/>
        </p:nvSpPr>
        <p:spPr>
          <a:xfrm>
            <a:off x="7899559" y="4893725"/>
            <a:ext cx="232656" cy="23900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직선 연결선 21"/>
          <p:cNvCxnSpPr>
            <a:stCxn id="20" idx="3"/>
            <a:endCxn id="23" idx="0"/>
          </p:cNvCxnSpPr>
          <p:nvPr/>
        </p:nvCxnSpPr>
        <p:spPr>
          <a:xfrm>
            <a:off x="4863852" y="5133317"/>
            <a:ext cx="0" cy="641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139952" y="577468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Professor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7291987" y="5774685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College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5" name="직선 연결선 24"/>
          <p:cNvCxnSpPr>
            <a:stCxn id="21" idx="3"/>
            <a:endCxn id="24" idx="0"/>
          </p:cNvCxnSpPr>
          <p:nvPr/>
        </p:nvCxnSpPr>
        <p:spPr>
          <a:xfrm>
            <a:off x="8015887" y="5132730"/>
            <a:ext cx="0" cy="6419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4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sample model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atinLnBrk="1"/>
            <a:r>
              <a:rPr lang="en-US" sz="2000" dirty="0" smtClean="0">
                <a:latin typeface="+mn-ea"/>
              </a:rPr>
              <a:t>We are planning to design a database for university security management with RFID keys.</a:t>
            </a:r>
          </a:p>
          <a:p>
            <a:pPr latinLnBrk="1"/>
            <a:endParaRPr lang="en-US" sz="2000" dirty="0">
              <a:latin typeface="+mn-ea"/>
            </a:endParaRPr>
          </a:p>
          <a:p>
            <a:pPr lvl="1" latinLnBrk="1"/>
            <a:r>
              <a:rPr lang="en-US" sz="1600" dirty="0" smtClean="0">
                <a:latin typeface="+mn-ea"/>
              </a:rPr>
              <a:t>The entrances of university buildings have RFID lock system.</a:t>
            </a:r>
          </a:p>
          <a:p>
            <a:pPr lvl="1" latinLnBrk="1"/>
            <a:r>
              <a:rPr lang="en-US" sz="1600" dirty="0" smtClean="0">
                <a:latin typeface="+mn-ea"/>
              </a:rPr>
              <a:t>Each member of university has a RFID key with her/his ID.</a:t>
            </a:r>
          </a:p>
          <a:p>
            <a:pPr lvl="1" latinLnBrk="1"/>
            <a:r>
              <a:rPr lang="en-US" sz="1600" dirty="0" smtClean="0">
                <a:latin typeface="+mn-ea"/>
              </a:rPr>
              <a:t>There are three types of university members: students, employees, and faculty members</a:t>
            </a:r>
          </a:p>
          <a:p>
            <a:pPr lvl="1" latinLnBrk="1"/>
            <a:r>
              <a:rPr lang="en-US" sz="1600" smtClean="0">
                <a:latin typeface="+mn-ea"/>
              </a:rPr>
              <a:t>Employees have </a:t>
            </a:r>
            <a:r>
              <a:rPr lang="en-US" sz="1600" dirty="0" smtClean="0">
                <a:latin typeface="+mn-ea"/>
              </a:rPr>
              <a:t>the full access of their department </a:t>
            </a:r>
            <a:br>
              <a:rPr lang="en-US" sz="1600" dirty="0" smtClean="0">
                <a:latin typeface="+mn-ea"/>
              </a:rPr>
            </a:br>
            <a:r>
              <a:rPr lang="en-US" sz="1600" dirty="0" smtClean="0">
                <a:latin typeface="+mn-ea"/>
              </a:rPr>
              <a:t>buildings.</a:t>
            </a:r>
          </a:p>
          <a:p>
            <a:pPr lvl="1" latinLnBrk="1"/>
            <a:r>
              <a:rPr lang="en-US" sz="1600" dirty="0" smtClean="0">
                <a:latin typeface="+mn-ea"/>
              </a:rPr>
              <a:t>Students has an access to pre-assigned building and rooms only for allowed </a:t>
            </a:r>
            <a:br>
              <a:rPr lang="en-US" sz="1600" dirty="0" smtClean="0">
                <a:latin typeface="+mn-ea"/>
              </a:rPr>
            </a:br>
            <a:r>
              <a:rPr lang="en-US" sz="1600" dirty="0" smtClean="0">
                <a:latin typeface="+mn-ea"/>
              </a:rPr>
              <a:t>time period. It is controlled by each department chair. </a:t>
            </a:r>
          </a:p>
          <a:p>
            <a:pPr lvl="1" latinLnBrk="1"/>
            <a:r>
              <a:rPr lang="en-US" sz="1600" dirty="0" smtClean="0">
                <a:latin typeface="+mn-ea"/>
              </a:rPr>
              <a:t>The access of each faculty office room is allowed only to the faculty, where each faculty member has a faculty office room.</a:t>
            </a:r>
          </a:p>
          <a:p>
            <a:pPr lvl="1" latinLnBrk="1"/>
            <a:r>
              <a:rPr lang="en-US" sz="1600" dirty="0" smtClean="0">
                <a:latin typeface="+mn-ea"/>
              </a:rPr>
              <a:t>We need a list of entrances of each building every day and the list contain</a:t>
            </a:r>
            <a:br>
              <a:rPr lang="en-US" sz="1600" dirty="0" smtClean="0">
                <a:latin typeface="+mn-ea"/>
              </a:rPr>
            </a:br>
            <a:r>
              <a:rPr lang="en-US" sz="1600" dirty="0" smtClean="0">
                <a:latin typeface="+mn-ea"/>
              </a:rPr>
              <a:t>(name, type, his/her department, entrance time, building name, door number)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65347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semantics can be described by UML class diagram</a:t>
            </a:r>
          </a:p>
          <a:p>
            <a:r>
              <a:rPr lang="en-US" dirty="0" smtClean="0"/>
              <a:t>To make it more expressive, we need </a:t>
            </a:r>
            <a:r>
              <a:rPr lang="en-US" cap="small" dirty="0" smtClean="0"/>
              <a:t>Constraints</a:t>
            </a:r>
          </a:p>
          <a:p>
            <a:pPr lvl="1"/>
            <a:r>
              <a:rPr lang="en-US" dirty="0" smtClean="0"/>
              <a:t>Key Constraints</a:t>
            </a:r>
          </a:p>
          <a:p>
            <a:pPr lvl="1"/>
            <a:r>
              <a:rPr lang="en-US" dirty="0" smtClean="0"/>
              <a:t>Referential Integrity</a:t>
            </a: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5218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brief history - </a:t>
            </a:r>
            <a:r>
              <a:rPr lang="en-US" altLang="ko-KR" sz="3200" dirty="0"/>
              <a:t>What did Edgar F. </a:t>
            </a:r>
            <a:r>
              <a:rPr lang="en-US" altLang="ko-KR" sz="3200" dirty="0" err="1"/>
              <a:t>Codd</a:t>
            </a:r>
            <a:r>
              <a:rPr lang="en-US" altLang="ko-KR" sz="3200" dirty="0"/>
              <a:t> do in 1970?</a:t>
            </a:r>
            <a:endParaRPr 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In his historical paper, </a:t>
            </a:r>
            <a:r>
              <a:rPr lang="en-US" altLang="ko-KR" b="1" dirty="0" err="1" smtClean="0"/>
              <a:t>Codd</a:t>
            </a:r>
            <a:r>
              <a:rPr lang="en-US" altLang="ko-KR" b="1" dirty="0" smtClean="0"/>
              <a:t>, E. F.</a:t>
            </a:r>
            <a:r>
              <a:rPr lang="en-US" altLang="ko-KR" dirty="0" smtClean="0"/>
              <a:t> (1970). </a:t>
            </a:r>
            <a:r>
              <a:rPr lang="en-US" altLang="ko-KR" dirty="0" smtClean="0">
                <a:hlinkClick r:id="rId2"/>
              </a:rPr>
              <a:t>"A relational model of data for large shared data banks"</a:t>
            </a:r>
            <a:r>
              <a:rPr lang="en-US" altLang="ko-KR" dirty="0" smtClean="0"/>
              <a:t>. </a:t>
            </a:r>
            <a:r>
              <a:rPr lang="en-US" altLang="ko-KR" i="1" dirty="0" smtClean="0"/>
              <a:t>Communications of the ACM</a:t>
            </a:r>
            <a:r>
              <a:rPr lang="en-US" altLang="ko-KR" dirty="0" smtClean="0"/>
              <a:t> </a:t>
            </a:r>
            <a:r>
              <a:rPr lang="en-US" altLang="ko-KR" b="1" dirty="0" smtClean="0"/>
              <a:t>13</a:t>
            </a:r>
            <a:r>
              <a:rPr lang="en-US" altLang="ko-KR" dirty="0" smtClean="0"/>
              <a:t> (6): 377.</a:t>
            </a:r>
          </a:p>
          <a:p>
            <a:pPr lvl="1" eaLnBrk="1" hangingPunct="1"/>
            <a:r>
              <a:rPr lang="en-US" altLang="ko-KR" dirty="0" smtClean="0"/>
              <a:t>He proposed a mathematical model to handle </a:t>
            </a:r>
            <a:br>
              <a:rPr lang="en-US" altLang="ko-KR" dirty="0" smtClean="0"/>
            </a:br>
            <a:r>
              <a:rPr lang="en-US" altLang="ko-KR" dirty="0" smtClean="0"/>
              <a:t>data in an algebraic way with a set of operators. </a:t>
            </a:r>
          </a:p>
          <a:p>
            <a:pPr lvl="1" eaLnBrk="1" hangingPunct="1"/>
            <a:r>
              <a:rPr lang="en-US" altLang="ko-KR" dirty="0" smtClean="0"/>
              <a:t>It is called </a:t>
            </a:r>
            <a:r>
              <a:rPr lang="en-US" altLang="ko-KR" i="1" dirty="0" smtClean="0"/>
              <a:t>Relational Data Model</a:t>
            </a:r>
          </a:p>
          <a:p>
            <a:pPr lvl="1" eaLnBrk="1" hangingPunct="1"/>
            <a:r>
              <a:rPr lang="en-US" altLang="ko-KR" i="1" dirty="0" smtClean="0"/>
              <a:t>Homework assignment #1:</a:t>
            </a:r>
            <a:br>
              <a:rPr lang="en-US" altLang="ko-KR" i="1" dirty="0" smtClean="0"/>
            </a:br>
            <a:r>
              <a:rPr lang="en-US" altLang="ko-KR" i="1" dirty="0" smtClean="0"/>
              <a:t>Write a short biography of Dr. </a:t>
            </a:r>
            <a:r>
              <a:rPr lang="en-US" altLang="ko-KR" i="1" dirty="0" err="1" smtClean="0"/>
              <a:t>Codd</a:t>
            </a:r>
            <a:r>
              <a:rPr lang="en-US" altLang="ko-KR" i="1" dirty="0" smtClean="0"/>
              <a:t> and</a:t>
            </a:r>
            <a:r>
              <a:rPr lang="ko-KR" altLang="en-US" i="1" smtClean="0"/>
              <a:t> </a:t>
            </a:r>
            <a:r>
              <a:rPr lang="en-US" altLang="ko-KR" i="1" dirty="0" smtClean="0"/>
              <a:t/>
            </a:r>
            <a:br>
              <a:rPr lang="en-US" altLang="ko-KR" i="1" dirty="0" smtClean="0"/>
            </a:br>
            <a:r>
              <a:rPr lang="en-US" altLang="ko-KR" i="1" dirty="0" smtClean="0"/>
              <a:t>summarize his paper in CACM, 1970</a:t>
            </a:r>
          </a:p>
        </p:txBody>
      </p:sp>
      <p:pic>
        <p:nvPicPr>
          <p:cNvPr id="8" name="Picture 2" descr="http://upload.wikimedia.org/wikipedia/en/5/58/Edgar_F_Cod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565400"/>
            <a:ext cx="20097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840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– Key Constraints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A set of attributes that are not allowed to have same values in different instances of a class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and Primary Key</a:t>
            </a:r>
          </a:p>
          <a:p>
            <a:pPr lvl="1"/>
            <a:r>
              <a:rPr lang="en-US" dirty="0" smtClean="0"/>
              <a:t>Every class has at least one key</a:t>
            </a:r>
          </a:p>
          <a:p>
            <a:pPr lvl="1"/>
            <a:r>
              <a:rPr lang="en-US" dirty="0" smtClean="0"/>
              <a:t>Class may have more than one key</a:t>
            </a:r>
          </a:p>
          <a:p>
            <a:pPr lvl="2"/>
            <a:r>
              <a:rPr lang="en-US" dirty="0" smtClean="0"/>
              <a:t>citizen ID, (name, address) are both keys</a:t>
            </a:r>
          </a:p>
          <a:p>
            <a:pPr lvl="1"/>
            <a:r>
              <a:rPr lang="en-US" dirty="0" smtClean="0"/>
              <a:t>Primary Key</a:t>
            </a:r>
          </a:p>
          <a:p>
            <a:pPr lvl="2"/>
            <a:r>
              <a:rPr lang="en-US" dirty="0" smtClean="0"/>
              <a:t>One of Primary Key</a:t>
            </a:r>
          </a:p>
          <a:p>
            <a:pPr lvl="2"/>
            <a:r>
              <a:rPr lang="en-US" dirty="0" smtClean="0"/>
              <a:t>Basically, any instance of a class is identified by its PK.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20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84168" y="2487036"/>
            <a:ext cx="208823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84168" y="2944235"/>
            <a:ext cx="2088232" cy="17809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name 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address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citizen ID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division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phone</a:t>
            </a:r>
          </a:p>
          <a:p>
            <a:pPr latinLnBrk="0"/>
            <a:r>
              <a:rPr kumimoji="0" lang="en-US" altLang="ko-KR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PK: (name, address)</a:t>
            </a:r>
            <a:endParaRPr kumimoji="0" lang="en-US" altLang="ko-KR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– </a:t>
            </a:r>
            <a:r>
              <a:rPr lang="en-US" dirty="0" smtClean="0"/>
              <a:t>Referential Integrity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relationship (Association, Aggregation, Composition) between two classes A and B, the referenced instance in B from an instance in class A must exist.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21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53565" y="2924944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55883" y="2924944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Division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직선 연결선 6"/>
          <p:cNvCxnSpPr>
            <a:stCxn id="5" idx="3"/>
            <a:endCxn id="6" idx="1"/>
          </p:cNvCxnSpPr>
          <p:nvPr/>
        </p:nvCxnSpPr>
        <p:spPr>
          <a:xfrm>
            <a:off x="4001365" y="3153544"/>
            <a:ext cx="23545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567318" y="2774828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821762" y="3104716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991665" y="3102506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1619672" y="3758865"/>
            <a:ext cx="2371993" cy="678247"/>
          </a:xfrm>
          <a:prstGeom prst="roundRect">
            <a:avLst>
              <a:gd name="adj" fmla="val 319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Ki-Joune Li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belong to: Dept. CS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0" name="직선 연결선 19"/>
          <p:cNvCxnSpPr>
            <a:stCxn id="19" idx="3"/>
            <a:endCxn id="22" idx="1"/>
          </p:cNvCxnSpPr>
          <p:nvPr/>
        </p:nvCxnSpPr>
        <p:spPr>
          <a:xfrm flipV="1">
            <a:off x="3991665" y="4097988"/>
            <a:ext cx="235451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모서리가 둥근 직사각형 21"/>
          <p:cNvSpPr/>
          <p:nvPr/>
        </p:nvSpPr>
        <p:spPr>
          <a:xfrm>
            <a:off x="6346183" y="3758864"/>
            <a:ext cx="1438100" cy="678247"/>
          </a:xfrm>
          <a:prstGeom prst="roundRect">
            <a:avLst>
              <a:gd name="adj" fmla="val 319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?? Dept. 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59612" y="5024355"/>
            <a:ext cx="245254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How to reference an instance in class B from an instance in class A?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131840" y="2505751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latin typeface="+mn-lt"/>
                <a:ea typeface="+mn-ea"/>
              </a:rPr>
              <a:t>A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6898483" y="2503684"/>
            <a:ext cx="3626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latin typeface="+mn-lt"/>
                <a:ea typeface="+mn-ea"/>
              </a:rPr>
              <a:t>B</a:t>
            </a:r>
            <a:endParaRPr lang="en-US" sz="2400" i="1" dirty="0">
              <a:latin typeface="+mn-lt"/>
              <a:ea typeface="+mn-ea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536339" y="4720964"/>
            <a:ext cx="2619837" cy="6681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C-Lang.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algn="ctr"/>
            <a:r>
              <a:rPr lang="en-US" dirty="0" smtClean="0">
                <a:sym typeface="Wingdings" panose="05000000000000000000" pitchFamily="2" charset="2"/>
              </a:rPr>
              <a:t>Include Pointer to B in A</a:t>
            </a:r>
            <a:endParaRPr 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536339" y="5668516"/>
            <a:ext cx="2285423" cy="6222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DB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algn="ctr"/>
            <a:r>
              <a:rPr lang="en-US" dirty="0" smtClean="0">
                <a:sym typeface="Wingdings" panose="05000000000000000000" pitchFamily="2" charset="2"/>
              </a:rPr>
              <a:t>Include PK of B in A</a:t>
            </a:r>
            <a:endParaRPr lang="en-US" dirty="0"/>
          </a:p>
        </p:txBody>
      </p:sp>
      <p:cxnSp>
        <p:nvCxnSpPr>
          <p:cNvPr id="30" name="꺾인 연결선 29"/>
          <p:cNvCxnSpPr>
            <a:stCxn id="24" idx="3"/>
            <a:endCxn id="27" idx="1"/>
          </p:cNvCxnSpPr>
          <p:nvPr/>
        </p:nvCxnSpPr>
        <p:spPr>
          <a:xfrm flipV="1">
            <a:off x="2912155" y="5055022"/>
            <a:ext cx="624184" cy="43099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4" idx="3"/>
            <a:endCxn id="28" idx="1"/>
          </p:cNvCxnSpPr>
          <p:nvPr/>
        </p:nvCxnSpPr>
        <p:spPr>
          <a:xfrm>
            <a:off x="2912155" y="5486020"/>
            <a:ext cx="624184" cy="493644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6076384" y="5668516"/>
            <a:ext cx="2285423" cy="62229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Foreign Key</a:t>
            </a:r>
          </a:p>
          <a:p>
            <a:pPr algn="ctr"/>
            <a:r>
              <a:rPr lang="en-US" dirty="0" smtClean="0"/>
              <a:t>PK (of B) included in A</a:t>
            </a:r>
            <a:endParaRPr lang="en-US" dirty="0"/>
          </a:p>
        </p:txBody>
      </p:sp>
      <p:cxnSp>
        <p:nvCxnSpPr>
          <p:cNvPr id="40" name="직선 화살표 연결선 39"/>
          <p:cNvCxnSpPr/>
          <p:nvPr/>
        </p:nvCxnSpPr>
        <p:spPr>
          <a:xfrm flipV="1">
            <a:off x="3779912" y="3212976"/>
            <a:ext cx="1008112" cy="1008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Entity Sets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22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97236" y="1412776"/>
            <a:ext cx="166382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Player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15578" y="141277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Football team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직선 연결선 6"/>
          <p:cNvCxnSpPr>
            <a:stCxn id="5" idx="3"/>
            <a:endCxn id="6" idx="1"/>
          </p:cNvCxnSpPr>
          <p:nvPr/>
        </p:nvCxnSpPr>
        <p:spPr>
          <a:xfrm>
            <a:off x="4461060" y="1641376"/>
            <a:ext cx="23545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145443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451360" y="1590338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797236" y="1869976"/>
            <a:ext cx="1663824" cy="838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name</a:t>
            </a:r>
          </a:p>
          <a:p>
            <a:pPr latinLnBrk="0"/>
            <a:r>
              <a:rPr kumimoji="0" lang="en-US" altLang="ko-KR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 back number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position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5" name="다이아몬드 14"/>
          <p:cNvSpPr/>
          <p:nvPr/>
        </p:nvSpPr>
        <p:spPr>
          <a:xfrm>
            <a:off x="6638032" y="1556791"/>
            <a:ext cx="169245" cy="16643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797236" y="3059744"/>
            <a:ext cx="1663824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Coach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797236" y="3516944"/>
            <a:ext cx="1663824" cy="838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level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specialty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다이아몬드 17"/>
          <p:cNvSpPr/>
          <p:nvPr/>
        </p:nvSpPr>
        <p:spPr>
          <a:xfrm>
            <a:off x="7402027" y="2830513"/>
            <a:ext cx="169245" cy="16643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꺾인 연결선 19"/>
          <p:cNvCxnSpPr>
            <a:stCxn id="18" idx="2"/>
            <a:endCxn id="16" idx="3"/>
          </p:cNvCxnSpPr>
          <p:nvPr/>
        </p:nvCxnSpPr>
        <p:spPr>
          <a:xfrm rot="5400000">
            <a:off x="5828159" y="1629853"/>
            <a:ext cx="291392" cy="302559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425549" y="2940675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1..1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4441882" y="3257179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0..*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815578" y="1867247"/>
            <a:ext cx="1447800" cy="9632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team name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city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- sponsor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1139096" y="2580845"/>
            <a:ext cx="9660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i="1" dirty="0" smtClean="0">
                <a:latin typeface="+mn-lt"/>
                <a:cs typeface="Times New Roman" panose="02020603050405020304" pitchFamily="18" charset="0"/>
              </a:rPr>
              <a:t>is a key?</a:t>
            </a:r>
            <a:endParaRPr kumimoji="0" lang="en-US" altLang="ko-KR" i="1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26" name="직선 화살표 연결선 25"/>
          <p:cNvCxnSpPr>
            <a:stCxn id="24" idx="3"/>
          </p:cNvCxnSpPr>
          <p:nvPr/>
        </p:nvCxnSpPr>
        <p:spPr>
          <a:xfrm flipV="1">
            <a:off x="2105130" y="2388346"/>
            <a:ext cx="882694" cy="3771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827584" y="4818343"/>
            <a:ext cx="5197192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No, but (back number, team name) is a key 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 Player is a </a:t>
            </a:r>
            <a:r>
              <a:rPr kumimoji="0" lang="en-US" altLang="ko-KR" b="1" cap="small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Weak Entity Set.</a:t>
            </a:r>
          </a:p>
          <a:p>
            <a:pPr latinLnBrk="0"/>
            <a:r>
              <a:rPr kumimoji="0" lang="en-US" altLang="ko-KR" b="1" dirty="0" smtClean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kumimoji="0" lang="en-US" altLang="ko-KR" dirty="0" smtClean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"belong to" is a supporting relationship of "Player"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 "Football team" is a supporting class of "Player"</a:t>
            </a:r>
          </a:p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  <a:sym typeface="Wingdings" panose="05000000000000000000" pitchFamily="2" charset="2"/>
              </a:rPr>
              <a:t>Why does it happen ?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4991714" y="1214386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493217" y="2892751"/>
            <a:ext cx="10768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belong to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32" name="구부러진 연결선 31"/>
          <p:cNvCxnSpPr>
            <a:stCxn id="24" idx="2"/>
            <a:endCxn id="28" idx="1"/>
          </p:cNvCxnSpPr>
          <p:nvPr/>
        </p:nvCxnSpPr>
        <p:spPr>
          <a:xfrm rot="5400000">
            <a:off x="-78566" y="3856328"/>
            <a:ext cx="2606830" cy="794529"/>
          </a:xfrm>
          <a:prstGeom prst="curvedConnector4">
            <a:avLst>
              <a:gd name="adj1" fmla="val 35832"/>
              <a:gd name="adj2" fmla="val 12877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그룹 18"/>
          <p:cNvGrpSpPr/>
          <p:nvPr/>
        </p:nvGrpSpPr>
        <p:grpSpPr>
          <a:xfrm>
            <a:off x="4390242" y="1437928"/>
            <a:ext cx="3653069" cy="2589154"/>
            <a:chOff x="4390242" y="1437928"/>
            <a:chExt cx="3653069" cy="2589154"/>
          </a:xfrm>
        </p:grpSpPr>
        <p:sp>
          <p:nvSpPr>
            <p:cNvPr id="33" name="타원 32"/>
            <p:cNvSpPr/>
            <p:nvPr/>
          </p:nvSpPr>
          <p:spPr>
            <a:xfrm>
              <a:off x="4422294" y="1437928"/>
              <a:ext cx="608186" cy="591760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6066016" y="1454277"/>
              <a:ext cx="608186" cy="591760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4390242" y="3096665"/>
              <a:ext cx="608186" cy="591760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7435125" y="2933190"/>
              <a:ext cx="608186" cy="591760"/>
            </a:xfrm>
            <a:prstGeom prst="ellipse">
              <a:avLst/>
            </a:prstGeom>
            <a:noFill/>
            <a:ln w="190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10"/>
            <p:cNvSpPr txBox="1">
              <a:spLocks noChangeArrowheads="1"/>
            </p:cNvSpPr>
            <p:nvPr/>
          </p:nvSpPr>
          <p:spPr bwMode="auto">
            <a:xfrm>
              <a:off x="6332561" y="3657750"/>
              <a:ext cx="1492075" cy="369332"/>
            </a:xfrm>
            <a:prstGeom prst="rect">
              <a:avLst/>
            </a:prstGeom>
            <a:noFill/>
            <a:ln w="19050">
              <a:prstDash val="solid"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algn="ctr">
                <a:defRPr>
                  <a:solidFill>
                    <a:schemeClr val="lt1"/>
                  </a:solidFill>
                  <a:latin typeface="+mn-lt"/>
                  <a:ea typeface="+mn-ea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</a:defRPr>
              </a:lvl9pPr>
            </a:lstStyle>
            <a:p>
              <a:r>
                <a:rPr lang="en-US" altLang="ko-KR" dirty="0">
                  <a:solidFill>
                    <a:schemeClr val="accent1">
                      <a:lumMod val="75000"/>
                    </a:schemeClr>
                  </a:solidFill>
                </a:rPr>
                <a:t>Observation 1</a:t>
              </a:r>
            </a:p>
          </p:txBody>
        </p:sp>
        <p:cxnSp>
          <p:nvCxnSpPr>
            <p:cNvPr id="39" name="구부러진 연결선 38"/>
            <p:cNvCxnSpPr>
              <a:stCxn id="37" idx="3"/>
              <a:endCxn id="36" idx="6"/>
            </p:cNvCxnSpPr>
            <p:nvPr/>
          </p:nvCxnSpPr>
          <p:spPr>
            <a:xfrm flipV="1">
              <a:off x="7824636" y="3229070"/>
              <a:ext cx="218675" cy="613346"/>
            </a:xfrm>
            <a:prstGeom prst="curvedConnector3">
              <a:avLst>
                <a:gd name="adj1" fmla="val 2045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구부러진 연결선 39"/>
            <p:cNvCxnSpPr>
              <a:stCxn id="37" idx="0"/>
              <a:endCxn id="34" idx="4"/>
            </p:cNvCxnSpPr>
            <p:nvPr/>
          </p:nvCxnSpPr>
          <p:spPr>
            <a:xfrm rot="16200000" flipV="1">
              <a:off x="5918498" y="2497649"/>
              <a:ext cx="1611713" cy="708490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구부러진 연결선 43"/>
            <p:cNvCxnSpPr>
              <a:stCxn id="37" idx="0"/>
              <a:endCxn id="33" idx="4"/>
            </p:cNvCxnSpPr>
            <p:nvPr/>
          </p:nvCxnSpPr>
          <p:spPr>
            <a:xfrm rot="16200000" flipV="1">
              <a:off x="5088462" y="1667613"/>
              <a:ext cx="1628062" cy="2352212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구부러진 연결선 46"/>
            <p:cNvCxnSpPr>
              <a:stCxn id="37" idx="1"/>
              <a:endCxn id="35" idx="6"/>
            </p:cNvCxnSpPr>
            <p:nvPr/>
          </p:nvCxnSpPr>
          <p:spPr>
            <a:xfrm rot="10800000">
              <a:off x="4998429" y="3392546"/>
              <a:ext cx="1334133" cy="449871"/>
            </a:xfrm>
            <a:prstGeom prst="curved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6332560" y="4133950"/>
            <a:ext cx="2381724" cy="939596"/>
          </a:xfrm>
          <a:prstGeom prst="rect">
            <a:avLst/>
          </a:prstGeom>
          <a:noFill/>
          <a:ln w="19050"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Observation 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2: if football team is also a weak entity set? </a:t>
            </a:r>
            <a:endParaRPr lang="en-US" altLang="ko-K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6332560" y="5150008"/>
            <a:ext cx="2381724" cy="608770"/>
          </a:xfrm>
          <a:prstGeom prst="rect">
            <a:avLst/>
          </a:prstGeom>
          <a:noFill/>
          <a:ln w="19050">
            <a:prstDash val="soli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altLang="ko-KR" dirty="0">
                <a:solidFill>
                  <a:schemeClr val="accent1">
                    <a:lumMod val="75000"/>
                  </a:schemeClr>
                </a:solidFill>
              </a:rPr>
              <a:t>Observation 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3: referential integrity</a:t>
            </a:r>
            <a:endParaRPr lang="en-US" altLang="ko-K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9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Model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 (Entity-Relationship)</a:t>
            </a:r>
          </a:p>
          <a:p>
            <a:pPr lvl="1"/>
            <a:r>
              <a:rPr lang="en-US" dirty="0" smtClean="0"/>
              <a:t>Prior to OMT, an extension of Relation model</a:t>
            </a:r>
          </a:p>
          <a:p>
            <a:pPr lvl="1"/>
            <a:r>
              <a:rPr lang="en-US" dirty="0" smtClean="0"/>
              <a:t>Very Similar with UML Class Diagram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23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25682"/>
              </p:ext>
            </p:extLst>
          </p:nvPr>
        </p:nvGraphicFramePr>
        <p:xfrm>
          <a:off x="1547664" y="2636912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UML Class Diagram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</a:t>
                      </a:r>
                      <a:r>
                        <a:rPr lang="en-US" baseline="0" dirty="0" smtClean="0"/>
                        <a:t> Model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Entity Set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Association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Relationship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Aggregation/Composition/</a:t>
                      </a:r>
                    </a:p>
                    <a:p>
                      <a:pPr algn="l"/>
                      <a:r>
                        <a:rPr lang="en-US" dirty="0" smtClean="0"/>
                        <a:t>Generalization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is-a</a:t>
                      </a:r>
                      <a:r>
                        <a:rPr lang="en-US" baseline="0" dirty="0" smtClean="0"/>
                        <a:t> relationship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Attribute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Attribute</a:t>
                      </a:r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6588224" y="3212976"/>
            <a:ext cx="576064" cy="2880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다이아몬드 6"/>
          <p:cNvSpPr/>
          <p:nvPr/>
        </p:nvSpPr>
        <p:spPr>
          <a:xfrm>
            <a:off x="6588224" y="3764269"/>
            <a:ext cx="576064" cy="360040"/>
          </a:xfrm>
          <a:prstGeom prst="diamon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6228184" y="3933056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직선 연결선 9"/>
          <p:cNvCxnSpPr>
            <a:endCxn id="7" idx="3"/>
          </p:cNvCxnSpPr>
          <p:nvPr/>
        </p:nvCxnSpPr>
        <p:spPr>
          <a:xfrm flipH="1">
            <a:off x="7164288" y="3944289"/>
            <a:ext cx="360040" cy="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" name="이등변 삼각형 11"/>
          <p:cNvSpPr/>
          <p:nvPr/>
        </p:nvSpPr>
        <p:spPr>
          <a:xfrm>
            <a:off x="6430441" y="4567590"/>
            <a:ext cx="935872" cy="367022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직선 연결선 12"/>
          <p:cNvCxnSpPr>
            <a:endCxn id="12" idx="0"/>
          </p:cNvCxnSpPr>
          <p:nvPr/>
        </p:nvCxnSpPr>
        <p:spPr>
          <a:xfrm>
            <a:off x="6898377" y="4387570"/>
            <a:ext cx="0" cy="180020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직선 연결선 16"/>
          <p:cNvCxnSpPr>
            <a:stCxn id="12" idx="3"/>
          </p:cNvCxnSpPr>
          <p:nvPr/>
        </p:nvCxnSpPr>
        <p:spPr>
          <a:xfrm>
            <a:off x="6898377" y="4934612"/>
            <a:ext cx="0" cy="179388"/>
          </a:xfrm>
          <a:prstGeom prst="lin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타원 20"/>
          <p:cNvSpPr/>
          <p:nvPr/>
        </p:nvSpPr>
        <p:spPr>
          <a:xfrm>
            <a:off x="6408204" y="5373216"/>
            <a:ext cx="958109" cy="3600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9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Model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24</a:t>
            </a:fld>
            <a:endParaRPr lang="en-US" altLang="ko-KR"/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1051570" y="3200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Faculty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336573" y="3200911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>
                <a:latin typeface="+mn-lt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26" name="Line 6"/>
          <p:cNvSpPr>
            <a:spLocks noChangeShapeType="1"/>
          </p:cNvSpPr>
          <p:nvPr/>
        </p:nvSpPr>
        <p:spPr bwMode="auto">
          <a:xfrm flipV="1">
            <a:off x="2727970" y="3429000"/>
            <a:ext cx="2608603" cy="11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336573" y="4877311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>
                <a:latin typeface="+mn-lt"/>
                <a:cs typeface="Times New Roman" panose="02020603050405020304" pitchFamily="18" charset="0"/>
              </a:rPr>
              <a:t>Courses</a:t>
            </a:r>
          </a:p>
        </p:txBody>
      </p:sp>
      <p:cxnSp>
        <p:nvCxnSpPr>
          <p:cNvPr id="36" name="AutoShape 16"/>
          <p:cNvCxnSpPr>
            <a:cxnSpLocks noChangeShapeType="1"/>
            <a:stCxn id="25" idx="2"/>
            <a:endCxn id="35" idx="0"/>
          </p:cNvCxnSpPr>
          <p:nvPr/>
        </p:nvCxnSpPr>
        <p:spPr bwMode="auto">
          <a:xfrm>
            <a:off x="6022373" y="3658111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7"/>
          <p:cNvCxnSpPr>
            <a:cxnSpLocks noChangeShapeType="1"/>
          </p:cNvCxnSpPr>
          <p:nvPr/>
        </p:nvCxnSpPr>
        <p:spPr bwMode="auto">
          <a:xfrm rot="5400000" flipH="1" flipV="1">
            <a:off x="6289073" y="4915411"/>
            <a:ext cx="152400" cy="685800"/>
          </a:xfrm>
          <a:prstGeom prst="bentConnector4">
            <a:avLst>
              <a:gd name="adj1" fmla="val -346875"/>
              <a:gd name="adj2" fmla="val 286556"/>
            </a:avLst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그림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0001" y="257150"/>
            <a:ext cx="5279999" cy="21304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4" name="다이아몬드 43"/>
          <p:cNvSpPr/>
          <p:nvPr/>
        </p:nvSpPr>
        <p:spPr>
          <a:xfrm>
            <a:off x="3341264" y="3039301"/>
            <a:ext cx="1446760" cy="79208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altLang="ko-KR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instructs</a:t>
            </a:r>
          </a:p>
        </p:txBody>
      </p:sp>
      <p:sp>
        <p:nvSpPr>
          <p:cNvPr id="46" name="타원 45"/>
          <p:cNvSpPr/>
          <p:nvPr/>
        </p:nvSpPr>
        <p:spPr>
          <a:xfrm>
            <a:off x="511510" y="2204864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48" name="타원 47"/>
          <p:cNvSpPr/>
          <p:nvPr/>
        </p:nvSpPr>
        <p:spPr>
          <a:xfrm>
            <a:off x="1887312" y="2204864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dept.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49" name="타원 48"/>
          <p:cNvSpPr/>
          <p:nvPr/>
        </p:nvSpPr>
        <p:spPr>
          <a:xfrm>
            <a:off x="1347252" y="4180749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phone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51" name="직선 연결선 50"/>
          <p:cNvCxnSpPr>
            <a:endCxn id="46" idx="4"/>
          </p:cNvCxnSpPr>
          <p:nvPr/>
        </p:nvCxnSpPr>
        <p:spPr>
          <a:xfrm flipH="1" flipV="1">
            <a:off x="1051570" y="2708920"/>
            <a:ext cx="295682" cy="491480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52" name="직선 연결선 51"/>
          <p:cNvCxnSpPr>
            <a:endCxn id="48" idx="4"/>
          </p:cNvCxnSpPr>
          <p:nvPr/>
        </p:nvCxnSpPr>
        <p:spPr>
          <a:xfrm flipV="1">
            <a:off x="2267744" y="2708920"/>
            <a:ext cx="159628" cy="491480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55" name="직선 연결선 54"/>
          <p:cNvCxnSpPr>
            <a:stCxn id="49" idx="0"/>
            <a:endCxn id="24" idx="2"/>
          </p:cNvCxnSpPr>
          <p:nvPr/>
        </p:nvCxnSpPr>
        <p:spPr>
          <a:xfrm flipV="1">
            <a:off x="1887312" y="3657600"/>
            <a:ext cx="2458" cy="523149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58" name="다이아몬드 57"/>
          <p:cNvSpPr/>
          <p:nvPr/>
        </p:nvSpPr>
        <p:spPr>
          <a:xfrm>
            <a:off x="5298993" y="3898379"/>
            <a:ext cx="1446760" cy="65691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Receives</a:t>
            </a:r>
            <a:endParaRPr kumimoji="0"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59" name="다이아몬드 58"/>
          <p:cNvSpPr/>
          <p:nvPr/>
        </p:nvSpPr>
        <p:spPr>
          <a:xfrm>
            <a:off x="7060256" y="5445224"/>
            <a:ext cx="1869728" cy="839119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algn="ctr" latinLnBrk="0"/>
            <a:r>
              <a:rPr kumimoji="0" lang="en-US" altLang="ko-KR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pre-</a:t>
            </a:r>
          </a:p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requisites</a:t>
            </a:r>
            <a:endParaRPr kumimoji="0"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700791" y="2922989"/>
            <a:ext cx="1134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latinLnBrk="0"/>
            <a:r>
              <a:rPr kumimoji="0" lang="en-US" dirty="0" smtClean="0">
                <a:latin typeface="+mn-lt"/>
                <a:cs typeface="Times New Roman" panose="02020603050405020304" pitchFamily="18" charset="0"/>
              </a:rPr>
              <a:t>instructor</a:t>
            </a:r>
            <a:endParaRPr kumimoji="0" lang="en-US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사각형 60"/>
          <p:cNvSpPr/>
          <p:nvPr/>
        </p:nvSpPr>
        <p:spPr>
          <a:xfrm>
            <a:off x="2936624" y="2437179"/>
            <a:ext cx="3960440" cy="10081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b="1" i="1" dirty="0" smtClean="0">
                <a:solidFill>
                  <a:schemeClr val="tx1"/>
                </a:solidFill>
              </a:rPr>
              <a:t>Generalization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Model – </a:t>
            </a:r>
            <a:r>
              <a:rPr lang="en-US" dirty="0" err="1" smtClean="0"/>
              <a:t>isa</a:t>
            </a:r>
            <a:r>
              <a:rPr lang="en-US" dirty="0" smtClean="0"/>
              <a:t> Relationship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25</a:t>
            </a:fld>
            <a:endParaRPr lang="en-US" altLang="ko-K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2422" y="3919759"/>
            <a:ext cx="126490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Cartoon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76649" y="1882009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Movie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9" name="AutoShape 16"/>
          <p:cNvCxnSpPr>
            <a:cxnSpLocks noChangeShapeType="1"/>
            <a:stCxn id="6" idx="2"/>
            <a:endCxn id="31" idx="0"/>
          </p:cNvCxnSpPr>
          <p:nvPr/>
        </p:nvCxnSpPr>
        <p:spPr bwMode="auto">
          <a:xfrm flipH="1">
            <a:off x="3685267" y="2339209"/>
            <a:ext cx="777182" cy="353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타원 11"/>
          <p:cNvSpPr/>
          <p:nvPr/>
        </p:nvSpPr>
        <p:spPr>
          <a:xfrm>
            <a:off x="3937626" y="1072239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length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605147" y="1078816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title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436052" y="1063874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year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연결선 14"/>
          <p:cNvCxnSpPr>
            <a:stCxn id="6" idx="0"/>
            <a:endCxn id="12" idx="4"/>
          </p:cNvCxnSpPr>
          <p:nvPr/>
        </p:nvCxnSpPr>
        <p:spPr>
          <a:xfrm flipV="1">
            <a:off x="4462449" y="1576295"/>
            <a:ext cx="15237" cy="305714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" name="직선 연결선 15"/>
          <p:cNvCxnSpPr>
            <a:stCxn id="6" idx="1"/>
            <a:endCxn id="13" idx="5"/>
          </p:cNvCxnSpPr>
          <p:nvPr/>
        </p:nvCxnSpPr>
        <p:spPr>
          <a:xfrm flipH="1" flipV="1">
            <a:off x="3527087" y="1509055"/>
            <a:ext cx="249562" cy="601554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7" name="직선 연결선 16"/>
          <p:cNvCxnSpPr>
            <a:stCxn id="14" idx="3"/>
            <a:endCxn id="6" idx="3"/>
          </p:cNvCxnSpPr>
          <p:nvPr/>
        </p:nvCxnSpPr>
        <p:spPr>
          <a:xfrm flipH="1">
            <a:off x="5148249" y="1494113"/>
            <a:ext cx="445983" cy="616496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2" name="타원 21"/>
          <p:cNvSpPr/>
          <p:nvPr/>
        </p:nvSpPr>
        <p:spPr>
          <a:xfrm>
            <a:off x="5652120" y="4797152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Weapon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31" name="이등변 삼각형 30"/>
          <p:cNvSpPr/>
          <p:nvPr/>
        </p:nvSpPr>
        <p:spPr>
          <a:xfrm>
            <a:off x="3217331" y="2692519"/>
            <a:ext cx="935872" cy="462894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이등변 삼각형 31"/>
          <p:cNvSpPr/>
          <p:nvPr/>
        </p:nvSpPr>
        <p:spPr>
          <a:xfrm>
            <a:off x="4903304" y="2689207"/>
            <a:ext cx="935872" cy="46620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AutoShape 16"/>
          <p:cNvCxnSpPr>
            <a:cxnSpLocks noChangeShapeType="1"/>
            <a:stCxn id="6" idx="2"/>
            <a:endCxn id="32" idx="0"/>
          </p:cNvCxnSpPr>
          <p:nvPr/>
        </p:nvCxnSpPr>
        <p:spPr bwMode="auto">
          <a:xfrm>
            <a:off x="4462449" y="2339209"/>
            <a:ext cx="908791" cy="349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6"/>
          <p:cNvCxnSpPr>
            <a:cxnSpLocks noChangeShapeType="1"/>
            <a:stCxn id="31" idx="3"/>
            <a:endCxn id="5" idx="0"/>
          </p:cNvCxnSpPr>
          <p:nvPr/>
        </p:nvCxnSpPr>
        <p:spPr bwMode="auto">
          <a:xfrm flipH="1">
            <a:off x="2584877" y="3155413"/>
            <a:ext cx="1100390" cy="7643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5559726" y="3919759"/>
            <a:ext cx="126490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Murder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45" name="AutoShape 16"/>
          <p:cNvCxnSpPr>
            <a:cxnSpLocks noChangeShapeType="1"/>
            <a:stCxn id="32" idx="3"/>
            <a:endCxn id="44" idx="0"/>
          </p:cNvCxnSpPr>
          <p:nvPr/>
        </p:nvCxnSpPr>
        <p:spPr bwMode="auto">
          <a:xfrm>
            <a:off x="5371240" y="3155413"/>
            <a:ext cx="820941" cy="7643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AutoShape 16"/>
          <p:cNvCxnSpPr>
            <a:cxnSpLocks noChangeShapeType="1"/>
            <a:stCxn id="44" idx="2"/>
            <a:endCxn id="22" idx="0"/>
          </p:cNvCxnSpPr>
          <p:nvPr/>
        </p:nvCxnSpPr>
        <p:spPr bwMode="auto">
          <a:xfrm flipH="1">
            <a:off x="6192180" y="4376959"/>
            <a:ext cx="1" cy="4201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다이아몬드 52"/>
          <p:cNvSpPr/>
          <p:nvPr/>
        </p:nvSpPr>
        <p:spPr>
          <a:xfrm>
            <a:off x="1952422" y="4684105"/>
            <a:ext cx="1264909" cy="581644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Voice</a:t>
            </a:r>
            <a:endParaRPr kumimoji="0"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1952421" y="5664058"/>
            <a:ext cx="126490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Star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55" name="직선 연결선 54"/>
          <p:cNvCxnSpPr>
            <a:stCxn id="53" idx="0"/>
            <a:endCxn id="5" idx="2"/>
          </p:cNvCxnSpPr>
          <p:nvPr/>
        </p:nvCxnSpPr>
        <p:spPr>
          <a:xfrm flipV="1">
            <a:off x="2584877" y="4376959"/>
            <a:ext cx="0" cy="307146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8" name="직선 연결선 57"/>
          <p:cNvCxnSpPr>
            <a:stCxn id="54" idx="0"/>
            <a:endCxn id="53" idx="2"/>
          </p:cNvCxnSpPr>
          <p:nvPr/>
        </p:nvCxnSpPr>
        <p:spPr>
          <a:xfrm flipV="1">
            <a:off x="2584876" y="5265749"/>
            <a:ext cx="1" cy="398309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7856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직사각형 60"/>
          <p:cNvSpPr/>
          <p:nvPr/>
        </p:nvSpPr>
        <p:spPr>
          <a:xfrm>
            <a:off x="2625822" y="3130007"/>
            <a:ext cx="5889527" cy="10081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b="1" i="1" dirty="0" smtClean="0">
                <a:solidFill>
                  <a:schemeClr val="tx1"/>
                </a:solidFill>
              </a:rPr>
              <a:t>Composition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isa_component_of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Model – </a:t>
            </a:r>
            <a:r>
              <a:rPr lang="en-US" dirty="0" err="1" smtClean="0"/>
              <a:t>isa_kind_of</a:t>
            </a:r>
            <a:r>
              <a:rPr lang="en-US" dirty="0" smtClean="0"/>
              <a:t> and </a:t>
            </a:r>
            <a:r>
              <a:rPr lang="en-US" dirty="0" err="1" smtClean="0"/>
              <a:t>isa_component_of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26</a:t>
            </a:fld>
            <a:endParaRPr lang="en-US" altLang="ko-K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2012" y="4581128"/>
            <a:ext cx="126490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Engine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65848" y="2574837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Car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9" name="AutoShape 16"/>
          <p:cNvCxnSpPr>
            <a:cxnSpLocks noChangeShapeType="1"/>
            <a:stCxn id="6" idx="2"/>
            <a:endCxn id="31" idx="0"/>
          </p:cNvCxnSpPr>
          <p:nvPr/>
        </p:nvCxnSpPr>
        <p:spPr bwMode="auto">
          <a:xfrm flipH="1">
            <a:off x="3374466" y="3032037"/>
            <a:ext cx="777182" cy="3533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타원 11"/>
          <p:cNvSpPr/>
          <p:nvPr/>
        </p:nvSpPr>
        <p:spPr>
          <a:xfrm>
            <a:off x="3626825" y="1765067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Owner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2294346" y="1771644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Reg. no.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5125251" y="1756702"/>
            <a:ext cx="1080120" cy="50405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dirty="0" err="1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Manf</a:t>
            </a:r>
            <a:r>
              <a:rPr kumimoji="0" lang="en-US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. year</a:t>
            </a:r>
            <a:endParaRPr kumimoji="0" lang="en-US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15" name="직선 연결선 14"/>
          <p:cNvCxnSpPr>
            <a:stCxn id="6" idx="0"/>
            <a:endCxn id="12" idx="4"/>
          </p:cNvCxnSpPr>
          <p:nvPr/>
        </p:nvCxnSpPr>
        <p:spPr>
          <a:xfrm flipV="1">
            <a:off x="4151648" y="2269123"/>
            <a:ext cx="15237" cy="305714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6" name="직선 연결선 15"/>
          <p:cNvCxnSpPr>
            <a:stCxn id="6" idx="1"/>
            <a:endCxn id="13" idx="5"/>
          </p:cNvCxnSpPr>
          <p:nvPr/>
        </p:nvCxnSpPr>
        <p:spPr>
          <a:xfrm flipH="1" flipV="1">
            <a:off x="3216286" y="2201883"/>
            <a:ext cx="249562" cy="601554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17" name="직선 연결선 16"/>
          <p:cNvCxnSpPr>
            <a:stCxn id="14" idx="3"/>
            <a:endCxn id="6" idx="3"/>
          </p:cNvCxnSpPr>
          <p:nvPr/>
        </p:nvCxnSpPr>
        <p:spPr>
          <a:xfrm flipH="1">
            <a:off x="4837448" y="2186941"/>
            <a:ext cx="445983" cy="616496"/>
          </a:xfrm>
          <a:prstGeom prst="lin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1" name="이등변 삼각형 30"/>
          <p:cNvSpPr/>
          <p:nvPr/>
        </p:nvSpPr>
        <p:spPr>
          <a:xfrm>
            <a:off x="2906530" y="3385347"/>
            <a:ext cx="935872" cy="462894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이등변 삼각형 31"/>
          <p:cNvSpPr/>
          <p:nvPr/>
        </p:nvSpPr>
        <p:spPr>
          <a:xfrm>
            <a:off x="4592503" y="3382035"/>
            <a:ext cx="935872" cy="466206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isa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AutoShape 16"/>
          <p:cNvCxnSpPr>
            <a:cxnSpLocks noChangeShapeType="1"/>
            <a:stCxn id="6" idx="2"/>
            <a:endCxn id="32" idx="0"/>
          </p:cNvCxnSpPr>
          <p:nvPr/>
        </p:nvCxnSpPr>
        <p:spPr bwMode="auto">
          <a:xfrm>
            <a:off x="4151648" y="3032037"/>
            <a:ext cx="908791" cy="3499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16"/>
          <p:cNvCxnSpPr>
            <a:cxnSpLocks noChangeShapeType="1"/>
            <a:stCxn id="31" idx="3"/>
            <a:endCxn id="5" idx="0"/>
          </p:cNvCxnSpPr>
          <p:nvPr/>
        </p:nvCxnSpPr>
        <p:spPr bwMode="auto">
          <a:xfrm>
            <a:off x="3374466" y="3848241"/>
            <a:ext cx="1" cy="73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4427984" y="4581128"/>
            <a:ext cx="1264909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Gear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45" name="AutoShape 16"/>
          <p:cNvCxnSpPr>
            <a:cxnSpLocks noChangeShapeType="1"/>
            <a:stCxn id="32" idx="3"/>
            <a:endCxn id="44" idx="0"/>
          </p:cNvCxnSpPr>
          <p:nvPr/>
        </p:nvCxnSpPr>
        <p:spPr bwMode="auto">
          <a:xfrm>
            <a:off x="5060439" y="3848241"/>
            <a:ext cx="0" cy="73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51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UML Class Diagram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Cardinality: by arrow type</a:t>
            </a:r>
          </a:p>
          <a:p>
            <a:pPr lvl="1"/>
            <a:r>
              <a:rPr lang="en-US" dirty="0" smtClean="0"/>
              <a:t>Many: simple line</a:t>
            </a:r>
          </a:p>
          <a:p>
            <a:pPr lvl="1"/>
            <a:r>
              <a:rPr lang="en-US" dirty="0" smtClean="0"/>
              <a:t>One: arrow</a:t>
            </a:r>
          </a:p>
          <a:p>
            <a:pPr lvl="1"/>
            <a:r>
              <a:rPr lang="en-US" dirty="0" smtClean="0"/>
              <a:t>example: many employees to one division</a:t>
            </a: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27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22553" y="3416424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Employee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74390" y="3416424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Division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7" name="직선 연결선 6"/>
          <p:cNvCxnSpPr>
            <a:stCxn id="5" idx="3"/>
            <a:endCxn id="6" idx="1"/>
          </p:cNvCxnSpPr>
          <p:nvPr/>
        </p:nvCxnSpPr>
        <p:spPr>
          <a:xfrm>
            <a:off x="2470353" y="3645024"/>
            <a:ext cx="3304037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다이아몬드 12"/>
          <p:cNvSpPr/>
          <p:nvPr/>
        </p:nvSpPr>
        <p:spPr>
          <a:xfrm>
            <a:off x="3215249" y="3248980"/>
            <a:ext cx="1650493" cy="79208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Working</a:t>
            </a:r>
          </a:p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for</a:t>
            </a:r>
            <a:endParaRPr kumimoji="0"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2210140" y="3326501"/>
            <a:ext cx="720080" cy="6840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타원 15"/>
          <p:cNvSpPr/>
          <p:nvPr/>
        </p:nvSpPr>
        <p:spPr>
          <a:xfrm>
            <a:off x="5325610" y="3326501"/>
            <a:ext cx="720080" cy="6840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2555776" y="3573016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자유형 9"/>
          <p:cNvSpPr/>
          <p:nvPr/>
        </p:nvSpPr>
        <p:spPr>
          <a:xfrm>
            <a:off x="5649381" y="3573016"/>
            <a:ext cx="146755" cy="144000"/>
          </a:xfrm>
          <a:custGeom>
            <a:avLst/>
            <a:gdLst>
              <a:gd name="connsiteX0" fmla="*/ 135466 w 146755"/>
              <a:gd name="connsiteY0" fmla="*/ 0 h 304800"/>
              <a:gd name="connsiteX1" fmla="*/ 0 w 146755"/>
              <a:gd name="connsiteY1" fmla="*/ 158045 h 304800"/>
              <a:gd name="connsiteX2" fmla="*/ 146755 w 146755"/>
              <a:gd name="connsiteY2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755" h="304800">
                <a:moveTo>
                  <a:pt x="135466" y="0"/>
                </a:moveTo>
                <a:lnTo>
                  <a:pt x="0" y="158045"/>
                </a:lnTo>
                <a:lnTo>
                  <a:pt x="146755" y="3048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75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Cardinality Notations of ER-Model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28</a:t>
            </a:fld>
            <a:endParaRPr lang="en-US" altLang="ko-KR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9832" y="1412776"/>
            <a:ext cx="4721696" cy="39893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1600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from UML Class Diagram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Multi-way relationship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UML Diagram?</a:t>
            </a:r>
          </a:p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29</a:t>
            </a:fld>
            <a:endParaRPr lang="en-US" altLang="ko-KR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23588" y="330841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Husband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203122" y="330841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Wife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3" name="다이아몬드 12"/>
          <p:cNvSpPr/>
          <p:nvPr/>
        </p:nvSpPr>
        <p:spPr>
          <a:xfrm>
            <a:off x="3563888" y="3140968"/>
            <a:ext cx="1650493" cy="792088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solidFill>
                  <a:schemeClr val="tx1"/>
                </a:solidFill>
                <a:latin typeface="+mn-lt"/>
                <a:ea typeface="굴림" panose="020B0600000101010101" pitchFamily="50" charset="-127"/>
                <a:cs typeface="Times New Roman" panose="02020603050405020304" pitchFamily="18" charset="0"/>
              </a:rPr>
              <a:t>Marriage</a:t>
            </a:r>
            <a:endParaRPr kumimoji="0" lang="en-US" altLang="ko-KR" dirty="0">
              <a:solidFill>
                <a:schemeClr val="tx1"/>
              </a:solidFill>
              <a:latin typeface="+mn-lt"/>
              <a:ea typeface="굴림" panose="020B0600000101010101" pitchFamily="50" charset="-127"/>
              <a:cs typeface="Times New Roman" panose="02020603050405020304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665234" y="4514677"/>
            <a:ext cx="1447800" cy="6181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Wedding</a:t>
            </a:r>
          </a:p>
          <a:p>
            <a:pPr algn="ctr" latinLnBrk="0"/>
            <a:r>
              <a:rPr kumimoji="0" lang="en-US" altLang="ko-KR" dirty="0" smtClean="0">
                <a:latin typeface="+mn-lt"/>
                <a:cs typeface="Times New Roman" panose="02020603050405020304" pitchFamily="18" charset="0"/>
              </a:rPr>
              <a:t>Hall</a:t>
            </a:r>
            <a:endParaRPr kumimoji="0" lang="en-US" altLang="ko-KR" dirty="0"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9" name="직선 연결선 8"/>
          <p:cNvCxnSpPr>
            <a:stCxn id="13" idx="1"/>
            <a:endCxn id="5" idx="3"/>
          </p:cNvCxnSpPr>
          <p:nvPr/>
        </p:nvCxnSpPr>
        <p:spPr>
          <a:xfrm flipH="1">
            <a:off x="2571388" y="3537012"/>
            <a:ext cx="992500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13" idx="3"/>
            <a:endCxn id="6" idx="1"/>
          </p:cNvCxnSpPr>
          <p:nvPr/>
        </p:nvCxnSpPr>
        <p:spPr>
          <a:xfrm>
            <a:off x="5214381" y="3537012"/>
            <a:ext cx="988741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13" idx="2"/>
            <a:endCxn id="17" idx="0"/>
          </p:cNvCxnSpPr>
          <p:nvPr/>
        </p:nvCxnSpPr>
        <p:spPr>
          <a:xfrm flipH="1">
            <a:off x="4389134" y="3933056"/>
            <a:ext cx="1" cy="58162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타원 25"/>
          <p:cNvSpPr/>
          <p:nvPr/>
        </p:nvSpPr>
        <p:spPr>
          <a:xfrm>
            <a:off x="3034511" y="2008909"/>
            <a:ext cx="1058754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Year-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4478615" y="2060848"/>
            <a:ext cx="1724507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Attendants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직선 연결선 27"/>
          <p:cNvCxnSpPr>
            <a:stCxn id="26" idx="5"/>
            <a:endCxn id="13" idx="0"/>
          </p:cNvCxnSpPr>
          <p:nvPr/>
        </p:nvCxnSpPr>
        <p:spPr>
          <a:xfrm>
            <a:off x="3938214" y="2623536"/>
            <a:ext cx="450921" cy="51743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stCxn id="27" idx="3"/>
            <a:endCxn id="13" idx="0"/>
          </p:cNvCxnSpPr>
          <p:nvPr/>
        </p:nvCxnSpPr>
        <p:spPr>
          <a:xfrm flipH="1">
            <a:off x="4389135" y="2675475"/>
            <a:ext cx="342028" cy="46549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>
          <a:xfrm>
            <a:off x="107950" y="96838"/>
            <a:ext cx="8928100" cy="955675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And Peter Chen did in 1976</a:t>
            </a:r>
            <a:endParaRPr lang="ko-KR" altLang="en-US" smtClean="0"/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Peter Chen, </a:t>
            </a:r>
            <a:r>
              <a:rPr lang="en-US" dirty="0"/>
              <a:t>"</a:t>
            </a:r>
            <a:r>
              <a:rPr lang="en-US" dirty="0">
                <a:hlinkClick r:id="rId2"/>
              </a:rPr>
              <a:t>The Entity-Relationship Model - Toward a Unified View of Data</a:t>
            </a:r>
            <a:r>
              <a:rPr lang="en-US" dirty="0"/>
              <a:t>". </a:t>
            </a:r>
            <a:r>
              <a:rPr lang="en-US" i="1" dirty="0"/>
              <a:t>ACM Transactions on Database Systems</a:t>
            </a:r>
            <a:r>
              <a:rPr lang="en-US" dirty="0"/>
              <a:t> </a:t>
            </a:r>
            <a:r>
              <a:rPr lang="en-US" b="1" dirty="0"/>
              <a:t>1</a:t>
            </a:r>
            <a:r>
              <a:rPr lang="en-US" dirty="0"/>
              <a:t> (1</a:t>
            </a:r>
            <a:r>
              <a:rPr lang="en-US" dirty="0" smtClean="0"/>
              <a:t>), March, 1976</a:t>
            </a:r>
            <a:endParaRPr lang="en-US" altLang="ko-KR" dirty="0" smtClean="0"/>
          </a:p>
          <a:p>
            <a:pPr lvl="1" eaLnBrk="1" hangingPunct="1"/>
            <a:r>
              <a:rPr lang="en-US" altLang="ko-KR" dirty="0" smtClean="0"/>
              <a:t>More expressive power</a:t>
            </a:r>
          </a:p>
          <a:p>
            <a:pPr lvl="1" eaLnBrk="1" hangingPunct="1"/>
            <a:r>
              <a:rPr lang="en-US" altLang="ko-KR" dirty="0" smtClean="0"/>
              <a:t>Everything by means of</a:t>
            </a:r>
          </a:p>
          <a:p>
            <a:pPr lvl="2"/>
            <a:r>
              <a:rPr lang="en-US" altLang="ko-KR" dirty="0" smtClean="0"/>
              <a:t>Entity Set and</a:t>
            </a:r>
          </a:p>
          <a:p>
            <a:pPr lvl="2"/>
            <a:r>
              <a:rPr lang="en-US" altLang="ko-KR" dirty="0" smtClean="0"/>
              <a:t>Relationship</a:t>
            </a:r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65E386BE-7502-4217-B876-ECF446EB32E9}" type="slidenum">
              <a:rPr kumimoji="0" lang="en-US" altLang="ko-KR" smtClean="0">
                <a:latin typeface="Calibri" panose="020F0502020204030204" pitchFamily="34" charset="0"/>
              </a:rPr>
              <a:pPr/>
              <a:t>3</a:t>
            </a:fld>
            <a:endParaRPr kumimoji="0" lang="en-US" altLang="ko-KR" smtClean="0">
              <a:latin typeface="Calibri" panose="020F050202020403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48880"/>
            <a:ext cx="1682496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Object-Modeling Technique (OMT)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 tooltip="James Rumbaugh"/>
              </a:rPr>
              <a:t>James </a:t>
            </a:r>
            <a:r>
              <a:rPr lang="en-US" dirty="0" err="1">
                <a:hlinkClick r:id="rId2" tooltip="James Rumbaugh"/>
              </a:rPr>
              <a:t>Rumbaugh</a:t>
            </a:r>
            <a:r>
              <a:rPr lang="en-US" dirty="0"/>
              <a:t>, </a:t>
            </a:r>
            <a:r>
              <a:rPr lang="en-US" dirty="0" smtClean="0"/>
              <a:t>et al., 1990, </a:t>
            </a:r>
            <a:r>
              <a:rPr lang="en-US" i="1" dirty="0"/>
              <a:t>Object-Oriented Modeling and Design</a:t>
            </a:r>
            <a:r>
              <a:rPr lang="en-US" dirty="0"/>
              <a:t>. Prentice Hall. </a:t>
            </a:r>
            <a:r>
              <a:rPr lang="en-US" dirty="0">
                <a:hlinkClick r:id="rId3"/>
              </a:rPr>
              <a:t>ISBN </a:t>
            </a:r>
            <a:r>
              <a:rPr lang="en-US" dirty="0" smtClean="0">
                <a:hlinkClick r:id="rId3"/>
              </a:rPr>
              <a:t>0-13-629841-9</a:t>
            </a:r>
            <a:endParaRPr lang="en-US" dirty="0" smtClean="0"/>
          </a:p>
          <a:p>
            <a:pPr lvl="1"/>
            <a:r>
              <a:rPr lang="en-US" dirty="0" smtClean="0"/>
              <a:t>More Advanced than Object-Oriented Modeling</a:t>
            </a:r>
          </a:p>
          <a:p>
            <a:r>
              <a:rPr lang="en-US" dirty="0" smtClean="0"/>
              <a:t>Then it has been unified into UML in 1999.</a:t>
            </a:r>
          </a:p>
          <a:p>
            <a:pPr lvl="1"/>
            <a:r>
              <a:rPr lang="en-US" dirty="0" smtClean="0"/>
              <a:t>UML (Unified Modeling Language)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60" t="8077" r="39521" b="43392"/>
          <a:stretch/>
        </p:blipFill>
        <p:spPr>
          <a:xfrm>
            <a:off x="6488556" y="2348880"/>
            <a:ext cx="1986381" cy="200671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375983"/>
            <a:ext cx="1584176" cy="22466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94241" y="435559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J. </a:t>
            </a:r>
            <a:r>
              <a:rPr lang="en-US" dirty="0" err="1" smtClean="0">
                <a:latin typeface="+mn-lt"/>
              </a:rPr>
              <a:t>Rumbaugh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56133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G. </a:t>
            </a:r>
            <a:r>
              <a:rPr lang="en-US" dirty="0" err="1" smtClean="0">
                <a:latin typeface="+mn-lt"/>
              </a:rPr>
              <a:t>Booch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103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5A32E1-1AFD-4C19-947C-CDB98CDB375C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is a Class Diagram?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 class diagram describes </a:t>
            </a:r>
          </a:p>
          <a:p>
            <a:pPr lvl="1"/>
            <a:r>
              <a:rPr lang="en-US" altLang="ko-KR"/>
              <a:t>the types of objects in the system and </a:t>
            </a:r>
          </a:p>
          <a:p>
            <a:pPr lvl="1"/>
            <a:r>
              <a:rPr lang="en-US" altLang="ko-KR"/>
              <a:t>the various kinds of static relationships that exist among them.</a:t>
            </a:r>
          </a:p>
          <a:p>
            <a:pPr lvl="1"/>
            <a:r>
              <a:rPr lang="en-US" altLang="ko-KR"/>
              <a:t>A graphical representation of a static view on declarative static elements.</a:t>
            </a:r>
          </a:p>
          <a:p>
            <a:r>
              <a:rPr lang="en-US" altLang="ko-KR"/>
              <a:t>A central modeling technique that runs through nearly all object-oriented methods.</a:t>
            </a:r>
          </a:p>
          <a:p>
            <a:r>
              <a:rPr lang="en-US" altLang="ko-KR"/>
              <a:t>The richest notation in UML</a:t>
            </a:r>
          </a:p>
        </p:txBody>
      </p:sp>
    </p:spTree>
    <p:extLst>
      <p:ext uri="{BB962C8B-B14F-4D97-AF65-F5344CB8AC3E}">
        <p14:creationId xmlns:p14="http://schemas.microsoft.com/office/powerpoint/2010/main" val="338011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6FFA23-C14A-46CD-933B-B9D408CA716C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Essential Elements of a UML Class Diagram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Class</a:t>
            </a:r>
          </a:p>
          <a:p>
            <a:r>
              <a:rPr lang="en-US" altLang="ko-KR"/>
              <a:t>Attributes</a:t>
            </a:r>
          </a:p>
          <a:p>
            <a:r>
              <a:rPr lang="en-US" altLang="ko-KR"/>
              <a:t>Operations</a:t>
            </a:r>
          </a:p>
          <a:p>
            <a:r>
              <a:rPr lang="en-US" altLang="ko-KR"/>
              <a:t>Relationships</a:t>
            </a:r>
          </a:p>
          <a:p>
            <a:pPr lvl="1"/>
            <a:r>
              <a:rPr lang="en-US" altLang="ko-KR"/>
              <a:t>Associations</a:t>
            </a:r>
          </a:p>
          <a:p>
            <a:pPr lvl="1"/>
            <a:r>
              <a:rPr lang="en-US" altLang="ko-KR"/>
              <a:t>Generalization</a:t>
            </a:r>
          </a:p>
          <a:p>
            <a:pPr lvl="1"/>
            <a:r>
              <a:rPr lang="en-US" altLang="ko-KR"/>
              <a:t>Dependency</a:t>
            </a:r>
          </a:p>
          <a:p>
            <a:pPr lvl="1"/>
            <a:r>
              <a:rPr lang="en-US" altLang="ko-KR"/>
              <a:t>Realization</a:t>
            </a:r>
          </a:p>
          <a:p>
            <a:r>
              <a:rPr lang="en-US" altLang="ko-KR"/>
              <a:t>Constraint Rules and Notes</a:t>
            </a:r>
          </a:p>
        </p:txBody>
      </p:sp>
    </p:spTree>
    <p:extLst>
      <p:ext uri="{BB962C8B-B14F-4D97-AF65-F5344CB8AC3E}">
        <p14:creationId xmlns:p14="http://schemas.microsoft.com/office/powerpoint/2010/main" val="378986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1146D-F7D7-4D8D-9E31-F7221B13DC58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Classes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 class: Description of a set of objects having similar</a:t>
            </a:r>
          </a:p>
          <a:p>
            <a:pPr lvl="1"/>
            <a:r>
              <a:rPr lang="en-US" altLang="ko-KR"/>
              <a:t>attributes, </a:t>
            </a:r>
          </a:p>
          <a:p>
            <a:pPr lvl="1"/>
            <a:r>
              <a:rPr lang="en-US" altLang="ko-KR"/>
              <a:t>operations, </a:t>
            </a:r>
          </a:p>
          <a:p>
            <a:pPr lvl="1"/>
            <a:r>
              <a:rPr lang="en-US" altLang="ko-KR"/>
              <a:t>relationships and behavior</a:t>
            </a:r>
          </a:p>
          <a:p>
            <a:pPr lvl="1"/>
            <a:endParaRPr lang="en-US" altLang="ko-KR"/>
          </a:p>
          <a:p>
            <a:r>
              <a:rPr lang="en-US" altLang="ko-KR"/>
              <a:t>An entity type to be stored in DB</a:t>
            </a:r>
          </a:p>
          <a:p>
            <a:endParaRPr lang="en-US" altLang="ko-KR"/>
          </a:p>
        </p:txBody>
      </p:sp>
      <p:grpSp>
        <p:nvGrpSpPr>
          <p:cNvPr id="63492" name="Group 4"/>
          <p:cNvGrpSpPr>
            <a:grpSpLocks/>
          </p:cNvGrpSpPr>
          <p:nvPr/>
        </p:nvGrpSpPr>
        <p:grpSpPr bwMode="auto">
          <a:xfrm>
            <a:off x="6588125" y="4581525"/>
            <a:ext cx="1752600" cy="1752600"/>
            <a:chOff x="816" y="2640"/>
            <a:chExt cx="1104" cy="1104"/>
          </a:xfrm>
        </p:grpSpPr>
        <p:sp>
          <p:nvSpPr>
            <p:cNvPr id="63493" name="Rectangle 5"/>
            <p:cNvSpPr>
              <a:spLocks noChangeArrowheads="1"/>
            </p:cNvSpPr>
            <p:nvPr/>
          </p:nvSpPr>
          <p:spPr bwMode="auto">
            <a:xfrm>
              <a:off x="816" y="2640"/>
              <a:ext cx="1104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494" name="Line 6"/>
            <p:cNvSpPr>
              <a:spLocks noChangeShapeType="1"/>
            </p:cNvSpPr>
            <p:nvPr/>
          </p:nvSpPr>
          <p:spPr bwMode="auto">
            <a:xfrm>
              <a:off x="816" y="297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Line 7"/>
            <p:cNvSpPr>
              <a:spLocks noChangeShapeType="1"/>
            </p:cNvSpPr>
            <p:nvPr/>
          </p:nvSpPr>
          <p:spPr bwMode="auto">
            <a:xfrm>
              <a:off x="816" y="3360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864" y="2688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latinLnBrk="0">
                <a:spcBef>
                  <a:spcPct val="50000"/>
                </a:spcBef>
              </a:pPr>
              <a:r>
                <a:rPr kumimoji="0" lang="en-US" altLang="ko-KR" sz="2000">
                  <a:latin typeface="Arial" panose="020B0604020202020204" pitchFamily="34" charset="0"/>
                  <a:cs typeface="Times New Roman" panose="02020603050405020304" pitchFamily="18" charset="0"/>
                </a:rPr>
                <a:t>Window</a:t>
              </a:r>
            </a:p>
          </p:txBody>
        </p:sp>
        <p:sp>
          <p:nvSpPr>
            <p:cNvPr id="63497" name="Text Box 9"/>
            <p:cNvSpPr txBox="1">
              <a:spLocks noChangeArrowheads="1"/>
            </p:cNvSpPr>
            <p:nvPr/>
          </p:nvSpPr>
          <p:spPr bwMode="auto">
            <a:xfrm>
              <a:off x="864" y="2976"/>
              <a:ext cx="10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atinLnBrk="0">
                <a:spcBef>
                  <a:spcPct val="50000"/>
                </a:spcBef>
              </a:pPr>
              <a: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  <a:t>size: Size</a:t>
              </a:r>
              <a:b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</a:br>
              <a: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  <a:t>visibility: boolean</a:t>
              </a:r>
            </a:p>
          </p:txBody>
        </p:sp>
        <p:sp>
          <p:nvSpPr>
            <p:cNvPr id="63498" name="Text Box 10"/>
            <p:cNvSpPr txBox="1">
              <a:spLocks noChangeArrowheads="1"/>
            </p:cNvSpPr>
            <p:nvPr/>
          </p:nvSpPr>
          <p:spPr bwMode="auto">
            <a:xfrm>
              <a:off x="864" y="3408"/>
              <a:ext cx="100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latinLnBrk="0">
                <a:spcBef>
                  <a:spcPct val="50000"/>
                </a:spcBef>
              </a:pPr>
              <a: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  <a:t>display()</a:t>
              </a:r>
              <a:b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</a:br>
              <a:r>
                <a:rPr kumimoji="0" lang="en-US" altLang="ko-KR" sz="1600">
                  <a:latin typeface="Arial" panose="020B0604020202020204" pitchFamily="34" charset="0"/>
                  <a:cs typeface="Times New Roman" panose="02020603050405020304" pitchFamily="18" charset="0"/>
                </a:rPr>
                <a:t>hide()</a:t>
              </a:r>
            </a:p>
          </p:txBody>
        </p:sp>
      </p:grp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405438" y="5922963"/>
            <a:ext cx="1600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latinLnBrk="0">
              <a:spcBef>
                <a:spcPct val="50000"/>
              </a:spcBef>
            </a:pPr>
            <a:endParaRPr kumimoji="0" lang="en-US" altLang="en-US" sz="16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4987925" y="4429125"/>
            <a:ext cx="1143000" cy="533400"/>
          </a:xfrm>
          <a:prstGeom prst="wedgeRectCallout">
            <a:avLst>
              <a:gd name="adj1" fmla="val 85000"/>
              <a:gd name="adj2" fmla="val 2976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sz="1600">
                <a:latin typeface="Arial" panose="020B0604020202020204" pitchFamily="34" charset="0"/>
                <a:cs typeface="Times New Roman" panose="02020603050405020304" pitchFamily="18" charset="0"/>
              </a:rPr>
              <a:t>Class Name</a:t>
            </a:r>
          </a:p>
        </p:txBody>
      </p:sp>
      <p:sp>
        <p:nvSpPr>
          <p:cNvPr id="63501" name="AutoShape 13"/>
          <p:cNvSpPr>
            <a:spLocks noChangeArrowheads="1"/>
          </p:cNvSpPr>
          <p:nvPr/>
        </p:nvSpPr>
        <p:spPr bwMode="auto">
          <a:xfrm>
            <a:off x="4987925" y="5267325"/>
            <a:ext cx="1143000" cy="381000"/>
          </a:xfrm>
          <a:prstGeom prst="wedgeRectCallout">
            <a:avLst>
              <a:gd name="adj1" fmla="val 87083"/>
              <a:gd name="adj2" fmla="val -83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sz="1600">
                <a:latin typeface="Arial" panose="020B0604020202020204" pitchFamily="34" charset="0"/>
                <a:cs typeface="Times New Roman" panose="02020603050405020304" pitchFamily="18" charset="0"/>
              </a:rPr>
              <a:t>Attributes</a:t>
            </a: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4860032" y="5953125"/>
            <a:ext cx="1270893" cy="381000"/>
          </a:xfrm>
          <a:prstGeom prst="wedgeRectCallout">
            <a:avLst>
              <a:gd name="adj1" fmla="val 81667"/>
              <a:gd name="adj2" fmla="val -358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sz="1600">
                <a:latin typeface="Arial" panose="020B0604020202020204" pitchFamily="34" charset="0"/>
                <a:cs typeface="Times New Roman" panose="02020603050405020304" pitchFamily="18" charset="0"/>
              </a:rPr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18557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A4304-4CDD-46E0-A1BC-A6635C334986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Associations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 semantic relationship between classes </a:t>
            </a:r>
          </a:p>
          <a:p>
            <a:pPr lvl="1"/>
            <a:r>
              <a:rPr lang="en-US" altLang="ko-KR"/>
              <a:t>To specify connections among their instances.</a:t>
            </a:r>
          </a:p>
          <a:p>
            <a:r>
              <a:rPr lang="en-US" altLang="ko-KR"/>
              <a:t>A structural relationship</a:t>
            </a:r>
          </a:p>
          <a:p>
            <a:pPr lvl="1"/>
            <a:r>
              <a:rPr lang="en-US" altLang="ko-KR"/>
              <a:t>To specify that objects of one class are connected to objects of a second (possibly the same) class.</a:t>
            </a:r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An Employee </a:t>
            </a:r>
            <a:r>
              <a:rPr lang="en-US" altLang="ko-KR" i="1">
                <a:solidFill>
                  <a:srgbClr val="FF0000"/>
                </a:solidFill>
              </a:rPr>
              <a:t>works</a:t>
            </a:r>
            <a:r>
              <a:rPr lang="en-US" altLang="ko-KR" i="1"/>
              <a:t> </a:t>
            </a:r>
            <a:r>
              <a:rPr lang="en-US" altLang="ko-KR" i="1">
                <a:solidFill>
                  <a:srgbClr val="FF0000"/>
                </a:solidFill>
              </a:rPr>
              <a:t>for</a:t>
            </a:r>
            <a:r>
              <a:rPr lang="en-US" altLang="ko-KR"/>
              <a:t> a Company</a:t>
            </a:r>
          </a:p>
        </p:txBody>
      </p:sp>
    </p:spTree>
    <p:extLst>
      <p:ext uri="{BB962C8B-B14F-4D97-AF65-F5344CB8AC3E}">
        <p14:creationId xmlns:p14="http://schemas.microsoft.com/office/powerpoint/2010/main" val="71356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55129-3742-4C85-B108-116242DB7C75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50825" y="3200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 dirty="0" smtClean="0">
                <a:latin typeface="+mn-lt"/>
                <a:cs typeface="Times New Roman" panose="02020603050405020304" pitchFamily="18" charset="0"/>
              </a:rPr>
              <a:t>Faculty</a:t>
            </a:r>
            <a:endParaRPr kumimoji="0" lang="en-US" altLang="ko-KR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5889625" y="32004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>
                <a:latin typeface="+mn-lt"/>
                <a:cs typeface="Times New Roman" panose="02020603050405020304" pitchFamily="18" charset="0"/>
              </a:rPr>
              <a:t>Student</a:t>
            </a: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927225" y="3429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003425" y="3429000"/>
            <a:ext cx="532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1..*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5584825" y="34274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*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756025" y="3427413"/>
            <a:ext cx="9900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instructs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927225" y="3060700"/>
            <a:ext cx="112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instructor</a:t>
            </a:r>
          </a:p>
        </p:txBody>
      </p:sp>
      <p:sp>
        <p:nvSpPr>
          <p:cNvPr id="65547" name="AutoShape 11"/>
          <p:cNvSpPr>
            <a:spLocks noChangeArrowheads="1"/>
          </p:cNvSpPr>
          <p:nvPr/>
        </p:nvSpPr>
        <p:spPr bwMode="auto">
          <a:xfrm>
            <a:off x="4213225" y="2590800"/>
            <a:ext cx="1654175" cy="609600"/>
          </a:xfrm>
          <a:prstGeom prst="wedgeRectCallout">
            <a:avLst>
              <a:gd name="adj1" fmla="val -38773"/>
              <a:gd name="adj2" fmla="val 9817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Association name</a:t>
            </a:r>
          </a:p>
        </p:txBody>
      </p:sp>
      <p:sp>
        <p:nvSpPr>
          <p:cNvPr id="65548" name="AutoShape 12"/>
          <p:cNvSpPr>
            <a:spLocks noChangeArrowheads="1"/>
          </p:cNvSpPr>
          <p:nvPr/>
        </p:nvSpPr>
        <p:spPr bwMode="auto">
          <a:xfrm>
            <a:off x="2613025" y="2057400"/>
            <a:ext cx="1143000" cy="609600"/>
          </a:xfrm>
          <a:prstGeom prst="wedgeRectCallout">
            <a:avLst>
              <a:gd name="adj1" fmla="val -63750"/>
              <a:gd name="adj2" fmla="val 12083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Role name</a:t>
            </a:r>
          </a:p>
        </p:txBody>
      </p:sp>
      <p:sp>
        <p:nvSpPr>
          <p:cNvPr id="65549" name="AutoShape 13"/>
          <p:cNvSpPr>
            <a:spLocks noChangeArrowheads="1"/>
          </p:cNvSpPr>
          <p:nvPr/>
        </p:nvSpPr>
        <p:spPr bwMode="auto">
          <a:xfrm>
            <a:off x="757238" y="4191000"/>
            <a:ext cx="1627187" cy="609600"/>
          </a:xfrm>
          <a:prstGeom prst="wedgeRectCallout">
            <a:avLst>
              <a:gd name="adj1" fmla="val 41218"/>
              <a:gd name="adj2" fmla="val -11979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Multiplicity</a:t>
            </a:r>
          </a:p>
        </p:txBody>
      </p:sp>
      <p:sp>
        <p:nvSpPr>
          <p:cNvPr id="65550" name="AutoShape 14"/>
          <p:cNvSpPr>
            <a:spLocks noChangeArrowheads="1"/>
          </p:cNvSpPr>
          <p:nvPr/>
        </p:nvSpPr>
        <p:spPr bwMode="auto">
          <a:xfrm>
            <a:off x="3133725" y="3962400"/>
            <a:ext cx="2451100" cy="914400"/>
          </a:xfrm>
          <a:prstGeom prst="wedgeRectCallout">
            <a:avLst>
              <a:gd name="adj1" fmla="val 86528"/>
              <a:gd name="adj2" fmla="val 3107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Navigable</a:t>
            </a:r>
            <a:br>
              <a:rPr kumimoji="0" lang="en-US" altLang="ko-KR" b="1">
                <a:latin typeface="+mn-lt"/>
                <a:cs typeface="Times New Roman" panose="02020603050405020304" pitchFamily="18" charset="0"/>
              </a:rPr>
            </a:br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 (uni-directional) association</a:t>
            </a:r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5889625" y="4876800"/>
            <a:ext cx="13716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latinLnBrk="0"/>
            <a:r>
              <a:rPr kumimoji="0" lang="en-US" altLang="ko-KR" sz="2000">
                <a:latin typeface="+mn-lt"/>
                <a:cs typeface="Times New Roman" panose="02020603050405020304" pitchFamily="18" charset="0"/>
              </a:rPr>
              <a:t>Courses</a:t>
            </a:r>
          </a:p>
        </p:txBody>
      </p:sp>
      <p:cxnSp>
        <p:nvCxnSpPr>
          <p:cNvPr id="65552" name="AutoShape 16"/>
          <p:cNvCxnSpPr>
            <a:cxnSpLocks noChangeShapeType="1"/>
            <a:stCxn id="65541" idx="2"/>
            <a:endCxn id="65551" idx="0"/>
          </p:cNvCxnSpPr>
          <p:nvPr/>
        </p:nvCxnSpPr>
        <p:spPr bwMode="auto">
          <a:xfrm>
            <a:off x="6575425" y="3657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553" name="AutoShape 17"/>
          <p:cNvCxnSpPr>
            <a:cxnSpLocks noChangeShapeType="1"/>
          </p:cNvCxnSpPr>
          <p:nvPr/>
        </p:nvCxnSpPr>
        <p:spPr bwMode="auto">
          <a:xfrm rot="5400000" flipH="1" flipV="1">
            <a:off x="6842125" y="4914900"/>
            <a:ext cx="152400" cy="685800"/>
          </a:xfrm>
          <a:prstGeom prst="bentConnector4">
            <a:avLst>
              <a:gd name="adj1" fmla="val -346875"/>
              <a:gd name="adj2" fmla="val 19976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554" name="Text Box 18"/>
          <p:cNvSpPr txBox="1">
            <a:spLocks noChangeArrowheads="1"/>
          </p:cNvSpPr>
          <p:nvPr/>
        </p:nvSpPr>
        <p:spPr bwMode="auto">
          <a:xfrm>
            <a:off x="7235825" y="4797425"/>
            <a:ext cx="1654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pre -requisites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7261225" y="5256213"/>
            <a:ext cx="5341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0..3</a:t>
            </a:r>
          </a:p>
        </p:txBody>
      </p:sp>
      <p:sp>
        <p:nvSpPr>
          <p:cNvPr id="65556" name="AutoShape 20"/>
          <p:cNvSpPr>
            <a:spLocks noChangeArrowheads="1"/>
          </p:cNvSpPr>
          <p:nvPr/>
        </p:nvSpPr>
        <p:spPr bwMode="auto">
          <a:xfrm>
            <a:off x="4068763" y="5445125"/>
            <a:ext cx="1892300" cy="685800"/>
          </a:xfrm>
          <a:prstGeom prst="wedgeRectCallout">
            <a:avLst>
              <a:gd name="adj1" fmla="val 80958"/>
              <a:gd name="adj2" fmla="val -38426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Reflexive association</a:t>
            </a:r>
          </a:p>
        </p:txBody>
      </p:sp>
      <p:sp>
        <p:nvSpPr>
          <p:cNvPr id="65557" name="AutoShape 21"/>
          <p:cNvSpPr>
            <a:spLocks noChangeArrowheads="1"/>
          </p:cNvSpPr>
          <p:nvPr/>
        </p:nvSpPr>
        <p:spPr bwMode="auto">
          <a:xfrm>
            <a:off x="7185025" y="3810000"/>
            <a:ext cx="1143000" cy="381000"/>
          </a:xfrm>
          <a:prstGeom prst="wedgeRectCallout">
            <a:avLst>
              <a:gd name="adj1" fmla="val -99167"/>
              <a:gd name="adj2" fmla="val -841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latinLnBrk="0"/>
            <a:r>
              <a:rPr kumimoji="0" lang="en-US" altLang="ko-KR" b="1">
                <a:latin typeface="+mn-lt"/>
                <a:cs typeface="Times New Roman" panose="02020603050405020304" pitchFamily="18" charset="0"/>
              </a:rPr>
              <a:t>Role</a:t>
            </a:r>
          </a:p>
        </p:txBody>
      </p:sp>
      <p:sp>
        <p:nvSpPr>
          <p:cNvPr id="65558" name="Text Box 22"/>
          <p:cNvSpPr txBox="1">
            <a:spLocks noChangeArrowheads="1"/>
          </p:cNvSpPr>
          <p:nvPr/>
        </p:nvSpPr>
        <p:spPr bwMode="auto">
          <a:xfrm>
            <a:off x="6651625" y="4494213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atinLnBrk="0"/>
            <a:r>
              <a:rPr kumimoji="0" lang="en-US" altLang="ko-KR">
                <a:latin typeface="+mn-lt"/>
                <a:cs typeface="Times New Roman" panose="02020603050405020304" pitchFamily="18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2793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1238</Words>
  <Application>Microsoft Office PowerPoint</Application>
  <PresentationFormat>화면 슬라이드 쇼(4:3)</PresentationFormat>
  <Paragraphs>353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7" baseType="lpstr">
      <vt:lpstr>굴림</vt:lpstr>
      <vt:lpstr>맑은 고딕</vt:lpstr>
      <vt:lpstr>Arial</vt:lpstr>
      <vt:lpstr>Calibri</vt:lpstr>
      <vt:lpstr>Courier New</vt:lpstr>
      <vt:lpstr>Times New Roman</vt:lpstr>
      <vt:lpstr>Wingdings</vt:lpstr>
      <vt:lpstr>Office Theme</vt:lpstr>
      <vt:lpstr>Data Modelling</vt:lpstr>
      <vt:lpstr>A brief history - What did Edgar F. Codd do in 1970?</vt:lpstr>
      <vt:lpstr>And Peter Chen did in 1976</vt:lpstr>
      <vt:lpstr>Then Object-Modeling Technique (OMT)</vt:lpstr>
      <vt:lpstr>What is a Class Diagram?</vt:lpstr>
      <vt:lpstr>Essential Elements of a UML Class Diagram</vt:lpstr>
      <vt:lpstr>Classes</vt:lpstr>
      <vt:lpstr>Associations</vt:lpstr>
      <vt:lpstr>Example</vt:lpstr>
      <vt:lpstr>Associations: Name and Role</vt:lpstr>
      <vt:lpstr>Associations: Multiplicity or Cardinality</vt:lpstr>
      <vt:lpstr>Associations: Notations for Multiplicity</vt:lpstr>
      <vt:lpstr>Association Class </vt:lpstr>
      <vt:lpstr>Aggregation</vt:lpstr>
      <vt:lpstr>Composition</vt:lpstr>
      <vt:lpstr>Generalization</vt:lpstr>
      <vt:lpstr>Generalization: Inheritance</vt:lpstr>
      <vt:lpstr>A sample model</vt:lpstr>
      <vt:lpstr>Constraints</vt:lpstr>
      <vt:lpstr>Constraints – Key Constraints</vt:lpstr>
      <vt:lpstr>Constraints – Referential Integrity</vt:lpstr>
      <vt:lpstr>Weak Entity Sets</vt:lpstr>
      <vt:lpstr>E-R Model</vt:lpstr>
      <vt:lpstr>ER Model</vt:lpstr>
      <vt:lpstr>ER Model – isa Relationship</vt:lpstr>
      <vt:lpstr>ER Model – isa_kind_of and isa_component_of</vt:lpstr>
      <vt:lpstr>Differences from UML Class Diagram</vt:lpstr>
      <vt:lpstr>Cardinality Notations of ER-Model</vt:lpstr>
      <vt:lpstr>Differences from UML Class Diagram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64</cp:revision>
  <dcterms:created xsi:type="dcterms:W3CDTF">2004-01-12T08:00:17Z</dcterms:created>
  <dcterms:modified xsi:type="dcterms:W3CDTF">2018-09-05T05:31:52Z</dcterms:modified>
</cp:coreProperties>
</file>