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1" r:id="rId11"/>
    <p:sldId id="266" r:id="rId12"/>
    <p:sldId id="267" r:id="rId13"/>
    <p:sldId id="268" r:id="rId14"/>
    <p:sldId id="269" r:id="rId15"/>
    <p:sldId id="272" r:id="rId16"/>
    <p:sldId id="270" r:id="rId17"/>
    <p:sldId id="275" r:id="rId18"/>
    <p:sldId id="276" r:id="rId19"/>
    <p:sldId id="277" r:id="rId20"/>
    <p:sldId id="273" r:id="rId21"/>
    <p:sldId id="274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D43-1D4E-445E-A7DE-CAB373E78D95}" type="datetime1">
              <a:rPr lang="en-US" altLang="ko-KR" smtClean="0"/>
              <a:t>9/5/2018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30A5-F7B3-449A-A62D-625356DF533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186-FAAF-4A6A-BF84-4933E096F12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660F-1E2C-4F68-99B8-B75D9ED9ADC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5714-F7BF-42DA-A8B2-A915E558FD1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CD62-BB5E-484A-8F7A-2F4BACED823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315-CEF3-4EE8-9BC2-D977A36DCC53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D2B0-A556-4A95-AEEF-FCC709CFD83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349-2432-4586-A1A7-64D33C3945C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B8C8-2A79-4E29-984C-844A9C3668A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E1B6-F7F4-4D7E-9A58-683A365ED1C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8AFBF6-9778-4510-8F10-3CA37DD44AD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Relational Model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Relational Operators: Set Operators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Union (</a:t>
            </a:r>
            <a:r>
              <a:rPr lang="en-US" altLang="ko-KR" dirty="0">
                <a:sym typeface="Symbol" panose="05050102010706020507" pitchFamily="18" charset="2"/>
              </a:rPr>
              <a:t>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Intersection (</a:t>
            </a:r>
            <a:r>
              <a:rPr lang="en-US" altLang="ko-KR" dirty="0" smtClean="0">
                <a:sym typeface="Symbol" panose="05050102010706020507" pitchFamily="18" charset="2"/>
              </a:rPr>
              <a:t>)</a:t>
            </a:r>
          </a:p>
          <a:p>
            <a:r>
              <a:rPr lang="en-US" altLang="ko-KR" dirty="0" smtClean="0">
                <a:sym typeface="Symbol" panose="05050102010706020507" pitchFamily="18" charset="2"/>
              </a:rPr>
              <a:t>Difference (-)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74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Relational Operators : Select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Selection (</a:t>
            </a:r>
            <a:r>
              <a:rPr lang="en-US" altLang="ko-KR" dirty="0" smtClean="0">
                <a:sym typeface="Symbol" panose="05050102010706020507" pitchFamily="18" charset="2"/>
              </a:rPr>
              <a:t>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condition</a:t>
            </a:r>
            <a:r>
              <a:rPr lang="en-US" altLang="ko-KR" dirty="0" smtClean="0">
                <a:sym typeface="Symbol" panose="05050102010706020507" pitchFamily="18" charset="2"/>
              </a:rPr>
              <a:t>) </a:t>
            </a:r>
          </a:p>
          <a:p>
            <a:pPr lvl="1" eaLnBrk="1" hangingPunct="1"/>
            <a:r>
              <a:rPr lang="en-US" altLang="ko-KR" dirty="0" smtClean="0"/>
              <a:t>Retrieve records satisfying predicates</a:t>
            </a:r>
            <a:endParaRPr lang="en-US" altLang="ko-KR" sz="1800" dirty="0" smtClean="0"/>
          </a:p>
          <a:p>
            <a:pPr lvl="1" eaLnBrk="1" hangingPunct="1"/>
            <a:r>
              <a:rPr lang="en-US" altLang="ko-KR" dirty="0" smtClean="0"/>
              <a:t>Example</a:t>
            </a:r>
          </a:p>
          <a:p>
            <a:pPr lvl="2" eaLnBrk="1" hangingPunct="1"/>
            <a:r>
              <a:rPr lang="en-US" altLang="ko-KR" dirty="0" smtClean="0"/>
              <a:t>Find Student where </a:t>
            </a:r>
            <a:r>
              <a:rPr lang="en-US" altLang="ko-KR" dirty="0" err="1" smtClean="0"/>
              <a:t>Student.Score</a:t>
            </a:r>
            <a:r>
              <a:rPr lang="en-US" altLang="ko-KR" dirty="0" smtClean="0"/>
              <a:t> &gt; 3.5</a:t>
            </a:r>
          </a:p>
          <a:p>
            <a:pPr lvl="2" eaLnBrk="1" hangingPunct="1"/>
            <a:r>
              <a:rPr lang="en-US" altLang="ko-KR" dirty="0" smtClean="0">
                <a:sym typeface="Symbol" panose="05050102010706020507" pitchFamily="18" charset="2"/>
              </a:rPr>
              <a:t>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score&gt;3.5</a:t>
            </a:r>
            <a:r>
              <a:rPr lang="en-US" altLang="ko-KR" dirty="0" smtClean="0">
                <a:sym typeface="Symbol" panose="05050102010706020507" pitchFamily="18" charset="2"/>
              </a:rPr>
              <a:t>(Student)</a:t>
            </a: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/>
          </a:p>
          <a:p>
            <a:pPr lvl="1" eaLnBrk="1" hangingPunct="1"/>
            <a:r>
              <a:rPr lang="en-US" altLang="ko-KR" dirty="0" smtClean="0"/>
              <a:t>Index or Hash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979613" y="3644900"/>
            <a:ext cx="1223962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79613" y="3933825"/>
            <a:ext cx="3457575" cy="1079500"/>
            <a:chOff x="1655" y="2614"/>
            <a:chExt cx="2178" cy="680"/>
          </a:xfrm>
        </p:grpSpPr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1655" y="2614"/>
              <a:ext cx="771" cy="1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1655" y="2931"/>
              <a:ext cx="771" cy="18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5132" name="Rectangle 7"/>
            <p:cNvSpPr>
              <a:spLocks noChangeArrowheads="1"/>
            </p:cNvSpPr>
            <p:nvPr/>
          </p:nvSpPr>
          <p:spPr bwMode="auto">
            <a:xfrm>
              <a:off x="1655" y="3203"/>
              <a:ext cx="771" cy="91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5133" name="Line 8"/>
            <p:cNvSpPr>
              <a:spLocks noChangeShapeType="1"/>
            </p:cNvSpPr>
            <p:nvPr/>
          </p:nvSpPr>
          <p:spPr bwMode="auto">
            <a:xfrm>
              <a:off x="2426" y="2659"/>
              <a:ext cx="5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 flipV="1">
              <a:off x="2426" y="2841"/>
              <a:ext cx="5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 flipV="1">
              <a:off x="2426" y="2886"/>
              <a:ext cx="54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6" name="Text Box 12"/>
            <p:cNvSpPr txBox="1">
              <a:spLocks noChangeArrowheads="1"/>
            </p:cNvSpPr>
            <p:nvPr/>
          </p:nvSpPr>
          <p:spPr bwMode="auto">
            <a:xfrm>
              <a:off x="3016" y="2750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/>
                <a:t>Select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07705" y="2770188"/>
            <a:ext cx="2951163" cy="1012826"/>
            <a:chOff x="2585" y="1880"/>
            <a:chExt cx="1859" cy="638"/>
          </a:xfrm>
        </p:grpSpPr>
        <p:sp>
          <p:nvSpPr>
            <p:cNvPr id="5127" name="Rectangle 13"/>
            <p:cNvSpPr>
              <a:spLocks noChangeArrowheads="1"/>
            </p:cNvSpPr>
            <p:nvPr/>
          </p:nvSpPr>
          <p:spPr bwMode="auto">
            <a:xfrm>
              <a:off x="2585" y="1880"/>
              <a:ext cx="1496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5128" name="Text Box 14"/>
            <p:cNvSpPr txBox="1">
              <a:spLocks noChangeArrowheads="1"/>
            </p:cNvSpPr>
            <p:nvPr/>
          </p:nvSpPr>
          <p:spPr bwMode="auto">
            <a:xfrm>
              <a:off x="3583" y="2287"/>
              <a:ext cx="8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 dirty="0"/>
                <a:t>Predicate</a:t>
              </a:r>
            </a:p>
          </p:txBody>
        </p:sp>
        <p:sp>
          <p:nvSpPr>
            <p:cNvPr id="5129" name="Freeform 15"/>
            <p:cNvSpPr>
              <a:spLocks/>
            </p:cNvSpPr>
            <p:nvPr/>
          </p:nvSpPr>
          <p:spPr bwMode="auto">
            <a:xfrm>
              <a:off x="2925" y="2073"/>
              <a:ext cx="658" cy="318"/>
            </a:xfrm>
            <a:custGeom>
              <a:avLst/>
              <a:gdLst>
                <a:gd name="T0" fmla="*/ 273 w 273"/>
                <a:gd name="T1" fmla="*/ 318 h 318"/>
                <a:gd name="T2" fmla="*/ 46 w 273"/>
                <a:gd name="T3" fmla="*/ 137 h 318"/>
                <a:gd name="T4" fmla="*/ 0 w 273"/>
                <a:gd name="T5" fmla="*/ 0 h 318"/>
                <a:gd name="T6" fmla="*/ 0 60000 65536"/>
                <a:gd name="T7" fmla="*/ 0 60000 65536"/>
                <a:gd name="T8" fmla="*/ 0 60000 65536"/>
                <a:gd name="T9" fmla="*/ 0 w 273"/>
                <a:gd name="T10" fmla="*/ 0 h 318"/>
                <a:gd name="T11" fmla="*/ 273 w 273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318">
                  <a:moveTo>
                    <a:pt x="273" y="318"/>
                  </a:moveTo>
                  <a:cubicBezTo>
                    <a:pt x="182" y="254"/>
                    <a:pt x="91" y="190"/>
                    <a:pt x="46" y="137"/>
                  </a:cubicBezTo>
                  <a:cubicBezTo>
                    <a:pt x="1" y="84"/>
                    <a:pt x="0" y="4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838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Relational Operators : Project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Project (</a:t>
            </a:r>
            <a:r>
              <a:rPr lang="en-US" altLang="ko-KR" sz="2200" dirty="0" smtClean="0">
                <a:sym typeface="Symbol" panose="05050102010706020507" pitchFamily="18" charset="2"/>
              </a:rPr>
              <a:t></a:t>
            </a:r>
            <a:r>
              <a:rPr lang="en-US" altLang="ko-KR" i="1" baseline="-25000" dirty="0" smtClean="0">
                <a:sym typeface="Symbol" panose="05050102010706020507" pitchFamily="18" charset="2"/>
              </a:rPr>
              <a:t>attributes</a:t>
            </a:r>
            <a:r>
              <a:rPr lang="en-US" altLang="ko-KR" dirty="0" smtClean="0">
                <a:sym typeface="Symbol" panose="05050102010706020507" pitchFamily="18" charset="2"/>
              </a:rPr>
              <a:t>)</a:t>
            </a:r>
            <a:r>
              <a:rPr lang="en-US" altLang="ko-KR" dirty="0" smtClean="0"/>
              <a:t> </a:t>
            </a:r>
          </a:p>
          <a:p>
            <a:pPr lvl="1" eaLnBrk="1" hangingPunct="1"/>
            <a:r>
              <a:rPr lang="en-US" altLang="ko-KR" dirty="0" smtClean="0"/>
              <a:t>Extract interesting attributes</a:t>
            </a:r>
          </a:p>
          <a:p>
            <a:pPr lvl="1" eaLnBrk="1" hangingPunct="1"/>
            <a:r>
              <a:rPr lang="en-US" altLang="ko-KR" dirty="0" smtClean="0"/>
              <a:t>Example</a:t>
            </a:r>
          </a:p>
          <a:p>
            <a:pPr lvl="2" eaLnBrk="1" hangingPunct="1"/>
            <a:r>
              <a:rPr lang="en-US" altLang="ko-KR" dirty="0" smtClean="0"/>
              <a:t>Find Student.name where score &gt; 3.5</a:t>
            </a:r>
          </a:p>
          <a:p>
            <a:pPr lvl="2" eaLnBrk="1" hangingPunct="1"/>
            <a:endParaRPr lang="en-US" altLang="ko-KR" dirty="0" smtClean="0"/>
          </a:p>
          <a:p>
            <a:pPr lvl="2" eaLnBrk="1" hangingPunct="1"/>
            <a:endParaRPr lang="en-US" altLang="ko-KR" dirty="0" smtClean="0"/>
          </a:p>
          <a:p>
            <a:pPr lvl="2" eaLnBrk="1" hangingPunct="1"/>
            <a:r>
              <a:rPr lang="en-US" altLang="ko-KR" sz="1600" dirty="0" smtClean="0">
                <a:sym typeface="Symbol" panose="05050102010706020507" pitchFamily="18" charset="2"/>
              </a:rPr>
              <a:t>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name</a:t>
            </a:r>
            <a:r>
              <a:rPr lang="en-US" altLang="ko-KR" dirty="0" smtClean="0">
                <a:sym typeface="Symbol" panose="05050102010706020507" pitchFamily="18" charset="2"/>
              </a:rPr>
              <a:t>(</a:t>
            </a:r>
            <a:r>
              <a:rPr lang="en-US" altLang="ko-KR" sz="2000" dirty="0" smtClean="0">
                <a:sym typeface="Symbol" panose="05050102010706020507" pitchFamily="18" charset="2"/>
              </a:rPr>
              <a:t></a:t>
            </a:r>
            <a:r>
              <a:rPr lang="en-US" altLang="ko-KR" baseline="-25000" dirty="0" err="1" smtClean="0">
                <a:sym typeface="Symbol" panose="05050102010706020507" pitchFamily="18" charset="2"/>
              </a:rPr>
              <a:t>acore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&gt;3.5</a:t>
            </a:r>
            <a:r>
              <a:rPr lang="en-US" altLang="ko-KR" dirty="0" smtClean="0">
                <a:sym typeface="Symbol" panose="05050102010706020507" pitchFamily="18" charset="2"/>
              </a:rPr>
              <a:t>(Student))</a:t>
            </a: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2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ko-KR" dirty="0" smtClean="0">
                <a:sym typeface="Symbol" panose="05050102010706020507" pitchFamily="18" charset="2"/>
              </a:rPr>
              <a:t>Full Scan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04256" y="2402392"/>
            <a:ext cx="4691063" cy="785813"/>
            <a:chOff x="1565" y="1888"/>
            <a:chExt cx="2955" cy="495"/>
          </a:xfrm>
        </p:grpSpPr>
        <p:sp>
          <p:nvSpPr>
            <p:cNvPr id="6156" name="Rectangle 5"/>
            <p:cNvSpPr>
              <a:spLocks noChangeArrowheads="1"/>
            </p:cNvSpPr>
            <p:nvPr/>
          </p:nvSpPr>
          <p:spPr bwMode="auto">
            <a:xfrm>
              <a:off x="1565" y="1888"/>
              <a:ext cx="997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2502" y="2152"/>
              <a:ext cx="2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 dirty="0"/>
                <a:t>Interesting attributes to get </a:t>
              </a:r>
            </a:p>
          </p:txBody>
        </p:sp>
        <p:sp>
          <p:nvSpPr>
            <p:cNvPr id="6158" name="Freeform 7"/>
            <p:cNvSpPr>
              <a:spLocks/>
            </p:cNvSpPr>
            <p:nvPr/>
          </p:nvSpPr>
          <p:spPr bwMode="auto">
            <a:xfrm>
              <a:off x="1905" y="2069"/>
              <a:ext cx="597" cy="227"/>
            </a:xfrm>
            <a:custGeom>
              <a:avLst/>
              <a:gdLst>
                <a:gd name="T0" fmla="*/ 11605 w 273"/>
                <a:gd name="T1" fmla="*/ 318 h 318"/>
                <a:gd name="T2" fmla="*/ 1962 w 273"/>
                <a:gd name="T3" fmla="*/ 137 h 318"/>
                <a:gd name="T4" fmla="*/ 0 w 273"/>
                <a:gd name="T5" fmla="*/ 0 h 318"/>
                <a:gd name="T6" fmla="*/ 0 60000 65536"/>
                <a:gd name="T7" fmla="*/ 0 60000 65536"/>
                <a:gd name="T8" fmla="*/ 0 60000 65536"/>
                <a:gd name="T9" fmla="*/ 0 w 273"/>
                <a:gd name="T10" fmla="*/ 0 h 318"/>
                <a:gd name="T11" fmla="*/ 273 w 273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318">
                  <a:moveTo>
                    <a:pt x="273" y="318"/>
                  </a:moveTo>
                  <a:cubicBezTo>
                    <a:pt x="182" y="254"/>
                    <a:pt x="91" y="190"/>
                    <a:pt x="46" y="137"/>
                  </a:cubicBezTo>
                  <a:cubicBezTo>
                    <a:pt x="1" y="84"/>
                    <a:pt x="0" y="4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887913" y="4772025"/>
            <a:ext cx="1223962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745038" y="3979863"/>
            <a:ext cx="1296987" cy="2305050"/>
            <a:chOff x="3833" y="2750"/>
            <a:chExt cx="817" cy="1452"/>
          </a:xfrm>
        </p:grpSpPr>
        <p:sp>
          <p:nvSpPr>
            <p:cNvPr id="6151" name="Text Box 18"/>
            <p:cNvSpPr txBox="1">
              <a:spLocks noChangeArrowheads="1"/>
            </p:cNvSpPr>
            <p:nvPr/>
          </p:nvSpPr>
          <p:spPr bwMode="auto">
            <a:xfrm>
              <a:off x="3833" y="2750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/>
                <a:t>Extract</a:t>
              </a:r>
            </a:p>
          </p:txBody>
        </p:sp>
        <p:sp>
          <p:nvSpPr>
            <p:cNvPr id="6152" name="Rectangle 19"/>
            <p:cNvSpPr>
              <a:spLocks noChangeArrowheads="1"/>
            </p:cNvSpPr>
            <p:nvPr/>
          </p:nvSpPr>
          <p:spPr bwMode="auto">
            <a:xfrm>
              <a:off x="4014" y="3249"/>
              <a:ext cx="181" cy="95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6153" name="Rectangle 20"/>
            <p:cNvSpPr>
              <a:spLocks noChangeArrowheads="1"/>
            </p:cNvSpPr>
            <p:nvPr/>
          </p:nvSpPr>
          <p:spPr bwMode="auto">
            <a:xfrm>
              <a:off x="4331" y="3249"/>
              <a:ext cx="91" cy="95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6154" name="Line 21"/>
            <p:cNvSpPr>
              <a:spLocks noChangeShapeType="1"/>
            </p:cNvSpPr>
            <p:nvPr/>
          </p:nvSpPr>
          <p:spPr bwMode="auto">
            <a:xfrm flipV="1">
              <a:off x="4105" y="2976"/>
              <a:ext cx="45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" name="Line 22"/>
            <p:cNvSpPr>
              <a:spLocks noChangeShapeType="1"/>
            </p:cNvSpPr>
            <p:nvPr/>
          </p:nvSpPr>
          <p:spPr bwMode="auto">
            <a:xfrm flipH="1" flipV="1">
              <a:off x="4241" y="2976"/>
              <a:ext cx="13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80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Cartesian Product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Cartesian Product (</a:t>
            </a:r>
            <a:r>
              <a:rPr lang="en-US" altLang="ko-KR" smtClean="0">
                <a:sym typeface="Symbol" panose="05050102010706020507" pitchFamily="18" charset="2"/>
              </a:rPr>
              <a:t></a:t>
            </a:r>
            <a:r>
              <a:rPr lang="en-US" altLang="ko-KR" smtClean="0"/>
              <a:t>)</a:t>
            </a:r>
          </a:p>
          <a:p>
            <a:pPr lvl="1" eaLnBrk="1" hangingPunct="1"/>
            <a:r>
              <a:rPr lang="en-US" altLang="ko-KR" smtClean="0"/>
              <a:t>Two Tables : </a:t>
            </a:r>
            <a:r>
              <a:rPr lang="en-US" altLang="ko-KR" i="1" smtClean="0"/>
              <a:t>R</a:t>
            </a:r>
            <a:r>
              <a:rPr lang="en-US" altLang="ko-KR" baseline="-25000" smtClean="0"/>
              <a:t>1</a:t>
            </a:r>
            <a:r>
              <a:rPr lang="en-US" altLang="ko-KR" smtClean="0"/>
              <a:t> </a:t>
            </a:r>
            <a:r>
              <a:rPr lang="en-US" altLang="ko-KR" smtClean="0">
                <a:sym typeface="Symbol" panose="05050102010706020507" pitchFamily="18" charset="2"/>
              </a:rPr>
              <a:t> </a:t>
            </a:r>
            <a:r>
              <a:rPr lang="en-US" altLang="ko-KR" i="1" smtClean="0">
                <a:sym typeface="Symbol" panose="05050102010706020507" pitchFamily="18" charset="2"/>
              </a:rPr>
              <a:t>R</a:t>
            </a:r>
            <a:r>
              <a:rPr lang="en-US" altLang="ko-KR" baseline="-25000" smtClean="0">
                <a:sym typeface="Symbol" panose="05050102010706020507" pitchFamily="18" charset="2"/>
              </a:rPr>
              <a:t>2</a:t>
            </a:r>
            <a:endParaRPr lang="en-US" altLang="ko-KR" baseline="-25000" smtClean="0"/>
          </a:p>
          <a:p>
            <a:pPr lvl="1" eaLnBrk="1" hangingPunct="1"/>
            <a:r>
              <a:rPr lang="en-US" altLang="ko-KR" smtClean="0"/>
              <a:t>Produce all cross products</a:t>
            </a:r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Join (   )</a:t>
            </a:r>
          </a:p>
          <a:p>
            <a:pPr lvl="1" eaLnBrk="1" hangingPunct="1"/>
            <a:endParaRPr lang="en-US" altLang="ko-KR" smtClean="0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195513" y="3068638"/>
            <a:ext cx="1295400" cy="1871662"/>
            <a:chOff x="1383" y="1933"/>
            <a:chExt cx="816" cy="1179"/>
          </a:xfrm>
        </p:grpSpPr>
        <p:sp>
          <p:nvSpPr>
            <p:cNvPr id="7209" name="Rectangle 47"/>
            <p:cNvSpPr>
              <a:spLocks noChangeArrowheads="1"/>
            </p:cNvSpPr>
            <p:nvPr/>
          </p:nvSpPr>
          <p:spPr bwMode="auto">
            <a:xfrm>
              <a:off x="1428" y="220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11</a:t>
              </a:r>
            </a:p>
          </p:txBody>
        </p:sp>
        <p:sp>
          <p:nvSpPr>
            <p:cNvPr id="7210" name="Rectangle 48"/>
            <p:cNvSpPr>
              <a:spLocks noChangeArrowheads="1"/>
            </p:cNvSpPr>
            <p:nvPr/>
          </p:nvSpPr>
          <p:spPr bwMode="auto">
            <a:xfrm>
              <a:off x="1428" y="2432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12</a:t>
              </a:r>
            </a:p>
          </p:txBody>
        </p:sp>
        <p:sp>
          <p:nvSpPr>
            <p:cNvPr id="7211" name="Rectangle 49"/>
            <p:cNvSpPr>
              <a:spLocks noChangeArrowheads="1"/>
            </p:cNvSpPr>
            <p:nvPr/>
          </p:nvSpPr>
          <p:spPr bwMode="auto">
            <a:xfrm>
              <a:off x="1428" y="2658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212" name="Rectangle 50"/>
            <p:cNvSpPr>
              <a:spLocks noChangeArrowheads="1"/>
            </p:cNvSpPr>
            <p:nvPr/>
          </p:nvSpPr>
          <p:spPr bwMode="auto">
            <a:xfrm>
              <a:off x="1428" y="288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</a:t>
              </a:r>
              <a:r>
                <a:rPr lang="en-US" altLang="ko-KR" sz="1600" b="0" i="1" baseline="-25000"/>
                <a:t>m</a:t>
              </a:r>
            </a:p>
          </p:txBody>
        </p:sp>
        <p:sp>
          <p:nvSpPr>
            <p:cNvPr id="7213" name="Text Box 51"/>
            <p:cNvSpPr txBox="1">
              <a:spLocks noChangeArrowheads="1"/>
            </p:cNvSpPr>
            <p:nvPr/>
          </p:nvSpPr>
          <p:spPr bwMode="auto">
            <a:xfrm>
              <a:off x="1383" y="1933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 i="1"/>
                <a:t>R</a:t>
              </a:r>
              <a:r>
                <a:rPr lang="en-US" altLang="ko-KR" sz="1800" b="0" baseline="-25000"/>
                <a:t>1</a:t>
              </a: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4067175" y="3070225"/>
            <a:ext cx="1295400" cy="1871663"/>
            <a:chOff x="2562" y="1934"/>
            <a:chExt cx="816" cy="1179"/>
          </a:xfrm>
        </p:grpSpPr>
        <p:sp>
          <p:nvSpPr>
            <p:cNvPr id="7204" name="Rectangle 52"/>
            <p:cNvSpPr>
              <a:spLocks noChangeArrowheads="1"/>
            </p:cNvSpPr>
            <p:nvPr/>
          </p:nvSpPr>
          <p:spPr bwMode="auto">
            <a:xfrm>
              <a:off x="2607" y="2206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21</a:t>
              </a:r>
            </a:p>
          </p:txBody>
        </p:sp>
        <p:sp>
          <p:nvSpPr>
            <p:cNvPr id="7205" name="Rectangle 53"/>
            <p:cNvSpPr>
              <a:spLocks noChangeArrowheads="1"/>
            </p:cNvSpPr>
            <p:nvPr/>
          </p:nvSpPr>
          <p:spPr bwMode="auto">
            <a:xfrm>
              <a:off x="2607" y="2433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22</a:t>
              </a:r>
            </a:p>
          </p:txBody>
        </p:sp>
        <p:sp>
          <p:nvSpPr>
            <p:cNvPr id="7206" name="Rectangle 54"/>
            <p:cNvSpPr>
              <a:spLocks noChangeArrowheads="1"/>
            </p:cNvSpPr>
            <p:nvPr/>
          </p:nvSpPr>
          <p:spPr bwMode="auto">
            <a:xfrm>
              <a:off x="2607" y="2659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207" name="Rectangle 55"/>
            <p:cNvSpPr>
              <a:spLocks noChangeArrowheads="1"/>
            </p:cNvSpPr>
            <p:nvPr/>
          </p:nvSpPr>
          <p:spPr bwMode="auto">
            <a:xfrm>
              <a:off x="2607" y="2886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</a:t>
              </a:r>
              <a:r>
                <a:rPr lang="en-US" altLang="ko-KR" sz="1600" b="0" i="1" baseline="-25000"/>
                <a:t>n</a:t>
              </a:r>
            </a:p>
          </p:txBody>
        </p:sp>
        <p:sp>
          <p:nvSpPr>
            <p:cNvPr id="7208" name="Text Box 56"/>
            <p:cNvSpPr txBox="1">
              <a:spLocks noChangeArrowheads="1"/>
            </p:cNvSpPr>
            <p:nvPr/>
          </p:nvSpPr>
          <p:spPr bwMode="auto">
            <a:xfrm>
              <a:off x="2562" y="1934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ko-KR" sz="1800" b="0" i="1"/>
                <a:t>R</a:t>
              </a:r>
              <a:r>
                <a:rPr lang="en-US" altLang="ko-KR" sz="1800" b="0" baseline="-25000"/>
                <a:t>2</a:t>
              </a:r>
            </a:p>
          </p:txBody>
        </p:sp>
      </p:grp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3635375" y="3824288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5580063" y="3824288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>
                <a:sym typeface="Symbol" panose="05050102010706020507" pitchFamily="18" charset="2"/>
              </a:rPr>
              <a:t>=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156325" y="1916113"/>
            <a:ext cx="2447925" cy="4681537"/>
            <a:chOff x="3878" y="1207"/>
            <a:chExt cx="1542" cy="2949"/>
          </a:xfrm>
        </p:grpSpPr>
        <p:sp>
          <p:nvSpPr>
            <p:cNvPr id="7178" name="Rectangle 59"/>
            <p:cNvSpPr>
              <a:spLocks noChangeArrowheads="1"/>
            </p:cNvSpPr>
            <p:nvPr/>
          </p:nvSpPr>
          <p:spPr bwMode="auto">
            <a:xfrm>
              <a:off x="3878" y="1207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11</a:t>
              </a:r>
            </a:p>
          </p:txBody>
        </p:sp>
        <p:sp>
          <p:nvSpPr>
            <p:cNvPr id="7179" name="Rectangle 60"/>
            <p:cNvSpPr>
              <a:spLocks noChangeArrowheads="1"/>
            </p:cNvSpPr>
            <p:nvPr/>
          </p:nvSpPr>
          <p:spPr bwMode="auto">
            <a:xfrm>
              <a:off x="3878" y="1434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11</a:t>
              </a:r>
            </a:p>
          </p:txBody>
        </p:sp>
        <p:sp>
          <p:nvSpPr>
            <p:cNvPr id="7180" name="Rectangle 61"/>
            <p:cNvSpPr>
              <a:spLocks noChangeArrowheads="1"/>
            </p:cNvSpPr>
            <p:nvPr/>
          </p:nvSpPr>
          <p:spPr bwMode="auto">
            <a:xfrm>
              <a:off x="3878" y="1660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181" name="Rectangle 62"/>
            <p:cNvSpPr>
              <a:spLocks noChangeArrowheads="1"/>
            </p:cNvSpPr>
            <p:nvPr/>
          </p:nvSpPr>
          <p:spPr bwMode="auto">
            <a:xfrm>
              <a:off x="3878" y="1887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11</a:t>
              </a:r>
            </a:p>
          </p:txBody>
        </p:sp>
        <p:sp>
          <p:nvSpPr>
            <p:cNvPr id="7182" name="Rectangle 63"/>
            <p:cNvSpPr>
              <a:spLocks noChangeArrowheads="1"/>
            </p:cNvSpPr>
            <p:nvPr/>
          </p:nvSpPr>
          <p:spPr bwMode="auto">
            <a:xfrm>
              <a:off x="4649" y="1208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21</a:t>
              </a:r>
            </a:p>
          </p:txBody>
        </p:sp>
        <p:sp>
          <p:nvSpPr>
            <p:cNvPr id="7183" name="Rectangle 64"/>
            <p:cNvSpPr>
              <a:spLocks noChangeArrowheads="1"/>
            </p:cNvSpPr>
            <p:nvPr/>
          </p:nvSpPr>
          <p:spPr bwMode="auto">
            <a:xfrm>
              <a:off x="4649" y="143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22</a:t>
              </a:r>
            </a:p>
          </p:txBody>
        </p:sp>
        <p:sp>
          <p:nvSpPr>
            <p:cNvPr id="7184" name="Rectangle 65"/>
            <p:cNvSpPr>
              <a:spLocks noChangeArrowheads="1"/>
            </p:cNvSpPr>
            <p:nvPr/>
          </p:nvSpPr>
          <p:spPr bwMode="auto">
            <a:xfrm>
              <a:off x="4649" y="1661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185" name="Rectangle 66"/>
            <p:cNvSpPr>
              <a:spLocks noChangeArrowheads="1"/>
            </p:cNvSpPr>
            <p:nvPr/>
          </p:nvSpPr>
          <p:spPr bwMode="auto">
            <a:xfrm>
              <a:off x="4649" y="1888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</a:t>
              </a:r>
              <a:r>
                <a:rPr lang="en-US" altLang="ko-KR" sz="1600" b="0" i="1" baseline="-25000"/>
                <a:t>n</a:t>
              </a:r>
            </a:p>
          </p:txBody>
        </p:sp>
        <p:sp>
          <p:nvSpPr>
            <p:cNvPr id="7186" name="Rectangle 67"/>
            <p:cNvSpPr>
              <a:spLocks noChangeArrowheads="1"/>
            </p:cNvSpPr>
            <p:nvPr/>
          </p:nvSpPr>
          <p:spPr bwMode="auto">
            <a:xfrm>
              <a:off x="3878" y="2114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12</a:t>
              </a:r>
            </a:p>
          </p:txBody>
        </p:sp>
        <p:sp>
          <p:nvSpPr>
            <p:cNvPr id="7187" name="Rectangle 68"/>
            <p:cNvSpPr>
              <a:spLocks noChangeArrowheads="1"/>
            </p:cNvSpPr>
            <p:nvPr/>
          </p:nvSpPr>
          <p:spPr bwMode="auto">
            <a:xfrm>
              <a:off x="3878" y="2341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12</a:t>
              </a:r>
            </a:p>
          </p:txBody>
        </p:sp>
        <p:sp>
          <p:nvSpPr>
            <p:cNvPr id="7188" name="Rectangle 69"/>
            <p:cNvSpPr>
              <a:spLocks noChangeArrowheads="1"/>
            </p:cNvSpPr>
            <p:nvPr/>
          </p:nvSpPr>
          <p:spPr bwMode="auto">
            <a:xfrm>
              <a:off x="3878" y="2567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189" name="Rectangle 70"/>
            <p:cNvSpPr>
              <a:spLocks noChangeArrowheads="1"/>
            </p:cNvSpPr>
            <p:nvPr/>
          </p:nvSpPr>
          <p:spPr bwMode="auto">
            <a:xfrm>
              <a:off x="3878" y="2794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12</a:t>
              </a:r>
            </a:p>
          </p:txBody>
        </p:sp>
        <p:sp>
          <p:nvSpPr>
            <p:cNvPr id="7190" name="Rectangle 71"/>
            <p:cNvSpPr>
              <a:spLocks noChangeArrowheads="1"/>
            </p:cNvSpPr>
            <p:nvPr/>
          </p:nvSpPr>
          <p:spPr bwMode="auto">
            <a:xfrm>
              <a:off x="4649" y="211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21</a:t>
              </a:r>
            </a:p>
          </p:txBody>
        </p:sp>
        <p:sp>
          <p:nvSpPr>
            <p:cNvPr id="7191" name="Rectangle 72"/>
            <p:cNvSpPr>
              <a:spLocks noChangeArrowheads="1"/>
            </p:cNvSpPr>
            <p:nvPr/>
          </p:nvSpPr>
          <p:spPr bwMode="auto">
            <a:xfrm>
              <a:off x="4649" y="2342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22</a:t>
              </a:r>
            </a:p>
          </p:txBody>
        </p:sp>
        <p:sp>
          <p:nvSpPr>
            <p:cNvPr id="7192" name="Rectangle 73"/>
            <p:cNvSpPr>
              <a:spLocks noChangeArrowheads="1"/>
            </p:cNvSpPr>
            <p:nvPr/>
          </p:nvSpPr>
          <p:spPr bwMode="auto">
            <a:xfrm>
              <a:off x="4649" y="2568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193" name="Rectangle 74"/>
            <p:cNvSpPr>
              <a:spLocks noChangeArrowheads="1"/>
            </p:cNvSpPr>
            <p:nvPr/>
          </p:nvSpPr>
          <p:spPr bwMode="auto">
            <a:xfrm>
              <a:off x="4649" y="279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</a:t>
              </a:r>
              <a:r>
                <a:rPr lang="en-US" altLang="ko-KR" sz="1600" b="0" i="1" baseline="-25000"/>
                <a:t>n</a:t>
              </a:r>
            </a:p>
          </p:txBody>
        </p:sp>
        <p:sp>
          <p:nvSpPr>
            <p:cNvPr id="7194" name="Rectangle 75"/>
            <p:cNvSpPr>
              <a:spLocks noChangeArrowheads="1"/>
            </p:cNvSpPr>
            <p:nvPr/>
          </p:nvSpPr>
          <p:spPr bwMode="auto">
            <a:xfrm>
              <a:off x="3878" y="3248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</a:t>
              </a:r>
              <a:r>
                <a:rPr lang="en-US" altLang="ko-KR" sz="1600" b="0" i="1" baseline="-25000"/>
                <a:t>m</a:t>
              </a:r>
            </a:p>
          </p:txBody>
        </p:sp>
        <p:sp>
          <p:nvSpPr>
            <p:cNvPr id="7195" name="Rectangle 79"/>
            <p:cNvSpPr>
              <a:spLocks noChangeArrowheads="1"/>
            </p:cNvSpPr>
            <p:nvPr/>
          </p:nvSpPr>
          <p:spPr bwMode="auto">
            <a:xfrm>
              <a:off x="4649" y="3249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21</a:t>
              </a:r>
            </a:p>
          </p:txBody>
        </p:sp>
        <p:sp>
          <p:nvSpPr>
            <p:cNvPr id="7196" name="Rectangle 80"/>
            <p:cNvSpPr>
              <a:spLocks noChangeArrowheads="1"/>
            </p:cNvSpPr>
            <p:nvPr/>
          </p:nvSpPr>
          <p:spPr bwMode="auto">
            <a:xfrm>
              <a:off x="4649" y="3476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22</a:t>
              </a:r>
            </a:p>
          </p:txBody>
        </p:sp>
        <p:sp>
          <p:nvSpPr>
            <p:cNvPr id="7197" name="Rectangle 81"/>
            <p:cNvSpPr>
              <a:spLocks noChangeArrowheads="1"/>
            </p:cNvSpPr>
            <p:nvPr/>
          </p:nvSpPr>
          <p:spPr bwMode="auto">
            <a:xfrm>
              <a:off x="4649" y="3702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198" name="Rectangle 82"/>
            <p:cNvSpPr>
              <a:spLocks noChangeArrowheads="1"/>
            </p:cNvSpPr>
            <p:nvPr/>
          </p:nvSpPr>
          <p:spPr bwMode="auto">
            <a:xfrm>
              <a:off x="4649" y="3929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2</a:t>
              </a:r>
              <a:r>
                <a:rPr lang="en-US" altLang="ko-KR" sz="1600" b="0" i="1" baseline="-25000"/>
                <a:t>n</a:t>
              </a:r>
            </a:p>
          </p:txBody>
        </p:sp>
        <p:sp>
          <p:nvSpPr>
            <p:cNvPr id="7199" name="Rectangle 83"/>
            <p:cNvSpPr>
              <a:spLocks noChangeArrowheads="1"/>
            </p:cNvSpPr>
            <p:nvPr/>
          </p:nvSpPr>
          <p:spPr bwMode="auto">
            <a:xfrm>
              <a:off x="3878" y="3020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200" name="Rectangle 85"/>
            <p:cNvSpPr>
              <a:spLocks noChangeArrowheads="1"/>
            </p:cNvSpPr>
            <p:nvPr/>
          </p:nvSpPr>
          <p:spPr bwMode="auto">
            <a:xfrm>
              <a:off x="3878" y="3475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</a:t>
              </a:r>
              <a:r>
                <a:rPr lang="en-US" altLang="ko-KR" sz="1600" b="0" i="1" baseline="-25000"/>
                <a:t>m</a:t>
              </a:r>
            </a:p>
          </p:txBody>
        </p:sp>
        <p:sp>
          <p:nvSpPr>
            <p:cNvPr id="7201" name="Rectangle 86"/>
            <p:cNvSpPr>
              <a:spLocks noChangeArrowheads="1"/>
            </p:cNvSpPr>
            <p:nvPr/>
          </p:nvSpPr>
          <p:spPr bwMode="auto">
            <a:xfrm>
              <a:off x="3878" y="3929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 i="1"/>
                <a:t>r</a:t>
              </a:r>
              <a:r>
                <a:rPr lang="en-US" altLang="ko-KR" sz="1600" b="0" baseline="-25000"/>
                <a:t>1</a:t>
              </a:r>
              <a:r>
                <a:rPr lang="en-US" altLang="ko-KR" sz="1600" b="0" i="1" baseline="-25000"/>
                <a:t>m</a:t>
              </a:r>
            </a:p>
          </p:txBody>
        </p:sp>
        <p:sp>
          <p:nvSpPr>
            <p:cNvPr id="7202" name="Rectangle 87"/>
            <p:cNvSpPr>
              <a:spLocks noChangeArrowheads="1"/>
            </p:cNvSpPr>
            <p:nvPr/>
          </p:nvSpPr>
          <p:spPr bwMode="auto">
            <a:xfrm>
              <a:off x="3878" y="3702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  <p:sp>
          <p:nvSpPr>
            <p:cNvPr id="7203" name="Rectangle 88"/>
            <p:cNvSpPr>
              <a:spLocks noChangeArrowheads="1"/>
            </p:cNvSpPr>
            <p:nvPr/>
          </p:nvSpPr>
          <p:spPr bwMode="auto">
            <a:xfrm>
              <a:off x="4649" y="3022"/>
              <a:ext cx="771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600" b="0"/>
                <a:t>…</a:t>
              </a:r>
              <a:endParaRPr lang="en-US" altLang="ko-KR" sz="1600" b="0" baseline="-25000"/>
            </a:p>
          </p:txBody>
        </p:sp>
      </p:grpSp>
      <p:sp>
        <p:nvSpPr>
          <p:cNvPr id="7177" name="AutoShape 92"/>
          <p:cNvSpPr>
            <a:spLocks noChangeArrowheads="1"/>
          </p:cNvSpPr>
          <p:nvPr/>
        </p:nvSpPr>
        <p:spPr bwMode="auto">
          <a:xfrm rot="5400000">
            <a:off x="1611734" y="4948238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38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3" grpId="0"/>
      <p:bldP spid="297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Join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Join (    )</a:t>
            </a:r>
          </a:p>
          <a:p>
            <a:pPr lvl="1" eaLnBrk="1" hangingPunct="1"/>
            <a:r>
              <a:rPr lang="en-US" altLang="ko-KR" dirty="0" smtClean="0"/>
              <a:t>Select combined records of Cartesian product with same value of a common attribute (Natural Join)</a:t>
            </a:r>
          </a:p>
          <a:p>
            <a:pPr lvl="1" eaLnBrk="1" hangingPunct="1"/>
            <a:r>
              <a:rPr lang="en-US" altLang="ko-KR" dirty="0" smtClean="0"/>
              <a:t>Example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/>
              <a:t>		Student (</a:t>
            </a:r>
            <a:r>
              <a:rPr lang="en-US" altLang="ko-KR" sz="1800" dirty="0" err="1" smtClean="0"/>
              <a:t>StudentName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AdvisorProfessorID</a:t>
            </a:r>
            <a:r>
              <a:rPr lang="en-US" altLang="ko-KR" sz="1800" dirty="0" smtClean="0"/>
              <a:t>, Department, Score)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/>
              <a:t>		Professor(</a:t>
            </a:r>
            <a:r>
              <a:rPr lang="en-US" altLang="ko-KR" sz="1800" dirty="0" err="1" smtClean="0"/>
              <a:t>ProfessorName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ProfessorID</a:t>
            </a:r>
            <a:r>
              <a:rPr lang="en-US" altLang="ko-KR" sz="1800" dirty="0" smtClean="0"/>
              <a:t>, Department)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/>
              <a:t>		Student     </a:t>
            </a:r>
            <a:r>
              <a:rPr lang="en-US" altLang="ko-KR" sz="1800" baseline="-25000" dirty="0" err="1" smtClean="0"/>
              <a:t>AdivsorProfessorID</a:t>
            </a:r>
            <a:r>
              <a:rPr lang="en-US" altLang="ko-KR" sz="1800" baseline="-25000" dirty="0" smtClean="0"/>
              <a:t>=</a:t>
            </a:r>
            <a:r>
              <a:rPr lang="en-US" altLang="ko-KR" sz="1800" baseline="-25000" dirty="0" err="1" smtClean="0"/>
              <a:t>ProfessorID</a:t>
            </a:r>
            <a:r>
              <a:rPr lang="en-US" altLang="ko-KR" sz="1800" dirty="0" smtClean="0"/>
              <a:t> Professor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/>
              <a:t>			= </a:t>
            </a:r>
            <a:r>
              <a:rPr lang="en-US" altLang="ko-KR" dirty="0" smtClean="0">
                <a:sym typeface="Symbol" panose="05050102010706020507" pitchFamily="18" charset="2"/>
              </a:rPr>
              <a:t> </a:t>
            </a:r>
            <a:r>
              <a:rPr lang="en-US" altLang="ko-KR" sz="1800" baseline="-25000" dirty="0" err="1" smtClean="0"/>
              <a:t>AdivsorProfessorID</a:t>
            </a:r>
            <a:r>
              <a:rPr lang="en-US" altLang="ko-KR" sz="1800" baseline="-25000" dirty="0" smtClean="0"/>
              <a:t>=</a:t>
            </a:r>
            <a:r>
              <a:rPr lang="en-US" altLang="ko-KR" sz="1800" baseline="-25000" dirty="0" err="1" smtClean="0"/>
              <a:t>ProfessorID</a:t>
            </a:r>
            <a:r>
              <a:rPr lang="en-US" altLang="ko-KR" sz="1800" dirty="0" smtClean="0"/>
              <a:t>(Student </a:t>
            </a:r>
            <a:r>
              <a:rPr lang="en-US" altLang="ko-KR" dirty="0" smtClean="0">
                <a:sym typeface="Symbol" panose="05050102010706020507" pitchFamily="18" charset="2"/>
              </a:rPr>
              <a:t></a:t>
            </a:r>
            <a:r>
              <a:rPr lang="en-US" altLang="ko-KR" sz="1800" dirty="0" smtClean="0">
                <a:sym typeface="Symbol" panose="05050102010706020507" pitchFamily="18" charset="2"/>
              </a:rPr>
              <a:t>Professor)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sz="1800" dirty="0" smtClean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ko-KR" dirty="0" smtClean="0"/>
              <a:t>Natural Join vs. Theta Join</a:t>
            </a:r>
          </a:p>
          <a:p>
            <a:pPr lvl="2"/>
            <a:r>
              <a:rPr lang="en-US" altLang="ko-KR" dirty="0" smtClean="0"/>
              <a:t>Natural Join </a:t>
            </a:r>
          </a:p>
          <a:p>
            <a:pPr lvl="2"/>
            <a:r>
              <a:rPr lang="en-US" altLang="ko-KR" dirty="0" smtClean="0"/>
              <a:t>Theta Join - as </a:t>
            </a:r>
            <a:r>
              <a:rPr lang="en-US" altLang="ko-KR" dirty="0"/>
              <a:t>for SELECT, </a:t>
            </a:r>
            <a:r>
              <a:rPr lang="en-US" altLang="ko-KR" i="1" dirty="0" smtClean="0"/>
              <a:t>condition</a:t>
            </a:r>
            <a:r>
              <a:rPr lang="en-US" altLang="ko-KR" dirty="0" smtClean="0"/>
              <a:t> </a:t>
            </a:r>
            <a:r>
              <a:rPr lang="en-US" altLang="ko-KR" dirty="0"/>
              <a:t>can be any </a:t>
            </a:r>
            <a:r>
              <a:rPr lang="en-US" altLang="ko-KR" dirty="0" smtClean="0"/>
              <a:t>Boolean condition</a:t>
            </a:r>
            <a:r>
              <a:rPr lang="en-US" altLang="ko-KR" dirty="0"/>
              <a:t>.</a:t>
            </a:r>
          </a:p>
          <a:p>
            <a:pPr lvl="3"/>
            <a:r>
              <a:rPr lang="en-US" altLang="ko-KR" dirty="0"/>
              <a:t>Historic versions of this operator allowed only A theta B, where theta was =, &lt;, etc.; hence the name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theta-join</a:t>
            </a:r>
            <a:r>
              <a:rPr lang="en-US" altLang="ko-KR" dirty="0" smtClean="0"/>
              <a:t>.</a:t>
            </a:r>
            <a:r>
              <a:rPr lang="en-US" altLang="ko-KR" dirty="0" smtClean="0">
                <a:latin typeface="Tahoma" panose="020B0604030504040204" pitchFamily="34" charset="0"/>
              </a:rPr>
              <a:t>”</a:t>
            </a:r>
            <a:endParaRPr lang="en-US" altLang="ko-KR" dirty="0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 rot="5400000">
            <a:off x="1611734" y="1492722"/>
            <a:ext cx="188912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 rot="5400000">
            <a:off x="2403823" y="3436937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21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Join – Natural Join Example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15</a:t>
            </a:fld>
            <a:endParaRPr lang="en-US" altLang="ko-KR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933058"/>
            <a:ext cx="2300288" cy="1676400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777" y="1863208"/>
            <a:ext cx="2016125" cy="1005840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2627" y="3729554"/>
            <a:ext cx="5813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9pPr>
          </a:lstStyle>
          <a:p>
            <a:pPr eaLnBrk="0" latinLnBrk="0" hangingPunct="0"/>
            <a:r>
              <a:rPr kumimoji="0" lang="en-US" altLang="ko-KR" sz="2000" dirty="0" err="1">
                <a:latin typeface="+mn-lt"/>
              </a:rPr>
              <a:t>BarInfo</a:t>
            </a:r>
            <a:r>
              <a:rPr kumimoji="0" lang="en-US" altLang="ko-KR" sz="2000" dirty="0">
                <a:latin typeface="+mn-lt"/>
              </a:rPr>
              <a:t> = Sells </a:t>
            </a:r>
            <a:r>
              <a:rPr kumimoji="0" lang="en-US" altLang="ko-KR" sz="2000" dirty="0" smtClean="0">
                <a:latin typeface="+mn-lt"/>
              </a:rPr>
              <a:t>    </a:t>
            </a:r>
            <a:r>
              <a:rPr kumimoji="0" lang="en-US" altLang="ko-KR" sz="2000" baseline="-25000" dirty="0" err="1" smtClean="0">
                <a:latin typeface="+mn-lt"/>
              </a:rPr>
              <a:t>Sells.bar</a:t>
            </a:r>
            <a:r>
              <a:rPr kumimoji="0" lang="en-US" altLang="ko-KR" sz="2000" baseline="-25000" dirty="0" smtClean="0">
                <a:latin typeface="+mn-lt"/>
              </a:rPr>
              <a:t> </a:t>
            </a:r>
            <a:r>
              <a:rPr kumimoji="0" lang="en-US" altLang="ko-KR" sz="2000" baseline="-25000" dirty="0">
                <a:latin typeface="+mn-lt"/>
              </a:rPr>
              <a:t>= Bars.name</a:t>
            </a:r>
            <a:r>
              <a:rPr kumimoji="0" lang="en-US" altLang="ko-KR" sz="2000" dirty="0">
                <a:latin typeface="+mn-lt"/>
              </a:rPr>
              <a:t> </a:t>
            </a:r>
            <a:r>
              <a:rPr kumimoji="0" lang="en-US" altLang="ko-KR" sz="2000" dirty="0" smtClean="0">
                <a:latin typeface="+mn-lt"/>
              </a:rPr>
              <a:t>Bars </a:t>
            </a:r>
            <a:r>
              <a:rPr kumimoji="0" lang="en-US" altLang="ko-KR" sz="2000" dirty="0">
                <a:latin typeface="+mn-lt"/>
              </a:rPr>
              <a:t>= </a:t>
            </a:r>
            <a:r>
              <a:rPr kumimoji="0" lang="en-US" altLang="ko-KR" sz="2000" dirty="0" smtClean="0">
                <a:latin typeface="+mn-lt"/>
              </a:rPr>
              <a:t>Sells      Bars</a:t>
            </a:r>
            <a:endParaRPr kumimoji="0" lang="en-US" altLang="ko-KR" sz="2000" dirty="0">
              <a:latin typeface="+mn-lt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12627" y="4149088"/>
            <a:ext cx="79027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9pPr>
          </a:lstStyle>
          <a:p>
            <a:pPr eaLnBrk="0" latinLnBrk="0" hangingPunct="0"/>
            <a:r>
              <a:rPr kumimoji="0" lang="en-US" altLang="ko-KR" sz="2000" dirty="0" err="1">
                <a:latin typeface="+mn-lt"/>
              </a:rPr>
              <a:t>BarInfo</a:t>
            </a:r>
            <a:r>
              <a:rPr kumimoji="0" lang="en-US" altLang="ko-KR" sz="2000" dirty="0">
                <a:latin typeface="+mn-lt"/>
              </a:rPr>
              <a:t> (bar, beer, price, name, </a:t>
            </a:r>
            <a:r>
              <a:rPr kumimoji="0" lang="en-US" altLang="ko-KR" sz="2000" dirty="0" err="1">
                <a:latin typeface="+mn-lt"/>
              </a:rPr>
              <a:t>addr</a:t>
            </a:r>
            <a:r>
              <a:rPr kumimoji="0" lang="en-US" altLang="ko-KR" sz="2000" dirty="0" smtClean="0">
                <a:latin typeface="+mn-lt"/>
              </a:rPr>
              <a:t>) </a:t>
            </a:r>
            <a:r>
              <a:rPr kumimoji="0" lang="en-US" altLang="ko-KR" sz="2000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kumimoji="0" lang="en-US" altLang="ko-KR" sz="2000" dirty="0" err="1" smtClean="0">
                <a:latin typeface="+mn-lt"/>
                <a:sym typeface="Wingdings" panose="05000000000000000000" pitchFamily="2" charset="2"/>
              </a:rPr>
              <a:t>BarInfo</a:t>
            </a:r>
            <a:r>
              <a:rPr kumimoji="0" lang="en-US" altLang="ko-KR" sz="2000" dirty="0" smtClean="0">
                <a:latin typeface="+mn-lt"/>
                <a:sym typeface="Wingdings" panose="05000000000000000000" pitchFamily="2" charset="2"/>
              </a:rPr>
              <a:t>(bar, beer, price, </a:t>
            </a:r>
            <a:r>
              <a:rPr kumimoji="0" lang="en-US" altLang="ko-KR" sz="2000" dirty="0" err="1" smtClean="0">
                <a:latin typeface="+mn-lt"/>
                <a:sym typeface="Wingdings" panose="05000000000000000000" pitchFamily="2" charset="2"/>
              </a:rPr>
              <a:t>addr</a:t>
            </a:r>
            <a:r>
              <a:rPr kumimoji="0" lang="en-US" altLang="ko-KR" sz="2000" dirty="0" smtClean="0">
                <a:latin typeface="+mn-lt"/>
                <a:sym typeface="Wingdings" panose="05000000000000000000" pitchFamily="2" charset="2"/>
              </a:rPr>
              <a:t>)</a:t>
            </a:r>
            <a:endParaRPr kumimoji="0" lang="en-US" altLang="ko-KR" sz="2000" dirty="0">
              <a:latin typeface="+mn-lt"/>
            </a:endParaRPr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70" y="4669294"/>
            <a:ext cx="4537075" cy="1676400"/>
          </a:xfrm>
          <a:prstGeom prst="rect">
            <a:avLst/>
          </a:prstGeom>
        </p:spPr>
      </p:pic>
      <p:sp>
        <p:nvSpPr>
          <p:cNvPr id="10" name="Text Box 323"/>
          <p:cNvSpPr txBox="1">
            <a:spLocks noChangeArrowheads="1"/>
          </p:cNvSpPr>
          <p:nvPr/>
        </p:nvSpPr>
        <p:spPr bwMode="auto">
          <a:xfrm>
            <a:off x="828527" y="1428233"/>
            <a:ext cx="2415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9pPr>
          </a:lstStyle>
          <a:p>
            <a:pPr eaLnBrk="0" latinLnBrk="0" hangingPunct="0"/>
            <a:r>
              <a:rPr kumimoji="0" lang="en-US" altLang="ko-KR" sz="2000" dirty="0">
                <a:latin typeface="+mn-lt"/>
              </a:rPr>
              <a:t>Sells (bar, </a:t>
            </a:r>
            <a:r>
              <a:rPr kumimoji="0" lang="en-US" altLang="ko-KR" sz="2000" dirty="0" smtClean="0">
                <a:latin typeface="+mn-lt"/>
              </a:rPr>
              <a:t>beer, price</a:t>
            </a:r>
            <a:r>
              <a:rPr kumimoji="0" lang="en-US" altLang="ko-KR" sz="2000" dirty="0">
                <a:latin typeface="+mn-lt"/>
              </a:rPr>
              <a:t>)</a:t>
            </a:r>
          </a:p>
        </p:txBody>
      </p:sp>
      <p:sp>
        <p:nvSpPr>
          <p:cNvPr id="11" name="Text Box 332"/>
          <p:cNvSpPr txBox="1">
            <a:spLocks noChangeArrowheads="1"/>
          </p:cNvSpPr>
          <p:nvPr/>
        </p:nvSpPr>
        <p:spPr bwMode="auto">
          <a:xfrm>
            <a:off x="4860777" y="1431408"/>
            <a:ext cx="19868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defRPr>
            </a:lvl9pPr>
          </a:lstStyle>
          <a:p>
            <a:pPr eaLnBrk="0" latinLnBrk="0" hangingPunct="0"/>
            <a:r>
              <a:rPr kumimoji="0" lang="en-US" altLang="ko-KR" sz="2000">
                <a:latin typeface="+mn-lt"/>
              </a:rPr>
              <a:t>Bars (name,addr)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5400000">
            <a:off x="2186881" y="3860048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5400000">
            <a:off x="5184627" y="3860048"/>
            <a:ext cx="188912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23060"/>
              </p:ext>
            </p:extLst>
          </p:nvPr>
        </p:nvGraphicFramePr>
        <p:xfrm>
          <a:off x="5247035" y="4669294"/>
          <a:ext cx="3687762" cy="1605460"/>
        </p:xfrm>
        <a:graphic>
          <a:graphicData uri="http://schemas.openxmlformats.org/drawingml/2006/table">
            <a:tbl>
              <a:tblPr/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beer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addr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바탕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Joe’s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Bud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Maple 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Joe’s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Miller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2.75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Maple 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Sue’s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Bud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River Rd.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0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Sue’s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Coors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marL="25146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marL="29718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marL="34290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marL="3886200" indent="-228600"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Arial" panose="020B0604020202020204" pitchFamily="34" charset="0"/>
                        </a:rPr>
                        <a:t>River 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85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Relational Algebra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40768"/>
            <a:ext cx="7886700" cy="51845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Relational Algebra</a:t>
            </a:r>
          </a:p>
          <a:p>
            <a:pPr lvl="1" eaLnBrk="1" hangingPunct="1"/>
            <a:r>
              <a:rPr lang="en-US" altLang="ko-KR" sz="1800" dirty="0" smtClean="0"/>
              <a:t>Operand : Table (Relation)</a:t>
            </a:r>
          </a:p>
          <a:p>
            <a:pPr lvl="1" eaLnBrk="1" hangingPunct="1"/>
            <a:r>
              <a:rPr lang="en-US" altLang="ko-KR" sz="1800" dirty="0" smtClean="0"/>
              <a:t>Operator : Relational Operator (</a:t>
            </a:r>
            <a:r>
              <a:rPr lang="en-US" altLang="ko-KR" sz="1800" dirty="0" smtClean="0">
                <a:sym typeface="Symbol" panose="05050102010706020507" pitchFamily="18" charset="2"/>
              </a:rPr>
              <a:t>, ,     , </a:t>
            </a:r>
            <a:r>
              <a:rPr lang="en-US" altLang="ko-KR" sz="1800" dirty="0" err="1" smtClean="0">
                <a:sym typeface="Symbol" panose="05050102010706020507" pitchFamily="18" charset="2"/>
              </a:rPr>
              <a:t>etc</a:t>
            </a:r>
            <a:r>
              <a:rPr lang="en-US" altLang="ko-KR" sz="1800" dirty="0" smtClean="0">
                <a:sym typeface="Symbol" panose="05050102010706020507" pitchFamily="18" charset="2"/>
              </a:rPr>
              <a:t>)</a:t>
            </a:r>
          </a:p>
          <a:p>
            <a:pPr lvl="1" eaLnBrk="1" hangingPunct="1"/>
            <a:r>
              <a:rPr lang="en-US" altLang="ko-KR" sz="1800" dirty="0" smtClean="0">
                <a:sym typeface="Symbol" panose="05050102010706020507" pitchFamily="18" charset="2"/>
              </a:rPr>
              <a:t>Example: SQL and relational algebra</a:t>
            </a:r>
          </a:p>
          <a:p>
            <a:pPr lvl="2" eaLnBrk="1" hangingPunct="1"/>
            <a:r>
              <a:rPr lang="en-US" altLang="ko-KR" sz="1600" dirty="0" smtClean="0">
                <a:sym typeface="Symbol" panose="05050102010706020507" pitchFamily="18" charset="2"/>
              </a:rPr>
              <a:t>find </a:t>
            </a:r>
            <a:r>
              <a:rPr lang="en-US" altLang="ko-KR" sz="1600" dirty="0" err="1" smtClean="0">
                <a:sym typeface="Symbol" panose="05050102010706020507" pitchFamily="18" charset="2"/>
              </a:rPr>
              <a:t>Student.Name</a:t>
            </a:r>
            <a:r>
              <a:rPr lang="en-US" altLang="ko-KR" sz="1600" dirty="0" smtClean="0">
                <a:sym typeface="Symbol" panose="05050102010706020507" pitchFamily="18" charset="2"/>
              </a:rPr>
              <a:t> </a:t>
            </a:r>
            <a:br>
              <a:rPr lang="en-US" altLang="ko-KR" sz="1600" dirty="0" smtClean="0">
                <a:sym typeface="Symbol" panose="05050102010706020507" pitchFamily="18" charset="2"/>
              </a:rPr>
            </a:br>
            <a:r>
              <a:rPr lang="en-US" altLang="ko-KR" sz="1600" dirty="0" smtClean="0">
                <a:sym typeface="Symbol" panose="05050102010706020507" pitchFamily="18" charset="2"/>
              </a:rPr>
              <a:t>from Student, Professor</a:t>
            </a:r>
            <a:br>
              <a:rPr lang="en-US" altLang="ko-KR" sz="1600" dirty="0" smtClean="0">
                <a:sym typeface="Symbol" panose="05050102010706020507" pitchFamily="18" charset="2"/>
              </a:rPr>
            </a:br>
            <a:r>
              <a:rPr lang="en-US" altLang="ko-KR" sz="1600" dirty="0" smtClean="0">
                <a:sym typeface="Symbol" panose="05050102010706020507" pitchFamily="18" charset="2"/>
              </a:rPr>
              <a:t>where </a:t>
            </a:r>
            <a:r>
              <a:rPr lang="en-US" altLang="ko-KR" sz="1600" dirty="0" err="1" smtClean="0">
                <a:sym typeface="Symbol" panose="05050102010706020507" pitchFamily="18" charset="2"/>
              </a:rPr>
              <a:t>Student.Score</a:t>
            </a:r>
            <a:r>
              <a:rPr lang="en-US" altLang="ko-KR" sz="1600" dirty="0" smtClean="0">
                <a:sym typeface="Symbol" panose="05050102010706020507" pitchFamily="18" charset="2"/>
              </a:rPr>
              <a:t> &gt; 3.5 and Student.AdvisorProfessorID=Professor.ID and </a:t>
            </a:r>
            <a:br>
              <a:rPr lang="en-US" altLang="ko-KR" sz="1600" dirty="0" smtClean="0">
                <a:sym typeface="Symbol" panose="05050102010706020507" pitchFamily="18" charset="2"/>
              </a:rPr>
            </a:br>
            <a:r>
              <a:rPr lang="en-US" altLang="ko-KR" sz="1600" dirty="0" err="1" smtClean="0">
                <a:sym typeface="Symbol" panose="05050102010706020507" pitchFamily="18" charset="2"/>
              </a:rPr>
              <a:t>Professor.Department</a:t>
            </a:r>
            <a:r>
              <a:rPr lang="en-US" altLang="ko-KR" sz="1600" dirty="0" smtClean="0">
                <a:sym typeface="Symbol" panose="05050102010706020507" pitchFamily="18" charset="2"/>
              </a:rPr>
              <a:t>=‘CSE’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ko-KR" sz="1600" dirty="0" smtClean="0">
                <a:sym typeface="Symbol" panose="05050102010706020507" pitchFamily="18" charset="2"/>
              </a:rPr>
              <a:t>	</a:t>
            </a:r>
            <a:r>
              <a:rPr lang="en-US" altLang="ko-KR" dirty="0" smtClean="0">
                <a:sym typeface="Symbol" panose="05050102010706020507" pitchFamily="18" charset="2"/>
              </a:rPr>
              <a:t>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student.name</a:t>
            </a:r>
            <a:r>
              <a:rPr lang="en-US" altLang="ko-KR" dirty="0" smtClean="0">
                <a:sym typeface="Symbol" panose="05050102010706020507" pitchFamily="18" charset="2"/>
              </a:rPr>
              <a:t>(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score&gt;3.5</a:t>
            </a:r>
            <a:r>
              <a:rPr lang="en-US" altLang="ko-KR" dirty="0" smtClean="0">
                <a:sym typeface="Symbol" panose="05050102010706020507" pitchFamily="18" charset="2"/>
              </a:rPr>
              <a:t>(Student)     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Department=‘CSE’ </a:t>
            </a:r>
            <a:r>
              <a:rPr lang="en-US" altLang="ko-KR" dirty="0" smtClean="0">
                <a:sym typeface="Symbol" panose="05050102010706020507" pitchFamily="18" charset="2"/>
              </a:rPr>
              <a:t>(Professor) 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/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ko-KR" dirty="0" smtClean="0">
              <a:sym typeface="Symbol" panose="05050102010706020507" pitchFamily="18" charset="2"/>
            </a:endParaRPr>
          </a:p>
          <a:p>
            <a:pPr lvl="1" eaLnBrk="1" hangingPunct="1"/>
            <a:endParaRPr lang="en-US" altLang="ko-KR" sz="1800" dirty="0" smtClean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ko-KR" sz="1800" dirty="0" smtClean="0">
                <a:sym typeface="Symbol" panose="05050102010706020507" pitchFamily="18" charset="2"/>
              </a:rPr>
              <a:t>Relational Algebra Specifies the sequence of operations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4901330" y="2118990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5400000">
            <a:off x="4717824" y="3748087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067894" y="4293989"/>
            <a:ext cx="1800225" cy="692150"/>
            <a:chOff x="2789" y="3068"/>
            <a:chExt cx="1134" cy="436"/>
          </a:xfrm>
        </p:grpSpPr>
        <p:sp>
          <p:nvSpPr>
            <p:cNvPr id="9232" name="Freeform 8"/>
            <p:cNvSpPr>
              <a:spLocks/>
            </p:cNvSpPr>
            <p:nvPr/>
          </p:nvSpPr>
          <p:spPr bwMode="auto">
            <a:xfrm>
              <a:off x="2789" y="3068"/>
              <a:ext cx="1134" cy="272"/>
            </a:xfrm>
            <a:custGeom>
              <a:avLst/>
              <a:gdLst>
                <a:gd name="T0" fmla="*/ 0 w 1134"/>
                <a:gd name="T1" fmla="*/ 0 h 454"/>
                <a:gd name="T2" fmla="*/ 590 w 1134"/>
                <a:gd name="T3" fmla="*/ 21 h 454"/>
                <a:gd name="T4" fmla="*/ 1134 w 1134"/>
                <a:gd name="T5" fmla="*/ 0 h 454"/>
                <a:gd name="T6" fmla="*/ 0 60000 65536"/>
                <a:gd name="T7" fmla="*/ 0 60000 65536"/>
                <a:gd name="T8" fmla="*/ 0 60000 65536"/>
                <a:gd name="T9" fmla="*/ 0 w 1134"/>
                <a:gd name="T10" fmla="*/ 0 h 454"/>
                <a:gd name="T11" fmla="*/ 1134 w 1134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4" h="454">
                  <a:moveTo>
                    <a:pt x="0" y="0"/>
                  </a:moveTo>
                  <a:lnTo>
                    <a:pt x="590" y="454"/>
                  </a:lnTo>
                  <a:lnTo>
                    <a:pt x="1134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AutoShape 9"/>
            <p:cNvSpPr>
              <a:spLocks noChangeArrowheads="1"/>
            </p:cNvSpPr>
            <p:nvPr/>
          </p:nvSpPr>
          <p:spPr bwMode="auto">
            <a:xfrm rot="5400000">
              <a:off x="3329" y="3390"/>
              <a:ext cx="119" cy="10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43931" y="4005064"/>
            <a:ext cx="1800225" cy="366713"/>
            <a:chOff x="2018" y="2886"/>
            <a:chExt cx="1134" cy="231"/>
          </a:xfrm>
        </p:grpSpPr>
        <p:sp>
          <p:nvSpPr>
            <p:cNvPr id="9230" name="Line 6"/>
            <p:cNvSpPr>
              <a:spLocks noChangeShapeType="1"/>
            </p:cNvSpPr>
            <p:nvPr/>
          </p:nvSpPr>
          <p:spPr bwMode="auto">
            <a:xfrm>
              <a:off x="2018" y="2886"/>
              <a:ext cx="113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Rectangle 10"/>
            <p:cNvSpPr>
              <a:spLocks noChangeArrowheads="1"/>
            </p:cNvSpPr>
            <p:nvPr/>
          </p:nvSpPr>
          <p:spPr bwMode="auto">
            <a:xfrm>
              <a:off x="2608" y="2886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panose="020B0600000101010101" pitchFamily="50" charset="-127"/>
                  <a:sym typeface="Symbol" panose="05050102010706020507" pitchFamily="18" charset="2"/>
                </a:rPr>
                <a:t>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075956" y="4005064"/>
            <a:ext cx="2592388" cy="366713"/>
            <a:chOff x="3424" y="2886"/>
            <a:chExt cx="1633" cy="231"/>
          </a:xfrm>
        </p:grpSpPr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3424" y="2886"/>
              <a:ext cx="163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Rectangle 11"/>
            <p:cNvSpPr>
              <a:spLocks noChangeArrowheads="1"/>
            </p:cNvSpPr>
            <p:nvPr/>
          </p:nvSpPr>
          <p:spPr bwMode="auto">
            <a:xfrm>
              <a:off x="3923" y="2886"/>
              <a:ext cx="2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panose="020B0600000101010101" pitchFamily="50" charset="-127"/>
                  <a:sym typeface="Symbol" panose="05050102010706020507" pitchFamily="18" charset="2"/>
                </a:rPr>
                <a:t>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809256" y="5086152"/>
            <a:ext cx="373063" cy="673100"/>
            <a:chOff x="3256" y="3567"/>
            <a:chExt cx="235" cy="424"/>
          </a:xfrm>
        </p:grpSpPr>
        <p:sp>
          <p:nvSpPr>
            <p:cNvPr id="9226" name="Line 12"/>
            <p:cNvSpPr>
              <a:spLocks noChangeShapeType="1"/>
            </p:cNvSpPr>
            <p:nvPr/>
          </p:nvSpPr>
          <p:spPr bwMode="auto">
            <a:xfrm>
              <a:off x="3379" y="3567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7" name="Rectangle 13"/>
            <p:cNvSpPr>
              <a:spLocks noChangeArrowheads="1"/>
            </p:cNvSpPr>
            <p:nvPr/>
          </p:nvSpPr>
          <p:spPr bwMode="auto">
            <a:xfrm>
              <a:off x="3256" y="3760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>
                  <a:latin typeface="굴림" panose="020B0600000101010101" pitchFamily="50" charset="-127"/>
                  <a:sym typeface="Symbol" panose="05050102010706020507" pitchFamily="18" charset="2"/>
                </a:rPr>
                <a:t>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4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Tree, and execution order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1259632" y="44856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Expression Tree</a:t>
            </a:r>
            <a:endParaRPr lang="en-US" dirty="0">
              <a:latin typeface="+mn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39651" y="3656202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eaLnBrk="1" hangingPunct="1"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+mn-lt"/>
                <a:sym typeface="Symbol" panose="05050102010706020507" pitchFamily="18" charset="2"/>
              </a:rPr>
              <a:t></a:t>
            </a:r>
            <a:r>
              <a:rPr lang="en-US" altLang="ko-KR" baseline="-25000" dirty="0" smtClean="0">
                <a:latin typeface="+mn-lt"/>
                <a:sym typeface="Symbol" panose="05050102010706020507" pitchFamily="18" charset="2"/>
              </a:rPr>
              <a:t>student.name</a:t>
            </a:r>
            <a:endParaRPr lang="en-US" altLang="ko-KR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25010" y="1997258"/>
            <a:ext cx="931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</a:t>
            </a:r>
            <a:r>
              <a:rPr lang="en-US" altLang="ko-KR" baseline="-25000" dirty="0" smtClean="0">
                <a:latin typeface="+mn-lt"/>
                <a:sym typeface="Symbol" panose="05050102010706020507" pitchFamily="18" charset="2"/>
              </a:rPr>
              <a:t>score&gt;3.5</a:t>
            </a:r>
            <a:endParaRPr lang="en-US" dirty="0">
              <a:latin typeface="+mn-lt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9209" y="1351294"/>
            <a:ext cx="92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Student</a:t>
            </a:r>
            <a:endParaRPr lang="en-US" dirty="0">
              <a:latin typeface="+mn-l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836638" y="1313154"/>
            <a:ext cx="1063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Professor</a:t>
            </a:r>
            <a:endParaRPr lang="en-US" dirty="0">
              <a:latin typeface="+mn-lt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617796" y="1997258"/>
            <a:ext cx="1500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</a:t>
            </a:r>
            <a:r>
              <a:rPr lang="en-US" altLang="ko-KR" baseline="-25000" dirty="0">
                <a:latin typeface="+mn-lt"/>
                <a:sym typeface="Symbol" panose="05050102010706020507" pitchFamily="18" charset="2"/>
              </a:rPr>
              <a:t>Department=‘CSE’ </a:t>
            </a:r>
            <a:endParaRPr lang="en-US" dirty="0">
              <a:latin typeface="+mn-lt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5400000">
            <a:off x="2029272" y="3070425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+mn-lt"/>
            </a:endParaRPr>
          </a:p>
        </p:txBody>
      </p:sp>
      <p:cxnSp>
        <p:nvCxnSpPr>
          <p:cNvPr id="15" name="직선 연결선 14"/>
          <p:cNvCxnSpPr>
            <a:stCxn id="7" idx="2"/>
            <a:endCxn id="16" idx="0"/>
          </p:cNvCxnSpPr>
          <p:nvPr/>
        </p:nvCxnSpPr>
        <p:spPr>
          <a:xfrm>
            <a:off x="990779" y="2366590"/>
            <a:ext cx="1132949" cy="64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944253" y="3011396"/>
            <a:ext cx="358949" cy="291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직선 연결선 18"/>
          <p:cNvCxnSpPr>
            <a:stCxn id="10" idx="2"/>
            <a:endCxn id="16" idx="0"/>
          </p:cNvCxnSpPr>
          <p:nvPr/>
        </p:nvCxnSpPr>
        <p:spPr>
          <a:xfrm flipH="1">
            <a:off x="2123728" y="2366590"/>
            <a:ext cx="1244530" cy="64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9" idx="2"/>
            <a:endCxn id="10" idx="0"/>
          </p:cNvCxnSpPr>
          <p:nvPr/>
        </p:nvCxnSpPr>
        <p:spPr>
          <a:xfrm>
            <a:off x="3368258" y="1682486"/>
            <a:ext cx="0" cy="314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8" idx="2"/>
            <a:endCxn id="7" idx="0"/>
          </p:cNvCxnSpPr>
          <p:nvPr/>
        </p:nvCxnSpPr>
        <p:spPr>
          <a:xfrm>
            <a:off x="990778" y="1720626"/>
            <a:ext cx="1" cy="276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16" idx="2"/>
            <a:endCxn id="6" idx="0"/>
          </p:cNvCxnSpPr>
          <p:nvPr/>
        </p:nvCxnSpPr>
        <p:spPr>
          <a:xfrm flipH="1">
            <a:off x="2123727" y="3302492"/>
            <a:ext cx="1" cy="353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6058506" y="5419735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eaLnBrk="1" hangingPunct="1">
              <a:buFont typeface="Wingdings" panose="05000000000000000000" pitchFamily="2" charset="2"/>
              <a:buNone/>
            </a:pPr>
            <a:r>
              <a:rPr lang="en-US" altLang="ko-KR" dirty="0" smtClean="0">
                <a:latin typeface="+mn-lt"/>
                <a:sym typeface="Symbol" panose="05050102010706020507" pitchFamily="18" charset="2"/>
              </a:rPr>
              <a:t></a:t>
            </a:r>
            <a:r>
              <a:rPr lang="en-US" altLang="ko-KR" baseline="-25000" dirty="0" smtClean="0">
                <a:latin typeface="+mn-lt"/>
                <a:sym typeface="Symbol" panose="05050102010706020507" pitchFamily="18" charset="2"/>
              </a:rPr>
              <a:t>student.name</a:t>
            </a:r>
            <a:endParaRPr lang="en-US" altLang="ko-KR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906984" y="4759307"/>
            <a:ext cx="3671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+mn-lt"/>
                <a:sym typeface="Symbol" panose="05050102010706020507" pitchFamily="18" charset="2"/>
              </a:rPr>
              <a:t></a:t>
            </a:r>
            <a:r>
              <a:rPr lang="en-US" altLang="ko-KR" baseline="-25000" dirty="0" err="1" smtClean="0">
                <a:latin typeface="+mn-lt"/>
                <a:sym typeface="Symbol" panose="05050102010706020507" pitchFamily="18" charset="2"/>
              </a:rPr>
              <a:t>Student.score</a:t>
            </a:r>
            <a:r>
              <a:rPr lang="en-US" altLang="ko-KR" baseline="-25000" dirty="0" smtClean="0">
                <a:latin typeface="+mn-lt"/>
                <a:sym typeface="Symbol" panose="05050102010706020507" pitchFamily="18" charset="2"/>
              </a:rPr>
              <a:t>&gt;3.5 and </a:t>
            </a:r>
            <a:r>
              <a:rPr lang="en-US" altLang="ko-KR" baseline="-25000" dirty="0" err="1">
                <a:latin typeface="+mn-lt"/>
                <a:sym typeface="Symbol" panose="05050102010706020507" pitchFamily="18" charset="2"/>
              </a:rPr>
              <a:t>Professor.Department</a:t>
            </a:r>
            <a:r>
              <a:rPr lang="en-US" altLang="ko-KR" baseline="-25000" dirty="0">
                <a:latin typeface="+mn-lt"/>
                <a:sym typeface="Symbol" panose="05050102010706020507" pitchFamily="18" charset="2"/>
              </a:rPr>
              <a:t> =‘CSE’ </a:t>
            </a:r>
            <a:endParaRPr lang="en-US" baseline="-25000" dirty="0">
              <a:latin typeface="+mn-lt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148064" y="3114827"/>
            <a:ext cx="92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Student</a:t>
            </a:r>
            <a:endParaRPr lang="en-US" dirty="0">
              <a:latin typeface="+mn-lt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7455493" y="3076687"/>
            <a:ext cx="1063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n-lt"/>
                <a:sym typeface="Symbol" panose="05050102010706020507" pitchFamily="18" charset="2"/>
              </a:rPr>
              <a:t>Professor</a:t>
            </a:r>
            <a:endParaRPr lang="en-US" dirty="0">
              <a:latin typeface="+mn-lt"/>
            </a:endParaRPr>
          </a:p>
        </p:txBody>
      </p:sp>
      <p:cxnSp>
        <p:nvCxnSpPr>
          <p:cNvPr id="43" name="직선 연결선 42"/>
          <p:cNvCxnSpPr>
            <a:stCxn id="39" idx="2"/>
            <a:endCxn id="44" idx="0"/>
          </p:cNvCxnSpPr>
          <p:nvPr/>
        </p:nvCxnSpPr>
        <p:spPr>
          <a:xfrm>
            <a:off x="5609633" y="3484159"/>
            <a:ext cx="1132949" cy="614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6563107" y="4098728"/>
            <a:ext cx="358949" cy="291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직선 연결선 44"/>
          <p:cNvCxnSpPr>
            <a:stCxn id="40" idx="2"/>
            <a:endCxn id="44" idx="0"/>
          </p:cNvCxnSpPr>
          <p:nvPr/>
        </p:nvCxnSpPr>
        <p:spPr>
          <a:xfrm flipH="1">
            <a:off x="6742582" y="3446019"/>
            <a:ext cx="1244531" cy="652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>
            <a:stCxn id="44" idx="2"/>
            <a:endCxn id="38" idx="0"/>
          </p:cNvCxnSpPr>
          <p:nvPr/>
        </p:nvCxnSpPr>
        <p:spPr>
          <a:xfrm flipH="1">
            <a:off x="6742581" y="4389824"/>
            <a:ext cx="1" cy="369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>
            <a:stCxn id="38" idx="2"/>
            <a:endCxn id="37" idx="0"/>
          </p:cNvCxnSpPr>
          <p:nvPr/>
        </p:nvCxnSpPr>
        <p:spPr>
          <a:xfrm>
            <a:off x="6742581" y="5128639"/>
            <a:ext cx="1" cy="291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왼쪽/오른쪽 화살표 58"/>
          <p:cNvSpPr/>
          <p:nvPr/>
        </p:nvSpPr>
        <p:spPr>
          <a:xfrm>
            <a:off x="4595608" y="2036556"/>
            <a:ext cx="410816" cy="216024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01206" y="2312030"/>
            <a:ext cx="119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Equivalent</a:t>
            </a:r>
            <a:endParaRPr lang="en-US" dirty="0">
              <a:latin typeface="+mn-lt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95536" y="1313154"/>
            <a:ext cx="3723184" cy="363081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직사각형 61"/>
          <p:cNvSpPr/>
          <p:nvPr/>
        </p:nvSpPr>
        <p:spPr>
          <a:xfrm>
            <a:off x="4880988" y="2996133"/>
            <a:ext cx="3723184" cy="295314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타원 63"/>
          <p:cNvSpPr/>
          <p:nvPr/>
        </p:nvSpPr>
        <p:spPr>
          <a:xfrm>
            <a:off x="1442991" y="2089958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65" name="타원 64"/>
          <p:cNvSpPr/>
          <p:nvPr/>
        </p:nvSpPr>
        <p:spPr>
          <a:xfrm>
            <a:off x="2374528" y="2089958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66" name="타원 65"/>
          <p:cNvSpPr/>
          <p:nvPr/>
        </p:nvSpPr>
        <p:spPr>
          <a:xfrm>
            <a:off x="2333418" y="3089393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9" name="타원 68"/>
          <p:cNvSpPr/>
          <p:nvPr/>
        </p:nvSpPr>
        <p:spPr>
          <a:xfrm>
            <a:off x="2732906" y="377353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2" name="타원 71"/>
          <p:cNvSpPr/>
          <p:nvPr/>
        </p:nvSpPr>
        <p:spPr>
          <a:xfrm>
            <a:off x="6933139" y="413213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73" name="타원 72"/>
          <p:cNvSpPr/>
          <p:nvPr/>
        </p:nvSpPr>
        <p:spPr>
          <a:xfrm>
            <a:off x="6311107" y="4625437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74" name="타원 73"/>
          <p:cNvSpPr/>
          <p:nvPr/>
        </p:nvSpPr>
        <p:spPr>
          <a:xfrm>
            <a:off x="5716666" y="5451847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5" name="내용 개체 틀 2"/>
          <p:cNvSpPr>
            <a:spLocks noGrp="1"/>
          </p:cNvSpPr>
          <p:nvPr>
            <p:ph idx="1"/>
          </p:nvPr>
        </p:nvSpPr>
        <p:spPr>
          <a:xfrm>
            <a:off x="5745738" y="1212046"/>
            <a:ext cx="2719214" cy="1008112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altLang="ko-KR" dirty="0"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ym typeface="Symbol" panose="05050102010706020507" pitchFamily="18" charset="2"/>
              </a:rPr>
              <a:t> S = R – (R – S)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R    </a:t>
            </a:r>
            <a:r>
              <a:rPr lang="en-US" i="1" baseline="-25000" dirty="0" smtClean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 S = </a:t>
            </a:r>
            <a:r>
              <a:rPr lang="en-US" altLang="ko-KR" dirty="0" smtClean="0">
                <a:sym typeface="Symbol" panose="05050102010706020507" pitchFamily="18" charset="2"/>
              </a:rPr>
              <a:t></a:t>
            </a:r>
            <a:r>
              <a:rPr lang="en-US" altLang="ko-KR" i="1" baseline="-25000" dirty="0" smtClean="0">
                <a:sym typeface="Symbol" panose="05050102010706020507" pitchFamily="18" charset="2"/>
              </a:rPr>
              <a:t>C </a:t>
            </a:r>
            <a:r>
              <a:rPr lang="en-US" altLang="ko-KR" dirty="0" smtClean="0">
                <a:sym typeface="Symbol" panose="05050102010706020507" pitchFamily="18" charset="2"/>
              </a:rPr>
              <a:t>(R X S)</a:t>
            </a:r>
            <a:endParaRPr lang="en-US" dirty="0"/>
          </a:p>
        </p:txBody>
      </p:sp>
      <p:sp>
        <p:nvSpPr>
          <p:cNvPr id="76" name="AutoShape 5"/>
          <p:cNvSpPr>
            <a:spLocks noChangeArrowheads="1"/>
          </p:cNvSpPr>
          <p:nvPr/>
        </p:nvSpPr>
        <p:spPr bwMode="auto">
          <a:xfrm rot="5400000">
            <a:off x="6277465" y="1772423"/>
            <a:ext cx="188913" cy="17303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11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on relations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Referential constraints</a:t>
            </a:r>
          </a:p>
          <a:p>
            <a:pPr lvl="1"/>
            <a:r>
              <a:rPr lang="en-US" dirty="0" smtClean="0"/>
              <a:t>One-way association in UML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Student(name, ID, </a:t>
            </a:r>
            <a:r>
              <a:rPr lang="en-US" altLang="ko-KR" dirty="0" err="1" smtClean="0">
                <a:sym typeface="Symbol" panose="05050102010706020507" pitchFamily="18" charset="2"/>
              </a:rPr>
              <a:t>dept</a:t>
            </a:r>
            <a:r>
              <a:rPr lang="en-US" altLang="ko-KR" dirty="0" smtClean="0">
                <a:sym typeface="Symbol" panose="05050102010706020507" pitchFamily="18" charset="2"/>
              </a:rPr>
              <a:t>, score), Department(name, college, office) </a:t>
            </a: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then</a:t>
            </a:r>
          </a:p>
          <a:p>
            <a:pPr marL="457200" lvl="1" indent="0">
              <a:buNone/>
            </a:pPr>
            <a:r>
              <a:rPr lang="en-US" altLang="ko-KR" dirty="0">
                <a:sym typeface="Symbol" panose="05050102010706020507" pitchFamily="18" charset="2"/>
              </a:rPr>
              <a:t>	</a:t>
            </a:r>
            <a:r>
              <a:rPr lang="en-US" altLang="ko-KR" sz="1800" dirty="0" smtClean="0">
                <a:sym typeface="Symbol" panose="05050102010706020507" pitchFamily="18" charset="2"/>
              </a:rPr>
              <a:t></a:t>
            </a:r>
            <a:r>
              <a:rPr lang="en-US" altLang="ko-KR" sz="1800" baseline="-25000" dirty="0" err="1" smtClean="0">
                <a:sym typeface="Symbol" panose="05050102010706020507" pitchFamily="18" charset="2"/>
              </a:rPr>
              <a:t>dept</a:t>
            </a:r>
            <a:r>
              <a:rPr lang="en-US" altLang="ko-KR" sz="1800" dirty="0" smtClean="0">
                <a:sym typeface="Symbol" panose="05050102010706020507" pitchFamily="18" charset="2"/>
              </a:rPr>
              <a:t>(Student)  </a:t>
            </a:r>
            <a:r>
              <a:rPr lang="en-US" altLang="ko-KR" sz="1800" baseline="-25000" dirty="0" smtClean="0">
                <a:sym typeface="Symbol" panose="05050102010706020507" pitchFamily="18" charset="2"/>
              </a:rPr>
              <a:t>name</a:t>
            </a:r>
            <a:r>
              <a:rPr lang="en-US" altLang="ko-KR" sz="1800" dirty="0" smtClean="0">
                <a:sym typeface="Symbol" panose="05050102010706020507" pitchFamily="18" charset="2"/>
              </a:rPr>
              <a:t>(Department) or 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Symbol" panose="05050102010706020507" pitchFamily="18" charset="2"/>
              </a:rPr>
              <a:t>	</a:t>
            </a:r>
            <a:r>
              <a:rPr lang="en-US" altLang="ko-KR" sz="1800" dirty="0" smtClean="0">
                <a:sym typeface="Symbol" panose="05050102010706020507" pitchFamily="18" charset="2"/>
              </a:rPr>
              <a:t></a:t>
            </a:r>
            <a:r>
              <a:rPr lang="en-US" altLang="ko-KR" sz="1800" baseline="-25000" dirty="0" err="1">
                <a:sym typeface="Symbol" panose="05050102010706020507" pitchFamily="18" charset="2"/>
              </a:rPr>
              <a:t>dept</a:t>
            </a:r>
            <a:r>
              <a:rPr lang="en-US" altLang="ko-KR" sz="1800" dirty="0">
                <a:sym typeface="Symbol" panose="05050102010706020507" pitchFamily="18" charset="2"/>
              </a:rPr>
              <a:t>(Student) </a:t>
            </a:r>
            <a:r>
              <a:rPr lang="en-US" altLang="ko-KR" sz="1800" dirty="0" smtClean="0">
                <a:sym typeface="Symbol" panose="05050102010706020507" pitchFamily="18" charset="2"/>
              </a:rPr>
              <a:t>- </a:t>
            </a:r>
            <a:r>
              <a:rPr lang="en-US" altLang="ko-KR" sz="1800" baseline="-25000" dirty="0">
                <a:sym typeface="Symbol" panose="05050102010706020507" pitchFamily="18" charset="2"/>
              </a:rPr>
              <a:t>name</a:t>
            </a:r>
            <a:r>
              <a:rPr lang="en-US" altLang="ko-KR" sz="1800" dirty="0">
                <a:sym typeface="Symbol" panose="05050102010706020507" pitchFamily="18" charset="2"/>
              </a:rPr>
              <a:t>(Department) </a:t>
            </a:r>
            <a:r>
              <a:rPr lang="en-US" altLang="ko-KR" sz="1800" dirty="0" smtClean="0">
                <a:sym typeface="Symbol" panose="05050102010706020507" pitchFamily="18" charset="2"/>
              </a:rPr>
              <a:t>= </a:t>
            </a:r>
          </a:p>
          <a:p>
            <a:pPr marL="457200" lvl="1" indent="0">
              <a:buNone/>
            </a:pPr>
            <a:endParaRPr lang="en-US" altLang="ko-KR" sz="1800" dirty="0">
              <a:sym typeface="Symbol" panose="05050102010706020507" pitchFamily="18" charset="2"/>
            </a:endParaRPr>
          </a:p>
          <a:p>
            <a:pPr lvl="1"/>
            <a:r>
              <a:rPr lang="en-US" dirty="0" smtClean="0"/>
              <a:t>i.e. every value of </a:t>
            </a:r>
            <a:r>
              <a:rPr lang="en-US" dirty="0" err="1" smtClean="0"/>
              <a:t>Student.dept</a:t>
            </a:r>
            <a:r>
              <a:rPr lang="en-US" dirty="0" smtClean="0"/>
              <a:t> must be found in Department.name</a:t>
            </a:r>
          </a:p>
          <a:p>
            <a:pPr lvl="1"/>
            <a:r>
              <a:rPr lang="en-US" dirty="0" smtClean="0"/>
              <a:t>i.e. the reference of Department from Student must exist.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59832" y="2204864"/>
            <a:ext cx="1282465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>
                <a:latin typeface="+mn-lt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508104" y="2204864"/>
            <a:ext cx="1512168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Department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AutoShape 16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4342297" y="2431457"/>
            <a:ext cx="116580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4453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Constraint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attribute or one combination of attributes to identify each tuple.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Student (name, ID, </a:t>
            </a:r>
            <a:r>
              <a:rPr lang="en-US" dirty="0" err="1" smtClean="0"/>
              <a:t>dept</a:t>
            </a:r>
            <a:r>
              <a:rPr lang="en-US" dirty="0" smtClean="0"/>
              <a:t>, score)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ID is key attribute of Student, then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altLang="ko-KR" dirty="0"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ym typeface="Symbol" panose="05050102010706020507" pitchFamily="18" charset="2"/>
              </a:rPr>
              <a:t>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Stud1.ID=Stud2.ID </a:t>
            </a:r>
            <a:r>
              <a:rPr lang="en-US" altLang="ko-KR" baseline="-25000" smtClean="0">
                <a:sym typeface="Symbol" panose="05050102010706020507" pitchFamily="18" charset="2"/>
              </a:rPr>
              <a:t>AND Stud1.dept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≠Stud2.dept </a:t>
            </a:r>
            <a:r>
              <a:rPr lang="en-US" altLang="ko-KR" dirty="0" smtClean="0">
                <a:sym typeface="Symbol" panose="05050102010706020507" pitchFamily="18" charset="2"/>
              </a:rPr>
              <a:t>(Stud1 X Stud2) =  </a:t>
            </a: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where  </a:t>
            </a:r>
            <a:r>
              <a:rPr lang="en-US" altLang="ko-KR" dirty="0" smtClean="0">
                <a:sym typeface="Symbol" panose="05050102010706020507" pitchFamily="18" charset="2"/>
              </a:rPr>
              <a:t>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Stud1</a:t>
            </a:r>
            <a:r>
              <a:rPr lang="en-US" altLang="ko-KR" dirty="0" smtClean="0">
                <a:sym typeface="Symbol" panose="05050102010706020507" pitchFamily="18" charset="2"/>
              </a:rPr>
              <a:t>(Student) and </a:t>
            </a:r>
            <a:r>
              <a:rPr lang="en-US" altLang="ko-KR" dirty="0">
                <a:sym typeface="Symbol" panose="05050102010706020507" pitchFamily="18" charset="2"/>
              </a:rPr>
              <a:t>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Stud2</a:t>
            </a:r>
            <a:r>
              <a:rPr lang="en-US" altLang="ko-KR" dirty="0" smtClean="0">
                <a:sym typeface="Symbol" panose="05050102010706020507" pitchFamily="18" charset="2"/>
              </a:rPr>
              <a:t>(Student</a:t>
            </a:r>
            <a:r>
              <a:rPr lang="en-US" altLang="ko-KR" dirty="0">
                <a:sym typeface="Symbol" panose="05050102010706020507" pitchFamily="18" charset="2"/>
              </a:rPr>
              <a:t>) </a:t>
            </a:r>
            <a:endParaRPr lang="en-US" dirty="0" smtClean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5" name="직사각형 4"/>
          <p:cNvSpPr/>
          <p:nvPr/>
        </p:nvSpPr>
        <p:spPr>
          <a:xfrm>
            <a:off x="2339752" y="4005064"/>
            <a:ext cx="158417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736567" y="4898829"/>
            <a:ext cx="1152128" cy="330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renaming</a:t>
            </a:r>
          </a:p>
        </p:txBody>
      </p:sp>
      <p:cxnSp>
        <p:nvCxnSpPr>
          <p:cNvPr id="8" name="직선 화살표 연결선 7"/>
          <p:cNvCxnSpPr>
            <a:stCxn id="6" idx="0"/>
            <a:endCxn id="5" idx="2"/>
          </p:cNvCxnSpPr>
          <p:nvPr/>
        </p:nvCxnSpPr>
        <p:spPr>
          <a:xfrm flipH="1" flipV="1">
            <a:off x="3131840" y="4437112"/>
            <a:ext cx="180791" cy="4617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00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Ideas of Relational Model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mathematical notation </a:t>
            </a:r>
          </a:p>
          <a:p>
            <a:pPr lvl="1"/>
            <a:r>
              <a:rPr lang="en-US" dirty="0" smtClean="0"/>
              <a:t>rather than diagrammatic notations such as UML diagram</a:t>
            </a:r>
          </a:p>
          <a:p>
            <a:pPr lvl="1"/>
            <a:endParaRPr lang="en-US" dirty="0"/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A Database : Set of Tables</a:t>
            </a:r>
          </a:p>
          <a:p>
            <a:pPr lvl="1"/>
            <a:r>
              <a:rPr lang="en-US" dirty="0" smtClean="0"/>
              <a:t>A Table: Relation </a:t>
            </a:r>
            <a:r>
              <a:rPr lang="en-US" i="1" dirty="0" smtClean="0"/>
              <a:t>R</a:t>
            </a:r>
            <a:r>
              <a:rPr lang="en-US" dirty="0" smtClean="0"/>
              <a:t> between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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x ...x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{ 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i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,...,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)|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i="1" dirty="0" smtClean="0">
                <a:sym typeface="Symbol" panose="05050102010706020507" pitchFamily="18" charset="2"/>
              </a:rPr>
              <a:t>A</a:t>
            </a:r>
            <a:r>
              <a:rPr lang="en-US" i="1" baseline="-25000" dirty="0" smtClean="0">
                <a:sym typeface="Symbol" panose="05050102010706020507" pitchFamily="18" charset="2"/>
              </a:rPr>
              <a:t>i </a:t>
            </a:r>
            <a:r>
              <a:rPr lang="en-US" dirty="0" smtClean="0">
                <a:sym typeface="Symbol" panose="05050102010706020507" pitchFamily="18" charset="2"/>
              </a:rPr>
              <a:t>}</a:t>
            </a:r>
            <a:endParaRPr lang="en-US" dirty="0" smtClean="0"/>
          </a:p>
          <a:p>
            <a:pPr lvl="2"/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i="1" baseline="-25000" dirty="0">
                <a:sym typeface="Symbol" panose="05050102010706020507" pitchFamily="18" charset="2"/>
              </a:rPr>
              <a:t>i </a:t>
            </a:r>
            <a:r>
              <a:rPr lang="en-US" dirty="0" smtClean="0">
                <a:sym typeface="Symbol" panose="05050102010706020507" pitchFamily="18" charset="2"/>
              </a:rPr>
              <a:t>: attribute (or domain, field)</a:t>
            </a:r>
          </a:p>
          <a:p>
            <a:pPr lvl="2"/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i="1" baseline="-25000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: </a:t>
            </a:r>
            <a:r>
              <a:rPr lang="en-US" dirty="0" smtClean="0">
                <a:sym typeface="Symbol" panose="05050102010706020507" pitchFamily="18" charset="2"/>
              </a:rPr>
              <a:t>attribute value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schema: </a:t>
            </a:r>
            <a:r>
              <a:rPr lang="en-US" i="1" dirty="0" smtClean="0">
                <a:sym typeface="Symbol" panose="05050102010706020507" pitchFamily="18" charset="2"/>
              </a:rPr>
              <a:t>R</a:t>
            </a:r>
            <a:r>
              <a:rPr lang="en-US" dirty="0" smtClean="0">
                <a:sym typeface="Symbol" panose="05050102010706020507" pitchFamily="18" charset="2"/>
              </a:rPr>
              <a:t> 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tuple: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,...,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 smtClean="0"/>
              <a:t>)</a:t>
            </a: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35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UML to Relational Model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to Relational Schema</a:t>
            </a:r>
          </a:p>
          <a:p>
            <a:r>
              <a:rPr lang="en-US" dirty="0" smtClean="0"/>
              <a:t>Association</a:t>
            </a:r>
          </a:p>
          <a:p>
            <a:r>
              <a:rPr lang="en-US" dirty="0" smtClean="0"/>
              <a:t>Aggregation/Composition</a:t>
            </a:r>
          </a:p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Weak Entity Set</a:t>
            </a:r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7026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Class to Relation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21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467544" y="1412776"/>
            <a:ext cx="2088232" cy="1969368"/>
            <a:chOff x="683568" y="1387625"/>
            <a:chExt cx="2088232" cy="196936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83568" y="1387625"/>
              <a:ext cx="2088232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Employee</a:t>
              </a:r>
              <a:endParaRPr kumimoji="0" lang="en-US" altLang="ko-KR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83568" y="1844825"/>
              <a:ext cx="2088232" cy="15121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+ name </a:t>
              </a:r>
            </a:p>
            <a:p>
              <a:pPr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+ address</a:t>
              </a:r>
            </a:p>
            <a:p>
              <a:pPr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+ citizen ID </a:t>
              </a:r>
            </a:p>
            <a:p>
              <a:pPr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+ division</a:t>
              </a:r>
            </a:p>
            <a:p>
              <a:pPr latinLnBrk="0"/>
              <a:r>
                <a:rPr kumimoji="0" lang="en-US" altLang="ko-KR" dirty="0" smtClean="0">
                  <a:latin typeface="+mn-lt"/>
                  <a:cs typeface="Times New Roman" panose="02020603050405020304" pitchFamily="18" charset="0"/>
                </a:rPr>
                <a:t>+ salary</a:t>
              </a: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3779912" y="1412776"/>
            <a:ext cx="4572000" cy="210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Employee 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name	CHAR(30),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address	CHAR(100</a:t>
            </a:r>
            <a:r>
              <a:rPr lang="en-US" altLang="ko-KR" dirty="0">
                <a:latin typeface="+mn-lt"/>
              </a:rPr>
              <a:t>),</a:t>
            </a:r>
          </a:p>
          <a:p>
            <a:pPr marL="0" lvl="3"/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citizenID</a:t>
            </a:r>
            <a:r>
              <a:rPr lang="en-US" altLang="ko-KR" dirty="0" smtClean="0">
                <a:latin typeface="+mn-lt"/>
              </a:rPr>
              <a:t>	CHAR(12) PRIMARY KEY,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division	CHAR(20),</a:t>
            </a:r>
          </a:p>
          <a:p>
            <a:pPr marL="0" lvl="3"/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salary	REAL</a:t>
            </a:r>
          </a:p>
          <a:p>
            <a:pPr marL="0" lvl="2"/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2843808" y="2060848"/>
            <a:ext cx="576064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5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Association to Relation Schema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11256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One-way association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Why not in Company 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22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91680" y="1922908"/>
            <a:ext cx="1282465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Person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004048" y="1919640"/>
            <a:ext cx="2016224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Company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AutoShape 16"/>
          <p:cNvCxnSpPr>
            <a:cxnSpLocks noChangeShapeType="1"/>
            <a:stCxn id="5" idx="3"/>
            <a:endCxn id="6" idx="1"/>
          </p:cNvCxnSpPr>
          <p:nvPr/>
        </p:nvCxnSpPr>
        <p:spPr bwMode="auto">
          <a:xfrm flipV="1">
            <a:off x="2974145" y="2146233"/>
            <a:ext cx="2029903" cy="32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91680" y="2376094"/>
            <a:ext cx="1282465" cy="842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age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ID: Key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004048" y="2376094"/>
            <a:ext cx="2016224" cy="1190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address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category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PK(name, address)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405919" y="2188160"/>
            <a:ext cx="1046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kumimoji="0" lang="en-US" altLang="ko-KR" dirty="0" err="1" smtClean="0">
                <a:latin typeface="+mn-lt"/>
                <a:cs typeface="Times New Roman" panose="02020603050405020304" pitchFamily="18" charset="0"/>
              </a:rPr>
              <a:t>worksFor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69205" y="3672238"/>
            <a:ext cx="5184576" cy="210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Person 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name		CHAR(30),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age		INT,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ID		CHAR(12) PRIMARY KEY,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companyName</a:t>
            </a:r>
            <a:r>
              <a:rPr lang="en-US" altLang="ko-KR" dirty="0" smtClean="0">
                <a:latin typeface="+mn-lt"/>
              </a:rPr>
              <a:t>	CHAR(40),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companyAddress</a:t>
            </a:r>
            <a:r>
              <a:rPr lang="en-US" altLang="ko-KR" dirty="0" smtClean="0">
                <a:latin typeface="+mn-lt"/>
              </a:rPr>
              <a:t>	CHAR(100)</a:t>
            </a:r>
          </a:p>
          <a:p>
            <a:pPr marL="0" lvl="2"/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1693774" y="3894338"/>
            <a:ext cx="576064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1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Association to Relation Schema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25658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Two-way association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Why not with Player and Team?</a:t>
            </a:r>
            <a:endParaRPr 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23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1720" y="1848092"/>
            <a:ext cx="1282465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Player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364088" y="1844824"/>
            <a:ext cx="2016224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Team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AutoShape 16"/>
          <p:cNvCxnSpPr>
            <a:cxnSpLocks noChangeShapeType="1"/>
            <a:stCxn id="5" idx="3"/>
            <a:endCxn id="6" idx="1"/>
          </p:cNvCxnSpPr>
          <p:nvPr/>
        </p:nvCxnSpPr>
        <p:spPr bwMode="auto">
          <a:xfrm flipV="1">
            <a:off x="3334185" y="2071417"/>
            <a:ext cx="2029903" cy="32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1720" y="2301278"/>
            <a:ext cx="1282465" cy="14096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age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position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ID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PK(ID)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64088" y="2301278"/>
            <a:ext cx="2016224" cy="14190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address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city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sponsor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PK (name)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622362" y="2441439"/>
            <a:ext cx="128246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Contract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900776" y="3989305"/>
            <a:ext cx="5184576" cy="2130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Contract(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signYear</a:t>
            </a:r>
            <a:r>
              <a:rPr lang="en-US" altLang="ko-KR" dirty="0" smtClean="0">
                <a:latin typeface="+mn-lt"/>
              </a:rPr>
              <a:t>		Year,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salary		INT,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playerID</a:t>
            </a:r>
            <a:r>
              <a:rPr lang="en-US" altLang="ko-KR" dirty="0" smtClean="0">
                <a:latin typeface="+mn-lt"/>
              </a:rPr>
              <a:t>		CHAR(12),</a:t>
            </a:r>
          </a:p>
          <a:p>
            <a:pPr marL="0" lvl="3"/>
            <a:r>
              <a:rPr lang="en-US" altLang="ko-KR" dirty="0" smtClean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	CHAR(40),</a:t>
            </a:r>
          </a:p>
          <a:p>
            <a:pPr marL="0" lvl="3"/>
            <a:r>
              <a:rPr lang="en-US" altLang="ko-KR" dirty="0" smtClean="0">
                <a:latin typeface="+mn-lt"/>
              </a:rPr>
              <a:t>	Primary Key	(</a:t>
            </a:r>
            <a:r>
              <a:rPr lang="en-US" altLang="ko-KR" dirty="0" err="1" smtClean="0">
                <a:latin typeface="+mn-lt"/>
              </a:rPr>
              <a:t>playerID</a:t>
            </a:r>
            <a:r>
              <a:rPr lang="en-US" altLang="ko-KR" dirty="0" smtClean="0">
                <a:latin typeface="+mn-lt"/>
              </a:rPr>
              <a:t>,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)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2039558" y="4056432"/>
            <a:ext cx="576064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622361" y="2812405"/>
            <a:ext cx="1282465" cy="6774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</a:t>
            </a:r>
            <a:r>
              <a:rPr kumimoji="0" lang="en-US" altLang="ko-KR" dirty="0" err="1" smtClean="0">
                <a:latin typeface="+mn-lt"/>
                <a:cs typeface="Times New Roman" panose="02020603050405020304" pitchFamily="18" charset="0"/>
              </a:rPr>
              <a:t>signYear</a:t>
            </a:r>
            <a:endParaRPr kumimoji="0" lang="en-US" altLang="ko-KR" dirty="0" smtClean="0">
              <a:latin typeface="+mn-lt"/>
              <a:cs typeface="Times New Roman" panose="02020603050405020304" pitchFamily="18" charset="0"/>
            </a:endParaRP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salary</a:t>
            </a:r>
          </a:p>
        </p:txBody>
      </p:sp>
      <p:cxnSp>
        <p:nvCxnSpPr>
          <p:cNvPr id="11" name="직선 연결선 10"/>
          <p:cNvCxnSpPr>
            <a:endCxn id="12" idx="0"/>
          </p:cNvCxnSpPr>
          <p:nvPr/>
        </p:nvCxnSpPr>
        <p:spPr>
          <a:xfrm>
            <a:off x="4263593" y="2071417"/>
            <a:ext cx="1" cy="370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77028" y="1709339"/>
            <a:ext cx="84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  <a:ea typeface="+mn-ea"/>
              </a:rPr>
              <a:t>20..*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1141" y="1713629"/>
            <a:ext cx="84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  <a:ea typeface="+mn-ea"/>
              </a:rPr>
              <a:t>1..*</a:t>
            </a:r>
            <a:endParaRPr 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674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Aggregation to Relation Schema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as one-way association 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Two-way association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123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5004048" y="4748660"/>
            <a:ext cx="367240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직사각형 29"/>
          <p:cNvSpPr/>
          <p:nvPr/>
        </p:nvSpPr>
        <p:spPr>
          <a:xfrm>
            <a:off x="5004048" y="3717032"/>
            <a:ext cx="3672408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inheritance to relational schema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1660105" y="2447869"/>
            <a:ext cx="234280" cy="18668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0209" y="3282621"/>
            <a:ext cx="1282465" cy="4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Student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979713" y="3282621"/>
            <a:ext cx="1282465" cy="4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74305" y="1141156"/>
            <a:ext cx="1282465" cy="45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Person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174305" y="1594342"/>
            <a:ext cx="1282465" cy="842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age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ID: Key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10210" y="3717032"/>
            <a:ext cx="1282465" cy="842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</a:t>
            </a:r>
            <a:r>
              <a:rPr kumimoji="0" lang="en-US" altLang="ko-KR" dirty="0" err="1" smtClean="0">
                <a:latin typeface="+mn-lt"/>
                <a:cs typeface="Times New Roman" panose="02020603050405020304" pitchFamily="18" charset="0"/>
              </a:rPr>
              <a:t>dept</a:t>
            </a:r>
            <a:endParaRPr kumimoji="0" lang="en-US" altLang="ko-KR" dirty="0" smtClean="0">
              <a:latin typeface="+mn-lt"/>
              <a:cs typeface="Times New Roman" panose="02020603050405020304" pitchFamily="18" charset="0"/>
            </a:endParaRP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</a:t>
            </a:r>
            <a:r>
              <a:rPr kumimoji="0" lang="en-US" altLang="ko-KR" dirty="0" err="1" smtClean="0">
                <a:latin typeface="+mn-lt"/>
                <a:cs typeface="Times New Roman" panose="02020603050405020304" pitchFamily="18" charset="0"/>
              </a:rPr>
              <a:t>studentID</a:t>
            </a:r>
            <a:endParaRPr kumimoji="0" lang="en-US" altLang="ko-KR" dirty="0" smtClean="0">
              <a:latin typeface="+mn-lt"/>
              <a:cs typeface="Times New Roman" panose="02020603050405020304" pitchFamily="18" charset="0"/>
            </a:endParaRP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score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979712" y="3717032"/>
            <a:ext cx="1282465" cy="842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division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salary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position</a:t>
            </a:r>
          </a:p>
        </p:txBody>
      </p:sp>
      <p:cxnSp>
        <p:nvCxnSpPr>
          <p:cNvPr id="22" name="꺾인 연결선 21"/>
          <p:cNvCxnSpPr>
            <a:stCxn id="13" idx="3"/>
            <a:endCxn id="8" idx="0"/>
          </p:cNvCxnSpPr>
          <p:nvPr/>
        </p:nvCxnSpPr>
        <p:spPr>
          <a:xfrm rot="5400000">
            <a:off x="1040308" y="2545684"/>
            <a:ext cx="648072" cy="82580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꺾인 연결선 22"/>
          <p:cNvCxnSpPr>
            <a:stCxn id="13" idx="3"/>
            <a:endCxn id="15" idx="0"/>
          </p:cNvCxnSpPr>
          <p:nvPr/>
        </p:nvCxnSpPr>
        <p:spPr>
          <a:xfrm rot="16200000" flipH="1">
            <a:off x="1875059" y="2536734"/>
            <a:ext cx="648072" cy="84370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728787" y="1273047"/>
            <a:ext cx="4299597" cy="16518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Person 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name	CHAR(30),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age	INT,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ID	CHAR(12) PRIMARY KEY,</a:t>
            </a:r>
            <a:endParaRPr lang="en-US" altLang="ko-KR" dirty="0">
              <a:latin typeface="+mn-lt"/>
            </a:endParaRPr>
          </a:p>
          <a:p>
            <a:pPr marL="0" lvl="2"/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15753" y="3356992"/>
            <a:ext cx="4299597" cy="259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Student(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name	 CHAR(30),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age	 INT,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	ID	 CHAR(12) PRIMARY KEY,</a:t>
            </a:r>
          </a:p>
          <a:p>
            <a:pPr marL="0" lvl="3"/>
            <a:endParaRPr lang="en-US" altLang="ko-KR" dirty="0" smtClean="0">
              <a:latin typeface="+mn-lt"/>
            </a:endParaRPr>
          </a:p>
          <a:p>
            <a:pPr marL="0" lvl="3"/>
            <a:r>
              <a:rPr lang="en-US" altLang="ko-KR" dirty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dept</a:t>
            </a:r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 CHAR(30</a:t>
            </a:r>
            <a:r>
              <a:rPr lang="en-US" altLang="ko-KR" dirty="0">
                <a:latin typeface="+mn-lt"/>
              </a:rPr>
              <a:t>),</a:t>
            </a:r>
          </a:p>
          <a:p>
            <a:pPr marL="0" lvl="3"/>
            <a:r>
              <a:rPr lang="en-US" altLang="ko-KR" dirty="0">
                <a:latin typeface="+mn-lt"/>
              </a:rPr>
              <a:t>	</a:t>
            </a:r>
            <a:r>
              <a:rPr lang="en-US" altLang="ko-KR" dirty="0" err="1" smtClean="0">
                <a:latin typeface="+mn-lt"/>
              </a:rPr>
              <a:t>studentID</a:t>
            </a:r>
            <a:r>
              <a:rPr lang="en-US" altLang="ko-KR" dirty="0" smtClean="0">
                <a:latin typeface="+mn-lt"/>
              </a:rPr>
              <a:t> INT Key,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score</a:t>
            </a:r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 REAL</a:t>
            </a:r>
            <a:endParaRPr lang="en-US" altLang="ko-KR" dirty="0">
              <a:latin typeface="+mn-lt"/>
            </a:endParaRPr>
          </a:p>
          <a:p>
            <a:pPr marL="0" lvl="2"/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427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611560" y="4869160"/>
            <a:ext cx="453650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Weak Entity Set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26</a:t>
            </a:fld>
            <a:endParaRPr lang="en-US" altLang="ko-K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797236" y="1412776"/>
            <a:ext cx="166382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Player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815578" y="141277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Football team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7" name="직선 연결선 16"/>
          <p:cNvCxnSpPr>
            <a:stCxn id="15" idx="3"/>
            <a:endCxn id="16" idx="1"/>
          </p:cNvCxnSpPr>
          <p:nvPr/>
        </p:nvCxnSpPr>
        <p:spPr>
          <a:xfrm>
            <a:off x="4461060" y="1641376"/>
            <a:ext cx="23545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145443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451360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797236" y="1869976"/>
            <a:ext cx="1663824" cy="838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name</a:t>
            </a:r>
          </a:p>
          <a:p>
            <a:pPr latinLnBrk="0"/>
            <a:r>
              <a:rPr kumimoji="0" lang="en-US" altLang="ko-KR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back number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position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다이아몬드 20"/>
          <p:cNvSpPr/>
          <p:nvPr/>
        </p:nvSpPr>
        <p:spPr>
          <a:xfrm>
            <a:off x="6638032" y="1556791"/>
            <a:ext cx="169245" cy="16643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15578" y="1867247"/>
            <a:ext cx="1447800" cy="9632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team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city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sponsor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991714" y="1214386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9712" y="298145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  <a:ea typeface="+mn-ea"/>
              </a:rPr>
              <a:t>Weak Entity Set</a:t>
            </a:r>
            <a:endParaRPr lang="en-US" dirty="0">
              <a:latin typeface="+mn-lt"/>
              <a:ea typeface="+mn-ea"/>
            </a:endParaRPr>
          </a:p>
        </p:txBody>
      </p:sp>
      <p:cxnSp>
        <p:nvCxnSpPr>
          <p:cNvPr id="29" name="직선 화살표 연결선 28"/>
          <p:cNvCxnSpPr>
            <a:stCxn id="25" idx="0"/>
            <a:endCxn id="20" idx="2"/>
          </p:cNvCxnSpPr>
          <p:nvPr/>
        </p:nvCxnSpPr>
        <p:spPr>
          <a:xfrm flipV="1">
            <a:off x="3059832" y="2708920"/>
            <a:ext cx="569316" cy="272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467544" y="3642103"/>
            <a:ext cx="4517937" cy="2130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smtClean="0">
                <a:latin typeface="+mn-lt"/>
              </a:rPr>
              <a:t>Player 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   name		CHAR(30),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   </a:t>
            </a:r>
            <a:r>
              <a:rPr lang="en-US" altLang="ko-KR" dirty="0" err="1" smtClean="0">
                <a:latin typeface="+mn-lt"/>
              </a:rPr>
              <a:t>backNumber</a:t>
            </a:r>
            <a:r>
              <a:rPr lang="en-US" altLang="ko-KR" dirty="0" smtClean="0">
                <a:latin typeface="+mn-lt"/>
              </a:rPr>
              <a:t>	INT,</a:t>
            </a:r>
          </a:p>
          <a:p>
            <a:pPr marL="0" lvl="3"/>
            <a:r>
              <a:rPr lang="en-US" altLang="ko-KR" dirty="0">
                <a:latin typeface="+mn-lt"/>
              </a:rPr>
              <a:t> </a:t>
            </a:r>
            <a:r>
              <a:rPr lang="en-US" altLang="ko-KR" dirty="0" smtClean="0">
                <a:latin typeface="+mn-lt"/>
              </a:rPr>
              <a:t>  position		CHAR(3),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  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	CHAR(30),</a:t>
            </a:r>
          </a:p>
          <a:p>
            <a:pPr marL="0" lvl="3"/>
            <a:r>
              <a:rPr lang="en-US" altLang="ko-KR" dirty="0" smtClean="0">
                <a:latin typeface="+mn-lt"/>
              </a:rPr>
              <a:t>   Primary Key	(</a:t>
            </a:r>
            <a:r>
              <a:rPr lang="en-US" altLang="ko-KR" dirty="0" err="1" smtClean="0">
                <a:latin typeface="+mn-lt"/>
              </a:rPr>
              <a:t>backNumber</a:t>
            </a:r>
            <a:r>
              <a:rPr lang="en-US" altLang="ko-KR" dirty="0" smtClean="0">
                <a:latin typeface="+mn-lt"/>
              </a:rPr>
              <a:t>,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)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665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2336119" y="4721296"/>
            <a:ext cx="4612145" cy="2667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직사각형 30"/>
          <p:cNvSpPr/>
          <p:nvPr/>
        </p:nvSpPr>
        <p:spPr>
          <a:xfrm>
            <a:off x="2336119" y="4149080"/>
            <a:ext cx="3243993" cy="5605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Weak Entity Set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27</a:t>
            </a:fld>
            <a:endParaRPr lang="en-US" altLang="ko-K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797236" y="1412776"/>
            <a:ext cx="166382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Player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815578" y="141277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Football team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7" name="직선 연결선 16"/>
          <p:cNvCxnSpPr>
            <a:stCxn id="15" idx="3"/>
            <a:endCxn id="16" idx="1"/>
          </p:cNvCxnSpPr>
          <p:nvPr/>
        </p:nvCxnSpPr>
        <p:spPr>
          <a:xfrm>
            <a:off x="4461060" y="1641376"/>
            <a:ext cx="23545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145443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451360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797236" y="1869976"/>
            <a:ext cx="1663824" cy="838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name</a:t>
            </a:r>
          </a:p>
          <a:p>
            <a:pPr latinLnBrk="0"/>
            <a:r>
              <a:rPr kumimoji="0" lang="en-US" altLang="ko-KR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back number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position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다이아몬드 20"/>
          <p:cNvSpPr/>
          <p:nvPr/>
        </p:nvSpPr>
        <p:spPr>
          <a:xfrm>
            <a:off x="6638032" y="1556791"/>
            <a:ext cx="169245" cy="16643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15578" y="1867247"/>
            <a:ext cx="1447800" cy="9632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team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city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sponsor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991714" y="1214386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9" name="직선 화살표 연결선 28"/>
          <p:cNvCxnSpPr>
            <a:endCxn id="20" idx="2"/>
          </p:cNvCxnSpPr>
          <p:nvPr/>
        </p:nvCxnSpPr>
        <p:spPr>
          <a:xfrm flipH="1" flipV="1">
            <a:off x="3629148" y="2708920"/>
            <a:ext cx="1356333" cy="14401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2120095" y="3642103"/>
            <a:ext cx="4517937" cy="2130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lvl="2"/>
            <a:r>
              <a:rPr lang="en-US" altLang="ko-KR" dirty="0">
                <a:latin typeface="+mn-lt"/>
              </a:rPr>
              <a:t>CREATE TABLE </a:t>
            </a:r>
            <a:r>
              <a:rPr lang="en-US" altLang="ko-KR" dirty="0" err="1" smtClean="0">
                <a:latin typeface="+mn-lt"/>
              </a:rPr>
              <a:t>belongTo</a:t>
            </a:r>
            <a:r>
              <a:rPr lang="en-US" altLang="ko-KR" dirty="0" smtClean="0">
                <a:latin typeface="+mn-lt"/>
              </a:rPr>
              <a:t> (</a:t>
            </a:r>
            <a:endParaRPr lang="en-US" altLang="ko-KR" dirty="0">
              <a:latin typeface="+mn-lt"/>
            </a:endParaRPr>
          </a:p>
          <a:p>
            <a:pPr marL="0" lvl="3"/>
            <a:r>
              <a:rPr lang="en-US" altLang="ko-KR" dirty="0" smtClean="0">
                <a:latin typeface="+mn-lt"/>
              </a:rPr>
              <a:t>   </a:t>
            </a:r>
            <a:r>
              <a:rPr lang="en-US" altLang="ko-KR" dirty="0" err="1" smtClean="0">
                <a:latin typeface="+mn-lt"/>
              </a:rPr>
              <a:t>backNumber</a:t>
            </a:r>
            <a:r>
              <a:rPr lang="en-US" altLang="ko-KR" dirty="0" smtClean="0">
                <a:latin typeface="+mn-lt"/>
              </a:rPr>
              <a:t>	INT,</a:t>
            </a:r>
          </a:p>
          <a:p>
            <a:pPr marL="0" lvl="3"/>
            <a:r>
              <a:rPr lang="en-US" altLang="ko-KR" dirty="0">
                <a:latin typeface="+mn-lt"/>
              </a:rPr>
              <a:t> </a:t>
            </a:r>
            <a:r>
              <a:rPr lang="en-US" altLang="ko-KR" dirty="0" smtClean="0">
                <a:latin typeface="+mn-lt"/>
              </a:rPr>
              <a:t> 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	CHAR(30),</a:t>
            </a:r>
          </a:p>
          <a:p>
            <a:pPr marL="0" lvl="3"/>
            <a:r>
              <a:rPr lang="en-US" altLang="ko-KR" dirty="0">
                <a:latin typeface="+mn-lt"/>
              </a:rPr>
              <a:t> </a:t>
            </a:r>
            <a:r>
              <a:rPr lang="en-US" altLang="ko-KR" dirty="0" smtClean="0">
                <a:latin typeface="+mn-lt"/>
              </a:rPr>
              <a:t> 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	CHAR(30),</a:t>
            </a:r>
          </a:p>
          <a:p>
            <a:pPr marL="0" lvl="3"/>
            <a:r>
              <a:rPr lang="en-US" altLang="ko-KR" dirty="0" smtClean="0">
                <a:latin typeface="+mn-lt"/>
              </a:rPr>
              <a:t>   Primary Key	(</a:t>
            </a:r>
            <a:r>
              <a:rPr lang="en-US" altLang="ko-KR" dirty="0" err="1" smtClean="0">
                <a:latin typeface="+mn-lt"/>
              </a:rPr>
              <a:t>backNumber</a:t>
            </a:r>
            <a:r>
              <a:rPr lang="en-US" altLang="ko-KR" dirty="0" smtClean="0">
                <a:latin typeface="+mn-lt"/>
              </a:rPr>
              <a:t>, </a:t>
            </a:r>
            <a:r>
              <a:rPr lang="en-US" altLang="ko-KR" dirty="0" err="1" smtClean="0">
                <a:latin typeface="+mn-lt"/>
              </a:rPr>
              <a:t>teamName</a:t>
            </a:r>
            <a:r>
              <a:rPr lang="en-US" altLang="ko-KR" dirty="0" smtClean="0">
                <a:latin typeface="+mn-lt"/>
              </a:rPr>
              <a:t>)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);</a:t>
            </a:r>
            <a:endParaRPr lang="en-US" altLang="ko-KR" dirty="0">
              <a:latin typeface="+mn-lt"/>
            </a:endParaRPr>
          </a:p>
        </p:txBody>
      </p:sp>
      <p:cxnSp>
        <p:nvCxnSpPr>
          <p:cNvPr id="26" name="직선 화살표 연결선 25"/>
          <p:cNvCxnSpPr>
            <a:endCxn id="23" idx="2"/>
          </p:cNvCxnSpPr>
          <p:nvPr/>
        </p:nvCxnSpPr>
        <p:spPr>
          <a:xfrm flipV="1">
            <a:off x="6679564" y="2830513"/>
            <a:ext cx="859914" cy="1890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6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as a Table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</a:t>
            </a:fld>
            <a:endParaRPr lang="en-US" altLang="ko-KR"/>
          </a:p>
        </p:txBody>
      </p:sp>
      <p:graphicFrame>
        <p:nvGraphicFramePr>
          <p:cNvPr id="5" name="Group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5110869"/>
              </p:ext>
            </p:extLst>
          </p:nvPr>
        </p:nvGraphicFramePr>
        <p:xfrm>
          <a:off x="3059113" y="2997200"/>
          <a:ext cx="3097063" cy="1439863"/>
        </p:xfrm>
        <a:graphic>
          <a:graphicData uri="http://schemas.openxmlformats.org/drawingml/2006/table">
            <a:tbl>
              <a:tblPr/>
              <a:tblGrid>
                <a:gridCol w="129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Manufacturer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Jinro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683568" y="1846687"/>
            <a:ext cx="26098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Attributes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(column headers)</a:t>
            </a:r>
          </a:p>
        </p:txBody>
      </p:sp>
      <p:cxnSp>
        <p:nvCxnSpPr>
          <p:cNvPr id="7" name="AutoShape 27"/>
          <p:cNvCxnSpPr>
            <a:cxnSpLocks noChangeShapeType="1"/>
            <a:stCxn id="6" idx="3"/>
          </p:cNvCxnSpPr>
          <p:nvPr/>
        </p:nvCxnSpPr>
        <p:spPr bwMode="auto">
          <a:xfrm>
            <a:off x="3293418" y="2169853"/>
            <a:ext cx="2160513" cy="727759"/>
          </a:xfrm>
          <a:prstGeom prst="bentConnector3">
            <a:avLst>
              <a:gd name="adj1" fmla="val 9991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28"/>
          <p:cNvCxnSpPr>
            <a:cxnSpLocks noChangeShapeType="1"/>
            <a:stCxn id="6" idx="3"/>
          </p:cNvCxnSpPr>
          <p:nvPr/>
        </p:nvCxnSpPr>
        <p:spPr bwMode="auto">
          <a:xfrm>
            <a:off x="3293418" y="2169853"/>
            <a:ext cx="720353" cy="72775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822325" y="3394075"/>
            <a:ext cx="7843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Tuples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(rows)</a:t>
            </a:r>
          </a:p>
        </p:txBody>
      </p:sp>
      <p:cxnSp>
        <p:nvCxnSpPr>
          <p:cNvPr id="10" name="AutoShape 33"/>
          <p:cNvCxnSpPr>
            <a:cxnSpLocks noChangeShapeType="1"/>
            <a:stCxn id="9" idx="3"/>
          </p:cNvCxnSpPr>
          <p:nvPr/>
        </p:nvCxnSpPr>
        <p:spPr bwMode="auto">
          <a:xfrm>
            <a:off x="1606642" y="3717241"/>
            <a:ext cx="1452471" cy="68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34"/>
          <p:cNvCxnSpPr>
            <a:cxnSpLocks noChangeShapeType="1"/>
            <a:stCxn id="9" idx="3"/>
          </p:cNvCxnSpPr>
          <p:nvPr/>
        </p:nvCxnSpPr>
        <p:spPr bwMode="auto">
          <a:xfrm>
            <a:off x="1606642" y="3717241"/>
            <a:ext cx="1452471" cy="48010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3095625" y="4509120"/>
            <a:ext cx="2952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dirty="0">
                <a:latin typeface="+mn-lt"/>
              </a:rPr>
              <a:t>Beers (Name, </a:t>
            </a:r>
            <a:r>
              <a:rPr lang="en-US" altLang="ko-KR" dirty="0" smtClean="0">
                <a:latin typeface="+mn-lt"/>
              </a:rPr>
              <a:t>Manufacturer)</a:t>
            </a:r>
            <a:endParaRPr lang="en-US" altLang="ko-KR" dirty="0">
              <a:latin typeface="+mn-lt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915816" y="2570676"/>
            <a:ext cx="768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latin typeface="+mn-lt"/>
              </a:rPr>
              <a:t>Beers 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81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Schema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/>
              <a:t>Relation schema</a:t>
            </a:r>
            <a:r>
              <a:rPr lang="en-US" altLang="ko-KR" dirty="0"/>
              <a:t> = </a:t>
            </a:r>
          </a:p>
          <a:p>
            <a:pPr lvl="1"/>
            <a:r>
              <a:rPr lang="en-US" altLang="ko-KR" dirty="0"/>
              <a:t>relation name </a:t>
            </a:r>
          </a:p>
          <a:p>
            <a:pPr lvl="1"/>
            <a:r>
              <a:rPr lang="en-US" altLang="ko-KR" dirty="0"/>
              <a:t>attributes, in order (+ types of attributes).</a:t>
            </a:r>
          </a:p>
          <a:p>
            <a:pPr lvl="2"/>
            <a:r>
              <a:rPr lang="en-US" altLang="ko-KR" dirty="0"/>
              <a:t>Example: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Beers(name</a:t>
            </a:r>
            <a:r>
              <a:rPr lang="en-US" altLang="ko-KR" dirty="0"/>
              <a:t>, </a:t>
            </a:r>
            <a:r>
              <a:rPr lang="en-US" altLang="ko-KR" dirty="0" smtClean="0"/>
              <a:t>manufacturer) </a:t>
            </a:r>
            <a:r>
              <a:rPr lang="en-US" altLang="ko-KR" dirty="0"/>
              <a:t>or Beers(name: string, </a:t>
            </a:r>
            <a:r>
              <a:rPr lang="en-US" altLang="ko-KR" dirty="0" err="1"/>
              <a:t>manf</a:t>
            </a:r>
            <a:r>
              <a:rPr lang="en-US" altLang="ko-KR" dirty="0"/>
              <a:t>: string)</a:t>
            </a:r>
          </a:p>
          <a:p>
            <a:pPr lvl="1"/>
            <a:r>
              <a:rPr lang="en-US" altLang="ko-KR" dirty="0"/>
              <a:t>key </a:t>
            </a:r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/>
              <a:t>Any additional constraints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Schema: Movie(</a:t>
            </a:r>
            <a:r>
              <a:rPr lang="en-US" altLang="ko-KR" u="sng" dirty="0" smtClean="0"/>
              <a:t>title</a:t>
            </a:r>
            <a:r>
              <a:rPr lang="en-US" altLang="ko-KR" dirty="0" smtClean="0"/>
              <a:t>, </a:t>
            </a:r>
            <a:r>
              <a:rPr lang="en-US" altLang="ko-KR" u="sng" dirty="0" smtClean="0"/>
              <a:t>year</a:t>
            </a:r>
            <a:r>
              <a:rPr lang="en-US" altLang="ko-KR" dirty="0" smtClean="0"/>
              <a:t>, length, genre)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84168" y="3907904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Movie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84168" y="4365104"/>
            <a:ext cx="1371600" cy="1224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title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year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length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+ genre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56176" y="5589240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>
                <a:latin typeface="+mn-lt"/>
                <a:cs typeface="Times New Roman" panose="02020603050405020304" pitchFamily="18" charset="0"/>
              </a:rPr>
              <a:t>In UML</a:t>
            </a:r>
          </a:p>
        </p:txBody>
      </p:sp>
    </p:spTree>
    <p:extLst>
      <p:ext uri="{BB962C8B-B14F-4D97-AF65-F5344CB8AC3E}">
        <p14:creationId xmlns:p14="http://schemas.microsoft.com/office/powerpoint/2010/main" val="21043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Relational Model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Very simple model.</a:t>
            </a:r>
          </a:p>
          <a:p>
            <a:r>
              <a:rPr lang="en-US" altLang="ko-KR" i="1" dirty="0"/>
              <a:t>Often</a:t>
            </a:r>
            <a:r>
              <a:rPr lang="en-US" altLang="ko-KR" dirty="0"/>
              <a:t> matches how we think about data.</a:t>
            </a:r>
          </a:p>
          <a:p>
            <a:r>
              <a:rPr lang="en-US" altLang="ko-KR" dirty="0" smtClean="0"/>
              <a:t>Relational Model and SQL</a:t>
            </a:r>
          </a:p>
          <a:p>
            <a:pPr lvl="1"/>
            <a:r>
              <a:rPr lang="en-US" altLang="ko-KR" dirty="0" smtClean="0"/>
              <a:t>Most important database language today</a:t>
            </a:r>
          </a:p>
          <a:p>
            <a:pPr lvl="1"/>
            <a:r>
              <a:rPr lang="en-US" altLang="ko-KR" dirty="0" smtClean="0"/>
              <a:t>Not Procedural but Declarative</a:t>
            </a:r>
          </a:p>
          <a:p>
            <a:pPr lvl="2"/>
            <a:r>
              <a:rPr lang="en-US" altLang="ko-KR" dirty="0" smtClean="0"/>
              <a:t>Once optimized by DBMS, then Ideal</a:t>
            </a:r>
            <a:endParaRPr lang="en-US" altLang="ko-KR" dirty="0"/>
          </a:p>
          <a:p>
            <a:r>
              <a:rPr lang="en-US" altLang="ko-KR" dirty="0"/>
              <a:t>Algebraic Background</a:t>
            </a:r>
          </a:p>
          <a:p>
            <a:pPr lvl="1"/>
            <a:r>
              <a:rPr lang="en-US" altLang="ko-KR" dirty="0"/>
              <a:t>Relational </a:t>
            </a:r>
            <a:r>
              <a:rPr lang="en-US" altLang="ko-KR" dirty="0" smtClean="0"/>
              <a:t>Algebra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90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Schema Definition in SQL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SQL (pronounced as “sequel” or SQL)</a:t>
            </a:r>
          </a:p>
          <a:p>
            <a:pPr lvl="1"/>
            <a:r>
              <a:rPr lang="en-US" altLang="ko-KR" dirty="0" smtClean="0"/>
              <a:t>A declarative Language for relational databases</a:t>
            </a:r>
          </a:p>
          <a:p>
            <a:pPr lvl="1"/>
            <a:r>
              <a:rPr lang="en-US" altLang="ko-KR" dirty="0" smtClean="0"/>
              <a:t>DDL (Data Definition Language) – Schema Definition</a:t>
            </a:r>
          </a:p>
          <a:p>
            <a:pPr lvl="2"/>
            <a:r>
              <a:rPr lang="en-US" altLang="ko-KR" dirty="0" smtClean="0"/>
              <a:t>Table</a:t>
            </a:r>
          </a:p>
          <a:p>
            <a:pPr lvl="2"/>
            <a:r>
              <a:rPr lang="en-US" altLang="ko-KR" dirty="0" smtClean="0"/>
              <a:t>View - External Layer of DB</a:t>
            </a:r>
          </a:p>
          <a:p>
            <a:pPr lvl="1"/>
            <a:r>
              <a:rPr lang="en-US" altLang="ko-KR" dirty="0" smtClean="0"/>
              <a:t>DML (Data Manipulation Language) – Querying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Schema Definition in SQL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marL="914400" lvl="2" indent="0">
              <a:buNone/>
            </a:pPr>
            <a:r>
              <a:rPr lang="en-US" altLang="ko-KR" b="1" dirty="0" smtClean="0">
                <a:solidFill>
                  <a:srgbClr val="FF0000"/>
                </a:solidFill>
              </a:rPr>
              <a:t>CREATE TABLE </a:t>
            </a:r>
            <a:r>
              <a:rPr lang="en-US" altLang="ko-KR" dirty="0" smtClean="0"/>
              <a:t>Movies (</a:t>
            </a:r>
          </a:p>
          <a:p>
            <a:pPr marL="1371600" lvl="3" indent="0">
              <a:buNone/>
            </a:pPr>
            <a:r>
              <a:rPr lang="en-US" altLang="ko-KR" dirty="0" smtClean="0"/>
              <a:t>title		CHAR(100),</a:t>
            </a:r>
          </a:p>
          <a:p>
            <a:pPr marL="1371600" lvl="3" indent="0">
              <a:buNone/>
            </a:pPr>
            <a:r>
              <a:rPr lang="en-US" altLang="ko-KR" dirty="0" smtClean="0"/>
              <a:t>year		INT,</a:t>
            </a:r>
          </a:p>
          <a:p>
            <a:pPr marL="1371600" lvl="3" indent="0">
              <a:buNone/>
            </a:pPr>
            <a:r>
              <a:rPr lang="en-US" altLang="ko-KR" dirty="0" smtClean="0"/>
              <a:t>length	INT,</a:t>
            </a:r>
          </a:p>
          <a:p>
            <a:pPr marL="1371600" lvl="3" indent="0">
              <a:buNone/>
            </a:pPr>
            <a:r>
              <a:rPr lang="en-US" altLang="ko-KR" dirty="0" smtClean="0"/>
              <a:t>genre	CHAR(10),</a:t>
            </a:r>
          </a:p>
          <a:p>
            <a:pPr marL="1371600" lvl="3" indent="0">
              <a:buNone/>
            </a:pPr>
            <a:r>
              <a:rPr lang="en-US" altLang="ko-KR" dirty="0" err="1" smtClean="0"/>
              <a:t>studioName</a:t>
            </a:r>
            <a:r>
              <a:rPr lang="en-US" altLang="ko-KR" dirty="0" smtClean="0"/>
              <a:t>	CHAR(20),</a:t>
            </a:r>
          </a:p>
          <a:p>
            <a:pPr marL="1371600" lvl="3" indent="0">
              <a:buNone/>
            </a:pPr>
            <a:r>
              <a:rPr lang="en-US" altLang="ko-KR" dirty="0" err="1" smtClean="0"/>
              <a:t>producerC</a:t>
            </a:r>
            <a:r>
              <a:rPr lang="en-US" altLang="ko-KR" dirty="0" smtClean="0"/>
              <a:t>#	INT,</a:t>
            </a:r>
          </a:p>
          <a:p>
            <a:pPr marL="1371600" lvl="3" indent="0">
              <a:buNone/>
            </a:pPr>
            <a:r>
              <a:rPr lang="en-US" altLang="ko-KR" dirty="0" smtClean="0"/>
              <a:t>PRIMARY KEY	(title, year)</a:t>
            </a:r>
            <a:endParaRPr lang="en-US" altLang="ko-KR" dirty="0"/>
          </a:p>
          <a:p>
            <a:pPr marL="1028700" lvl="2" indent="0">
              <a:buNone/>
            </a:pPr>
            <a:r>
              <a:rPr lang="en-US" altLang="ko-KR" dirty="0" smtClean="0"/>
              <a:t>);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34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Data Types in SQL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CHAR(n), or VARCHAR(n)</a:t>
            </a:r>
          </a:p>
          <a:p>
            <a:r>
              <a:rPr lang="en-US" altLang="ko-KR" dirty="0" smtClean="0"/>
              <a:t>BIT(n), or BIT VARYING(n)</a:t>
            </a:r>
          </a:p>
          <a:p>
            <a:r>
              <a:rPr lang="en-US" altLang="ko-KR" dirty="0" smtClean="0"/>
              <a:t>BOOLEAN</a:t>
            </a:r>
          </a:p>
          <a:p>
            <a:r>
              <a:rPr lang="en-US" altLang="ko-KR" dirty="0" smtClean="0"/>
              <a:t>INT, or INTEGER, SHORTINT</a:t>
            </a:r>
          </a:p>
          <a:p>
            <a:r>
              <a:rPr lang="en-US" altLang="ko-KR" dirty="0" smtClean="0"/>
              <a:t>FLOAT or REAL, DOUBLE PRECISION, DECIMAL(</a:t>
            </a:r>
            <a:r>
              <a:rPr lang="en-US" altLang="ko-KR" dirty="0" err="1" smtClean="0"/>
              <a:t>n,d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DATE,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90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about SQL for Relation Schema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Modification</a:t>
            </a:r>
          </a:p>
          <a:p>
            <a:pPr lvl="1"/>
            <a:r>
              <a:rPr lang="en-US" altLang="ko-KR" dirty="0" smtClean="0"/>
              <a:t>DROP TABLE Movies;</a:t>
            </a:r>
          </a:p>
          <a:p>
            <a:pPr lvl="1"/>
            <a:r>
              <a:rPr lang="en-US" altLang="ko-KR" dirty="0" smtClean="0"/>
              <a:t>ALTER TABLE Movies ADD address CHAR(100);  or</a:t>
            </a:r>
          </a:p>
          <a:p>
            <a:pPr lvl="1"/>
            <a:r>
              <a:rPr lang="en-US" altLang="ko-KR" dirty="0" smtClean="0"/>
              <a:t>ALTER TABLE Movies DROP </a:t>
            </a:r>
            <a:r>
              <a:rPr lang="en-US" altLang="ko-KR" dirty="0" err="1" smtClean="0"/>
              <a:t>producerC</a:t>
            </a:r>
            <a:r>
              <a:rPr lang="en-US" altLang="ko-KR" dirty="0" smtClean="0"/>
              <a:t>#;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Default Values and Keys</a:t>
            </a:r>
          </a:p>
          <a:p>
            <a:pPr marL="914400" lvl="2" indent="0">
              <a:buNone/>
            </a:pPr>
            <a:r>
              <a:rPr lang="en-US" altLang="ko-KR" b="1" dirty="0"/>
              <a:t>CREATE TABLE </a:t>
            </a:r>
            <a:r>
              <a:rPr lang="en-US" altLang="ko-KR" dirty="0"/>
              <a:t>Movies </a:t>
            </a:r>
            <a:r>
              <a:rPr lang="en-US" altLang="ko-KR" dirty="0" smtClean="0"/>
              <a:t>(</a:t>
            </a:r>
          </a:p>
          <a:p>
            <a:pPr marL="1371600" lvl="3" indent="0">
              <a:buNone/>
            </a:pPr>
            <a:r>
              <a:rPr lang="en-US" altLang="ko-KR" dirty="0" smtClean="0">
                <a:solidFill>
                  <a:srgbClr val="0070C0"/>
                </a:solidFill>
              </a:rPr>
              <a:t>movie#	INT 	PRIMARY KEY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marL="1371600" lvl="3" indent="0">
              <a:buNone/>
            </a:pPr>
            <a:r>
              <a:rPr lang="en-US" altLang="ko-KR" dirty="0"/>
              <a:t>title		CHAR(100),</a:t>
            </a:r>
          </a:p>
          <a:p>
            <a:pPr marL="1371600" lvl="3" indent="0">
              <a:buNone/>
            </a:pPr>
            <a:r>
              <a:rPr lang="en-US" altLang="ko-KR" dirty="0" smtClean="0"/>
              <a:t>year</a:t>
            </a:r>
            <a:r>
              <a:rPr lang="en-US" altLang="ko-KR" dirty="0"/>
              <a:t>		INT,</a:t>
            </a:r>
          </a:p>
          <a:p>
            <a:pPr marL="1371600" lvl="3" indent="0">
              <a:buNone/>
            </a:pPr>
            <a:r>
              <a:rPr lang="en-US" altLang="ko-KR" dirty="0"/>
              <a:t>length	INT,</a:t>
            </a:r>
          </a:p>
          <a:p>
            <a:pPr marL="1371600" lvl="3" indent="0">
              <a:buNone/>
            </a:pPr>
            <a:r>
              <a:rPr lang="en-US" altLang="ko-KR" dirty="0"/>
              <a:t>genre	CHAR(10</a:t>
            </a:r>
            <a:r>
              <a:rPr lang="en-US" altLang="ko-KR" dirty="0" smtClean="0"/>
              <a:t>) 	</a:t>
            </a:r>
            <a:r>
              <a:rPr lang="en-US" altLang="ko-KR" b="1" dirty="0" smtClean="0">
                <a:solidFill>
                  <a:schemeClr val="accent1">
                    <a:lumMod val="50000"/>
                  </a:schemeClr>
                </a:solidFill>
              </a:rPr>
              <a:t>DEFAULT	‘UNKNOWN’,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371600" lvl="3" indent="0">
              <a:buNone/>
            </a:pPr>
            <a:r>
              <a:rPr lang="en-US" altLang="ko-KR" dirty="0" err="1"/>
              <a:t>studioName</a:t>
            </a:r>
            <a:r>
              <a:rPr lang="en-US" altLang="ko-KR" dirty="0"/>
              <a:t>	CHAR(20),</a:t>
            </a:r>
          </a:p>
          <a:p>
            <a:pPr marL="1371600" lvl="3" indent="0">
              <a:buNone/>
            </a:pPr>
            <a:r>
              <a:rPr lang="en-US" altLang="ko-KR" dirty="0" err="1"/>
              <a:t>producerC</a:t>
            </a:r>
            <a:r>
              <a:rPr lang="en-US" altLang="ko-KR" dirty="0"/>
              <a:t>#	INT,</a:t>
            </a:r>
          </a:p>
          <a:p>
            <a:pPr marL="1028700" lvl="2" indent="0">
              <a:buNone/>
            </a:pPr>
            <a:r>
              <a:rPr lang="en-US" altLang="ko-KR" dirty="0" smtClean="0"/>
              <a:t>);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26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Relational Algebra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Algebra: Set (Operands) + Operators</a:t>
            </a:r>
          </a:p>
          <a:p>
            <a:pPr lvl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In Relational Algebra</a:t>
            </a:r>
          </a:p>
          <a:p>
            <a:pPr lvl="1" eaLnBrk="1" hangingPunct="1"/>
            <a:r>
              <a:rPr lang="en-US" altLang="ko-KR" dirty="0" smtClean="0"/>
              <a:t>Operand: Relation (Table)</a:t>
            </a:r>
          </a:p>
          <a:p>
            <a:pPr lvl="1" eaLnBrk="1" hangingPunct="1"/>
            <a:r>
              <a:rPr lang="en-US" altLang="ko-KR" dirty="0" smtClean="0"/>
              <a:t>Operator: Relational Operators</a:t>
            </a:r>
          </a:p>
          <a:p>
            <a:pPr lvl="2"/>
            <a:r>
              <a:rPr lang="en-US" altLang="ko-KR" dirty="0" smtClean="0"/>
              <a:t>Set Operator: Union, Intersection, Difference</a:t>
            </a:r>
          </a:p>
          <a:p>
            <a:pPr lvl="2"/>
            <a:r>
              <a:rPr lang="en-US" altLang="ko-KR" dirty="0" smtClean="0"/>
              <a:t>Selection</a:t>
            </a:r>
          </a:p>
          <a:p>
            <a:pPr lvl="2"/>
            <a:r>
              <a:rPr lang="en-US" altLang="ko-KR" dirty="0" smtClean="0"/>
              <a:t>Projection</a:t>
            </a:r>
          </a:p>
          <a:p>
            <a:pPr lvl="2"/>
            <a:r>
              <a:rPr lang="en-US" altLang="ko-KR" dirty="0" smtClean="0"/>
              <a:t>Join</a:t>
            </a:r>
          </a:p>
          <a:p>
            <a:pPr lvl="2"/>
            <a:r>
              <a:rPr lang="en-US" altLang="ko-KR" dirty="0" smtClean="0"/>
              <a:t>Aggregate </a:t>
            </a:r>
          </a:p>
        </p:txBody>
      </p:sp>
    </p:spTree>
    <p:extLst>
      <p:ext uri="{BB962C8B-B14F-4D97-AF65-F5344CB8AC3E}">
        <p14:creationId xmlns:p14="http://schemas.microsoft.com/office/powerpoint/2010/main" val="39239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1687</TotalTime>
  <Words>986</Words>
  <Application>Microsoft Office PowerPoint</Application>
  <PresentationFormat>화면 슬라이드 쇼(4:3)</PresentationFormat>
  <Paragraphs>465</Paragraphs>
  <Slides>27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8" baseType="lpstr">
      <vt:lpstr>굴림</vt:lpstr>
      <vt:lpstr>맑은 고딕</vt:lpstr>
      <vt:lpstr>바탕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Relational Model</vt:lpstr>
      <vt:lpstr>Basic Ideas of Relational Model</vt:lpstr>
      <vt:lpstr>Relation as a Table</vt:lpstr>
      <vt:lpstr>Relational Schema</vt:lpstr>
      <vt:lpstr>Why Relational Model</vt:lpstr>
      <vt:lpstr>Schema Definition in SQL</vt:lpstr>
      <vt:lpstr>Basic Data Types in SQL</vt:lpstr>
      <vt:lpstr>More about SQL for Relation Schema</vt:lpstr>
      <vt:lpstr>Relational Algebra</vt:lpstr>
      <vt:lpstr>Relational Operators: Set Operators</vt:lpstr>
      <vt:lpstr>Relational Operators : Select</vt:lpstr>
      <vt:lpstr>Relational Operators : Project</vt:lpstr>
      <vt:lpstr>Cartesian Product</vt:lpstr>
      <vt:lpstr>Join</vt:lpstr>
      <vt:lpstr>Join – Natural Join Example</vt:lpstr>
      <vt:lpstr>Relational Algebra</vt:lpstr>
      <vt:lpstr>Expression Tree, and execution order</vt:lpstr>
      <vt:lpstr>Constraints on relations</vt:lpstr>
      <vt:lpstr>Key Constraint</vt:lpstr>
      <vt:lpstr>From UML to Relational Model</vt:lpstr>
      <vt:lpstr>From Class to Relation</vt:lpstr>
      <vt:lpstr>From Association to Relation Schema</vt:lpstr>
      <vt:lpstr>From Association to Relation Schema</vt:lpstr>
      <vt:lpstr>From Aggregation to Relation Schema</vt:lpstr>
      <vt:lpstr>From inheritance to relational schema</vt:lpstr>
      <vt:lpstr>Handling Weak Entity Set</vt:lpstr>
      <vt:lpstr>Handling Weak Entity Set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81</cp:revision>
  <dcterms:created xsi:type="dcterms:W3CDTF">2004-01-12T08:00:17Z</dcterms:created>
  <dcterms:modified xsi:type="dcterms:W3CDTF">2018-09-05T05:31:46Z</dcterms:modified>
</cp:coreProperties>
</file>