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1" r:id="rId10"/>
    <p:sldId id="265" r:id="rId11"/>
    <p:sldId id="278" r:id="rId12"/>
    <p:sldId id="279" r:id="rId13"/>
    <p:sldId id="280" r:id="rId14"/>
    <p:sldId id="266" r:id="rId15"/>
    <p:sldId id="268" r:id="rId16"/>
    <p:sldId id="269" r:id="rId17"/>
    <p:sldId id="270" r:id="rId18"/>
    <p:sldId id="271" r:id="rId19"/>
    <p:sldId id="282" r:id="rId20"/>
    <p:sldId id="286" r:id="rId21"/>
    <p:sldId id="272" r:id="rId22"/>
    <p:sldId id="287" r:id="rId23"/>
    <p:sldId id="273" r:id="rId24"/>
    <p:sldId id="274" r:id="rId25"/>
    <p:sldId id="288" r:id="rId26"/>
    <p:sldId id="275" r:id="rId27"/>
    <p:sldId id="291" r:id="rId28"/>
    <p:sldId id="292" r:id="rId29"/>
    <p:sldId id="276" r:id="rId30"/>
    <p:sldId id="277" r:id="rId31"/>
    <p:sldId id="289" r:id="rId32"/>
    <p:sldId id="290" r:id="rId33"/>
    <p:sldId id="283" r:id="rId34"/>
    <p:sldId id="284" r:id="rId3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A7D2-8E59-4CD0-87C0-0F5535EF01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A7D2-8E59-4CD0-87C0-0F5535EF014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10/31/2018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50825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EF8834-0980-49A4-9999-557D6434B6F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329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50825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773238"/>
            <a:ext cx="4244975" cy="22272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244975" cy="22288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4F5211-4BCA-4CE4-9973-C45925DC30D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4507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250825" y="1773238"/>
            <a:ext cx="8642350" cy="46085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B82632-239E-44A6-A0C4-26E4CCDBC31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406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Design Theory for Relational Databases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Closure of Attributes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dirty="0">
                <a:sym typeface="Wingdings" panose="05000000000000000000" pitchFamily="2" charset="2"/>
              </a:rPr>
              <a:t>Closure : {</a:t>
            </a:r>
            <a:r>
              <a:rPr lang="en-US" altLang="ko-KR" sz="2000" i="1" dirty="0" smtClean="0"/>
              <a:t>A</a:t>
            </a:r>
            <a:r>
              <a:rPr lang="en-US" altLang="ko-KR" sz="2000" baseline="-25000" dirty="0" smtClean="0"/>
              <a:t>1,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/>
              <a:t>A</a:t>
            </a:r>
            <a:r>
              <a:rPr lang="en-US" altLang="ko-KR" sz="2000" baseline="-25000" dirty="0" smtClean="0"/>
              <a:t>2,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>
                <a:sym typeface="Wingdings" panose="05000000000000000000" pitchFamily="2" charset="2"/>
              </a:rPr>
              <a:t> }</a:t>
            </a:r>
            <a:r>
              <a:rPr lang="en-US" altLang="ko-KR" sz="2000" baseline="30000" dirty="0">
                <a:sym typeface="Wingdings" panose="05000000000000000000" pitchFamily="2" charset="2"/>
              </a:rPr>
              <a:t>+</a:t>
            </a:r>
          </a:p>
          <a:p>
            <a:pPr lvl="1"/>
            <a:r>
              <a:rPr lang="en-US" altLang="ko-KR" sz="1800" dirty="0">
                <a:sym typeface="Wingdings" panose="05000000000000000000" pitchFamily="2" charset="2"/>
              </a:rPr>
              <a:t>{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} is a set of attributes and </a:t>
            </a:r>
            <a:r>
              <a:rPr lang="en-US" altLang="ko-KR" sz="1800" i="1" dirty="0">
                <a:sym typeface="Wingdings" panose="05000000000000000000" pitchFamily="2" charset="2"/>
              </a:rPr>
              <a:t>S</a:t>
            </a:r>
            <a:r>
              <a:rPr lang="en-US" altLang="ko-KR" sz="1800" dirty="0">
                <a:sym typeface="Wingdings" panose="05000000000000000000" pitchFamily="2" charset="2"/>
              </a:rPr>
              <a:t> is a set of FD</a:t>
            </a:r>
          </a:p>
          <a:p>
            <a:pPr lvl="1"/>
            <a:r>
              <a:rPr lang="en-US" altLang="ko-KR" sz="1800" dirty="0">
                <a:sym typeface="Wingdings" panose="05000000000000000000" pitchFamily="2" charset="2"/>
              </a:rPr>
              <a:t>Closure of {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} under </a:t>
            </a:r>
            <a:r>
              <a:rPr lang="en-US" altLang="ko-KR" sz="1800" dirty="0" smtClean="0">
                <a:sym typeface="Wingdings" panose="05000000000000000000" pitchFamily="2" charset="2"/>
              </a:rPr>
              <a:t>FD's in S</a:t>
            </a:r>
            <a:r>
              <a:rPr lang="en-US" altLang="ko-KR" sz="1800" dirty="0">
                <a:sym typeface="Wingdings" panose="05000000000000000000" pitchFamily="2" charset="2"/>
              </a:rPr>
              <a:t>: set of attributes </a:t>
            </a:r>
            <a:r>
              <a:rPr lang="en-US" altLang="ko-KR" sz="1800" i="1" dirty="0">
                <a:sym typeface="Wingdings" panose="05000000000000000000" pitchFamily="2" charset="2"/>
              </a:rPr>
              <a:t>B</a:t>
            </a:r>
            <a:r>
              <a:rPr lang="en-US" altLang="ko-KR" sz="1800" dirty="0">
                <a:sym typeface="Wingdings" panose="05000000000000000000" pitchFamily="2" charset="2"/>
              </a:rPr>
              <a:t> such that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	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 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B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That is, under all functional dependencies, every 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B</a:t>
            </a:r>
            <a:r>
              <a:rPr lang="en-US" altLang="ko-KR" sz="1800" i="1" baseline="-25000" dirty="0" smtClean="0">
                <a:sym typeface="Wingdings" panose="05000000000000000000" pitchFamily="2" charset="2"/>
              </a:rPr>
              <a:t>i</a:t>
            </a:r>
            <a:r>
              <a:rPr lang="en-US" altLang="ko-KR" sz="1800" dirty="0" smtClean="0">
                <a:sym typeface="Wingdings" panose="05000000000000000000" pitchFamily="2" charset="2"/>
              </a:rPr>
              <a:t> that we derive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	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2</a:t>
            </a:r>
            <a:r>
              <a:rPr lang="en-US" altLang="ko-KR" sz="1800" dirty="0" smtClean="0"/>
              <a:t> … </a:t>
            </a:r>
            <a:r>
              <a:rPr lang="en-US" altLang="ko-KR" sz="1800" i="1" dirty="0" smtClean="0"/>
              <a:t>A</a:t>
            </a:r>
            <a:r>
              <a:rPr lang="en-US" altLang="ko-KR" sz="1800" i="1" baseline="-25000" dirty="0" smtClean="0"/>
              <a:t>n</a:t>
            </a:r>
            <a:r>
              <a:rPr lang="en-US" altLang="ko-KR" sz="1800" dirty="0" smtClean="0"/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1</a:t>
            </a:r>
          </a:p>
          <a:p>
            <a:pPr marL="457200" lvl="1" indent="0">
              <a:buNone/>
            </a:pPr>
            <a:r>
              <a:rPr lang="en-US" altLang="ko-KR" sz="1800" baseline="-25000" dirty="0"/>
              <a:t>	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2</a:t>
            </a:r>
            <a:endParaRPr lang="en-US" altLang="ko-KR" sz="18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i="1" dirty="0">
                <a:sym typeface="Wingdings" panose="05000000000000000000" pitchFamily="2" charset="2"/>
              </a:rPr>
              <a:t>	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. . .</a:t>
            </a:r>
            <a:endParaRPr lang="en-US" altLang="ko-KR" sz="1800" baseline="-25000" dirty="0" smtClean="0"/>
          </a:p>
          <a:p>
            <a:pPr marL="457200" lvl="1" indent="0">
              <a:buNone/>
            </a:pPr>
            <a:r>
              <a:rPr lang="en-US" altLang="ko-KR" sz="1600" i="1" baseline="-25000" dirty="0"/>
              <a:t>	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k</a:t>
            </a:r>
            <a:endParaRPr lang="en-US" altLang="ko-KR" sz="18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	</a:t>
            </a:r>
            <a:r>
              <a:rPr lang="en-US" altLang="ko-KR" sz="1800" dirty="0" smtClean="0">
                <a:sym typeface="Wingdings" panose="05000000000000000000" pitchFamily="2" charset="2"/>
              </a:rPr>
              <a:t>then {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}</a:t>
            </a:r>
            <a:r>
              <a:rPr lang="en-US" altLang="ko-KR" sz="1800" baseline="30000" dirty="0" smtClean="0">
                <a:sym typeface="Wingdings" panose="05000000000000000000" pitchFamily="2" charset="2"/>
              </a:rPr>
              <a:t>+</a:t>
            </a:r>
            <a:r>
              <a:rPr lang="en-US" altLang="ko-KR" sz="1800" dirty="0" smtClean="0">
                <a:sym typeface="Wingdings" panose="05000000000000000000" pitchFamily="2" charset="2"/>
              </a:rPr>
              <a:t> = {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B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,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2</a:t>
            </a:r>
            <a:r>
              <a:rPr lang="en-US" altLang="ko-KR" sz="1800" dirty="0" smtClean="0"/>
              <a:t> ,… , </a:t>
            </a:r>
            <a:r>
              <a:rPr lang="en-US" altLang="ko-KR" sz="1800" i="1" dirty="0" smtClean="0"/>
              <a:t>B</a:t>
            </a:r>
            <a:r>
              <a:rPr lang="en-US" altLang="ko-KR" sz="1800" i="1" baseline="-25000" dirty="0" smtClean="0"/>
              <a:t>k</a:t>
            </a:r>
            <a:r>
              <a:rPr lang="en-US" altLang="ko-KR" sz="1800" dirty="0" smtClean="0"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}</a:t>
            </a:r>
            <a:endParaRPr lang="en-US" altLang="ko-KR" sz="1800" baseline="30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1800" dirty="0">
              <a:sym typeface="Wingdings" panose="05000000000000000000" pitchFamily="2" charset="2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220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to Find Closure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Input: Set of Attributes </a:t>
            </a:r>
            <a:r>
              <a:rPr lang="en-US" altLang="ko-KR" sz="1800" dirty="0">
                <a:sym typeface="Wingdings" panose="05000000000000000000" pitchFamily="2" charset="2"/>
              </a:rPr>
              <a:t>{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,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,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}, and set 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S </a:t>
            </a:r>
            <a:r>
              <a:rPr lang="en-US" altLang="ko-KR" sz="1800" dirty="0" smtClean="0">
                <a:sym typeface="Wingdings" panose="05000000000000000000" pitchFamily="2" charset="2"/>
              </a:rPr>
              <a:t>of FDs</a:t>
            </a:r>
          </a:p>
          <a:p>
            <a:r>
              <a:rPr lang="en-US" sz="1800" dirty="0" smtClean="0">
                <a:sym typeface="Wingdings" panose="05000000000000000000" pitchFamily="2" charset="2"/>
              </a:rPr>
              <a:t>Output: </a:t>
            </a:r>
            <a:r>
              <a:rPr lang="en-US" altLang="ko-KR" sz="1800" dirty="0" smtClean="0">
                <a:sym typeface="Wingdings" panose="05000000000000000000" pitchFamily="2" charset="2"/>
              </a:rPr>
              <a:t>{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,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,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}</a:t>
            </a:r>
            <a:r>
              <a:rPr lang="en-US" altLang="ko-KR" sz="1800" baseline="30000" dirty="0" smtClean="0">
                <a:sym typeface="Wingdings" panose="05000000000000000000" pitchFamily="2" charset="2"/>
              </a:rPr>
              <a:t>+</a:t>
            </a:r>
          </a:p>
          <a:p>
            <a:r>
              <a:rPr lang="en-US" altLang="ko-KR" sz="1800" dirty="0" smtClean="0">
                <a:sym typeface="Wingdings" panose="05000000000000000000" pitchFamily="2" charset="2"/>
              </a:rPr>
              <a:t>Process</a:t>
            </a:r>
            <a:br>
              <a:rPr lang="en-US" altLang="ko-KR" sz="1800" dirty="0" smtClean="0">
                <a:sym typeface="Wingdings" panose="05000000000000000000" pitchFamily="2" charset="2"/>
              </a:rPr>
            </a:br>
            <a:r>
              <a:rPr lang="en-US" altLang="ko-KR" sz="1800" dirty="0" smtClean="0">
                <a:sym typeface="Wingdings" panose="05000000000000000000" pitchFamily="2" charset="2"/>
              </a:rPr>
              <a:t>1. Split FDs that each FD has a single attribute on the right.</a:t>
            </a:r>
            <a:br>
              <a:rPr lang="en-US" altLang="ko-KR" sz="1800" dirty="0" smtClean="0">
                <a:sym typeface="Wingdings" panose="05000000000000000000" pitchFamily="2" charset="2"/>
              </a:rPr>
            </a:br>
            <a:r>
              <a:rPr lang="en-US" altLang="ko-KR" sz="1800" dirty="0" smtClean="0">
                <a:sym typeface="Wingdings" panose="05000000000000000000" pitchFamily="2" charset="2"/>
              </a:rPr>
              <a:t>	e.g. 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2 </a:t>
            </a: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B C</a:t>
            </a:r>
            <a:r>
              <a:rPr lang="en-US" altLang="ko-KR" sz="1800" dirty="0" smtClean="0"/>
              <a:t> then Split it to </a:t>
            </a:r>
            <a:r>
              <a:rPr lang="en-US" altLang="ko-KR" sz="1800" i="1" dirty="0" smtClean="0"/>
              <a:t>A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/>
              <a:t>B </a:t>
            </a:r>
            <a:r>
              <a:rPr lang="en-US" altLang="ko-KR" sz="1800" dirty="0" smtClean="0"/>
              <a:t>and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C</a:t>
            </a:r>
            <a:r>
              <a:rPr lang="en-US" altLang="ko-KR" sz="1800" dirty="0" smtClean="0"/>
              <a:t> </a:t>
            </a:r>
            <a:br>
              <a:rPr lang="en-US" altLang="ko-KR" sz="1800" dirty="0" smtClean="0"/>
            </a:br>
            <a:r>
              <a:rPr lang="en-US" altLang="ko-KR" sz="1800" dirty="0" smtClean="0"/>
              <a:t>2</a:t>
            </a:r>
            <a:r>
              <a:rPr lang="en-US" altLang="ko-KR" sz="1800" dirty="0" smtClean="0">
                <a:sym typeface="Wingdings" panose="05000000000000000000" pitchFamily="2" charset="2"/>
              </a:rPr>
              <a:t>. Initialize X = </a:t>
            </a:r>
            <a:r>
              <a:rPr lang="en-US" altLang="ko-KR" sz="1800" dirty="0">
                <a:sym typeface="Wingdings" panose="05000000000000000000" pitchFamily="2" charset="2"/>
              </a:rPr>
              <a:t>{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, </a:t>
            </a:r>
            <a:r>
              <a:rPr lang="en-US" altLang="ko-KR" sz="1800" i="1" dirty="0"/>
              <a:t>A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, … </a:t>
            </a:r>
            <a:r>
              <a:rPr lang="en-US" altLang="ko-KR" sz="1800" i="1" dirty="0"/>
              <a:t>A</a:t>
            </a:r>
            <a:r>
              <a:rPr lang="en-US" altLang="ko-KR" sz="1800" i="1" baseline="-25000" dirty="0"/>
              <a:t>n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}</a:t>
            </a:r>
            <a:br>
              <a:rPr lang="en-US" altLang="ko-KR" sz="1800" dirty="0" smtClean="0">
                <a:sym typeface="Wingdings" panose="05000000000000000000" pitchFamily="2" charset="2"/>
              </a:rPr>
            </a:br>
            <a:r>
              <a:rPr lang="en-US" altLang="ko-KR" sz="1800" dirty="0" smtClean="0">
                <a:sym typeface="Wingdings" panose="05000000000000000000" pitchFamily="2" charset="2"/>
              </a:rPr>
              <a:t>3. Search for some FD </a:t>
            </a:r>
            <a:br>
              <a:rPr lang="en-US" altLang="ko-KR" sz="1800" dirty="0" smtClean="0">
                <a:sym typeface="Wingdings" panose="05000000000000000000" pitchFamily="2" charset="2"/>
              </a:rPr>
            </a:br>
            <a:r>
              <a:rPr lang="en-US" altLang="ko-KR" sz="1800" dirty="0">
                <a:sym typeface="Wingdings" panose="05000000000000000000" pitchFamily="2" charset="2"/>
              </a:rPr>
              <a:t>	e.g. </a:t>
            </a:r>
            <a:r>
              <a:rPr lang="en-US" altLang="ko-KR" sz="1800" i="1" dirty="0"/>
              <a:t>B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 </a:t>
            </a:r>
            <a:r>
              <a:rPr lang="en-US" altLang="ko-KR" sz="1800" i="1" dirty="0"/>
              <a:t>B</a:t>
            </a:r>
            <a:r>
              <a:rPr lang="en-US" altLang="ko-KR" sz="1800" baseline="-25000" dirty="0"/>
              <a:t>2 </a:t>
            </a:r>
            <a:r>
              <a:rPr lang="en-US" altLang="ko-KR" sz="1800" dirty="0" smtClean="0"/>
              <a:t>... </a:t>
            </a:r>
            <a:r>
              <a:rPr lang="en-US" altLang="ko-KR" sz="1800" i="1" dirty="0" err="1" smtClean="0"/>
              <a:t>B</a:t>
            </a:r>
            <a:r>
              <a:rPr lang="en-US" altLang="ko-KR" sz="1800" i="1" baseline="-25000" dirty="0" err="1"/>
              <a:t>m</a:t>
            </a:r>
            <a:r>
              <a:rPr lang="en-US" altLang="ko-KR" sz="1800" baseline="-25000" dirty="0" smtClean="0"/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i="1" dirty="0" smtClean="0"/>
              <a:t>C</a:t>
            </a:r>
            <a:r>
              <a:rPr lang="en-US" altLang="ko-KR" sz="1800" dirty="0" smtClean="0"/>
              <a:t> such that 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, </a:t>
            </a:r>
            <a:r>
              <a:rPr lang="en-US" altLang="ko-KR" sz="1800" i="1" dirty="0" smtClean="0"/>
              <a:t>B</a:t>
            </a:r>
            <a:r>
              <a:rPr lang="en-US" altLang="ko-KR" sz="1800" baseline="-25000" dirty="0" smtClean="0"/>
              <a:t>2 </a:t>
            </a:r>
            <a:r>
              <a:rPr lang="en-US" altLang="ko-KR" sz="1800" dirty="0" smtClean="0"/>
              <a:t>, .. </a:t>
            </a:r>
            <a:r>
              <a:rPr lang="en-US" altLang="ko-KR" sz="1800" i="1" dirty="0" err="1"/>
              <a:t>B</a:t>
            </a:r>
            <a:r>
              <a:rPr lang="en-US" altLang="ko-KR" sz="1800" i="1" baseline="-25000" dirty="0" err="1"/>
              <a:t>m</a:t>
            </a:r>
            <a:r>
              <a:rPr lang="en-US" altLang="ko-KR" sz="1800" baseline="-25000" dirty="0"/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are in </a:t>
            </a:r>
            <a:r>
              <a:rPr lang="en-US" altLang="ko-KR" sz="1800" i="1" dirty="0" smtClean="0">
                <a:sym typeface="Wingdings" panose="05000000000000000000" pitchFamily="2" charset="2"/>
              </a:rPr>
              <a:t>X</a:t>
            </a:r>
            <a:r>
              <a:rPr lang="en-US" altLang="ko-KR" sz="1800" dirty="0" smtClean="0">
                <a:sym typeface="Wingdings" panose="05000000000000000000" pitchFamily="2" charset="2"/>
              </a:rPr>
              <a:t> but </a:t>
            </a:r>
            <a:r>
              <a:rPr lang="en-US" altLang="ko-KR" sz="1800" i="1" dirty="0" smtClean="0"/>
              <a:t>C</a:t>
            </a:r>
            <a:r>
              <a:rPr lang="en-US" altLang="ko-KR" sz="1800" dirty="0" smtClean="0"/>
              <a:t> not in </a:t>
            </a:r>
            <a:r>
              <a:rPr lang="en-US" altLang="ko-KR" sz="1800" i="1" dirty="0" smtClean="0"/>
              <a:t>X</a:t>
            </a:r>
            <a:r>
              <a:rPr lang="en-US" altLang="ko-KR" sz="1800" dirty="0" smtClean="0"/>
              <a:t> </a:t>
            </a:r>
            <a:br>
              <a:rPr lang="en-US" altLang="ko-KR" sz="1800" dirty="0" smtClean="0"/>
            </a:br>
            <a:r>
              <a:rPr lang="en-US" altLang="ko-KR" sz="1800" dirty="0" smtClean="0"/>
              <a:t>4. Repeat 3 until no more attribute to add in </a:t>
            </a:r>
            <a:r>
              <a:rPr lang="en-US" altLang="ko-KR" sz="1800" i="1" dirty="0" smtClean="0"/>
              <a:t>X</a:t>
            </a:r>
          </a:p>
          <a:p>
            <a:endParaRPr lang="en-US" altLang="ko-KR" sz="2000" i="1" dirty="0"/>
          </a:p>
          <a:p>
            <a:r>
              <a:rPr lang="en-US" altLang="ko-KR" sz="2000" dirty="0"/>
              <a:t>Example</a:t>
            </a:r>
          </a:p>
          <a:p>
            <a:pPr lvl="1"/>
            <a:r>
              <a:rPr lang="en-US" altLang="ko-KR" sz="1800" dirty="0"/>
              <a:t>Given attributes </a:t>
            </a:r>
            <a:r>
              <a:rPr lang="en-US" altLang="ko-KR" sz="1800" i="1" dirty="0"/>
              <a:t>A</a:t>
            </a:r>
            <a:r>
              <a:rPr lang="en-US" altLang="ko-KR" sz="1800" dirty="0"/>
              <a:t>, </a:t>
            </a:r>
            <a:r>
              <a:rPr lang="en-US" altLang="ko-KR" sz="1800" i="1" dirty="0"/>
              <a:t>B</a:t>
            </a:r>
            <a:r>
              <a:rPr lang="en-US" altLang="ko-KR" sz="1800" dirty="0"/>
              <a:t>, </a:t>
            </a:r>
            <a:r>
              <a:rPr lang="en-US" altLang="ko-KR" sz="1800" i="1" dirty="0"/>
              <a:t>C</a:t>
            </a:r>
            <a:r>
              <a:rPr lang="en-US" altLang="ko-KR" sz="1800" dirty="0"/>
              <a:t>, </a:t>
            </a:r>
            <a:r>
              <a:rPr lang="en-US" altLang="ko-KR" sz="1800" i="1" dirty="0"/>
              <a:t>D</a:t>
            </a:r>
            <a:r>
              <a:rPr lang="en-US" altLang="ko-KR" sz="1800" dirty="0"/>
              <a:t>, </a:t>
            </a:r>
            <a:r>
              <a:rPr lang="en-US" altLang="ko-KR" sz="1800" i="1" dirty="0"/>
              <a:t>E</a:t>
            </a:r>
            <a:r>
              <a:rPr lang="en-US" altLang="ko-KR" sz="1800" dirty="0"/>
              <a:t>, and </a:t>
            </a:r>
            <a:r>
              <a:rPr lang="en-US" altLang="ko-KR" sz="1800" i="1" dirty="0"/>
              <a:t>F</a:t>
            </a:r>
          </a:p>
          <a:p>
            <a:pPr lvl="1"/>
            <a:r>
              <a:rPr lang="en-US" altLang="ko-KR" sz="1800" i="1" dirty="0"/>
              <a:t>S</a:t>
            </a:r>
            <a:r>
              <a:rPr lang="en-US" altLang="ko-KR" sz="1800" dirty="0"/>
              <a:t>: </a:t>
            </a:r>
            <a:r>
              <a:rPr lang="en-US" altLang="ko-KR" sz="1800" i="1" dirty="0"/>
              <a:t>A B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>
                <a:sym typeface="Wingdings" panose="05000000000000000000" pitchFamily="2" charset="2"/>
              </a:rPr>
              <a:t>C</a:t>
            </a:r>
            <a:r>
              <a:rPr lang="en-US" altLang="ko-KR" sz="1800" dirty="0">
                <a:sym typeface="Wingdings" panose="05000000000000000000" pitchFamily="2" charset="2"/>
              </a:rPr>
              <a:t>, </a:t>
            </a:r>
            <a:r>
              <a:rPr lang="en-US" altLang="ko-KR" sz="1800" i="1" dirty="0">
                <a:sym typeface="Wingdings" panose="05000000000000000000" pitchFamily="2" charset="2"/>
              </a:rPr>
              <a:t>B C</a:t>
            </a:r>
            <a:r>
              <a:rPr lang="en-US" altLang="ko-KR" sz="1800" dirty="0">
                <a:sym typeface="Wingdings" panose="05000000000000000000" pitchFamily="2" charset="2"/>
              </a:rPr>
              <a:t>  </a:t>
            </a:r>
            <a:r>
              <a:rPr lang="en-US" altLang="ko-KR" sz="1800" i="1" dirty="0">
                <a:sym typeface="Wingdings" panose="05000000000000000000" pitchFamily="2" charset="2"/>
              </a:rPr>
              <a:t>A D</a:t>
            </a:r>
            <a:r>
              <a:rPr lang="en-US" altLang="ko-KR" sz="1800" dirty="0">
                <a:sym typeface="Wingdings" panose="05000000000000000000" pitchFamily="2" charset="2"/>
              </a:rPr>
              <a:t>, </a:t>
            </a:r>
            <a:r>
              <a:rPr lang="en-US" altLang="ko-KR" sz="1800" i="1" dirty="0">
                <a:sym typeface="Wingdings" panose="05000000000000000000" pitchFamily="2" charset="2"/>
              </a:rPr>
              <a:t>D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en-US" altLang="ko-KR" sz="1800" i="1" dirty="0">
                <a:sym typeface="Wingdings" panose="05000000000000000000" pitchFamily="2" charset="2"/>
              </a:rPr>
              <a:t>E</a:t>
            </a:r>
            <a:r>
              <a:rPr lang="en-US" altLang="ko-KR" sz="1800" dirty="0">
                <a:sym typeface="Wingdings" panose="05000000000000000000" pitchFamily="2" charset="2"/>
              </a:rPr>
              <a:t>, and </a:t>
            </a:r>
            <a:r>
              <a:rPr lang="en-US" altLang="ko-KR" sz="1800" i="1" dirty="0">
                <a:sym typeface="Wingdings" panose="05000000000000000000" pitchFamily="2" charset="2"/>
              </a:rPr>
              <a:t>C F</a:t>
            </a:r>
            <a:r>
              <a:rPr lang="en-US" altLang="ko-KR" sz="1800" dirty="0">
                <a:sym typeface="Wingdings" panose="05000000000000000000" pitchFamily="2" charset="2"/>
              </a:rPr>
              <a:t>  </a:t>
            </a:r>
            <a:r>
              <a:rPr lang="en-US" altLang="ko-KR" sz="1800" i="1" dirty="0">
                <a:sym typeface="Wingdings" panose="05000000000000000000" pitchFamily="2" charset="2"/>
              </a:rPr>
              <a:t>B</a:t>
            </a:r>
          </a:p>
          <a:p>
            <a:pPr lvl="1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	What is </a:t>
            </a:r>
            <a:r>
              <a:rPr lang="en-US" altLang="ko-KR" sz="1800" dirty="0" smtClean="0">
                <a:sym typeface="Wingdings" panose="05000000000000000000" pitchFamily="2" charset="2"/>
              </a:rPr>
              <a:t>{ </a:t>
            </a:r>
            <a:r>
              <a:rPr lang="en-US" altLang="ko-KR" sz="1800" i="1" dirty="0"/>
              <a:t>A, B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}</a:t>
            </a:r>
            <a:r>
              <a:rPr lang="en-US" altLang="ko-KR" sz="1800" baseline="30000" dirty="0">
                <a:sym typeface="Wingdings" panose="05000000000000000000" pitchFamily="2" charset="2"/>
              </a:rPr>
              <a:t> </a:t>
            </a:r>
            <a:r>
              <a:rPr lang="en-US" altLang="ko-KR" sz="1800" baseline="30000" dirty="0" smtClean="0">
                <a:sym typeface="Wingdings" panose="05000000000000000000" pitchFamily="2" charset="2"/>
              </a:rPr>
              <a:t>+</a:t>
            </a:r>
            <a:r>
              <a:rPr lang="en-US" altLang="ko-KR" sz="1800" dirty="0" smtClean="0"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?</a:t>
            </a:r>
          </a:p>
          <a:p>
            <a:endParaRPr lang="en-US" altLang="ko-KR" sz="2000" dirty="0" smtClean="0"/>
          </a:p>
          <a:p>
            <a:endParaRPr lang="en-US" altLang="ko-KR" sz="2000" dirty="0">
              <a:sym typeface="Wingdings" panose="05000000000000000000" pitchFamily="2" charset="2"/>
            </a:endParaRPr>
          </a:p>
          <a:p>
            <a:endParaRPr 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43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and Key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</a:t>
            </a:r>
            <a:r>
              <a:rPr lang="en-US" altLang="ko-KR" sz="2000" dirty="0" smtClean="0">
                <a:sym typeface="Wingdings" panose="05000000000000000000" pitchFamily="2" charset="2"/>
              </a:rPr>
              <a:t>{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,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, 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}</a:t>
            </a:r>
            <a:r>
              <a:rPr lang="en-US" altLang="ko-KR" sz="2000" baseline="30000" dirty="0" smtClean="0">
                <a:sym typeface="Wingdings" panose="05000000000000000000" pitchFamily="2" charset="2"/>
              </a:rPr>
              <a:t>+ </a:t>
            </a:r>
            <a:r>
              <a:rPr lang="en-US" altLang="ko-KR" sz="2000" dirty="0" smtClean="0">
                <a:sym typeface="Wingdings" panose="05000000000000000000" pitchFamily="2" charset="2"/>
              </a:rPr>
              <a:t> is the set of all attributes of relation </a:t>
            </a:r>
            <a:r>
              <a:rPr lang="en-US" altLang="ko-KR" sz="2000" i="1" dirty="0" smtClean="0">
                <a:sym typeface="Wingdings" panose="05000000000000000000" pitchFamily="2" charset="2"/>
              </a:rPr>
              <a:t>R</a:t>
            </a:r>
            <a:r>
              <a:rPr lang="en-US" altLang="ko-KR" sz="2000" dirty="0" smtClean="0">
                <a:sym typeface="Wingdings" panose="05000000000000000000" pitchFamily="2" charset="2"/>
              </a:rPr>
              <a:t>,</a:t>
            </a:r>
            <a:br>
              <a:rPr lang="en-US" altLang="ko-KR" sz="2000" dirty="0" smtClean="0">
                <a:sym typeface="Wingdings" panose="05000000000000000000" pitchFamily="2" charset="2"/>
              </a:rPr>
            </a:br>
            <a:r>
              <a:rPr lang="en-US" altLang="ko-KR" sz="2000" dirty="0" smtClean="0">
                <a:sym typeface="Wingdings" panose="05000000000000000000" pitchFamily="2" charset="2"/>
              </a:rPr>
              <a:t>then </a:t>
            </a:r>
            <a:r>
              <a:rPr lang="en-US" altLang="ko-KR" sz="2000" i="1" dirty="0" smtClean="0"/>
              <a:t>A</a:t>
            </a:r>
            <a:r>
              <a:rPr lang="en-US" altLang="ko-KR" sz="2000" baseline="-25000" dirty="0" smtClean="0"/>
              <a:t>1</a:t>
            </a:r>
            <a:r>
              <a:rPr lang="en-US" altLang="ko-KR" sz="2000" dirty="0"/>
              <a:t>,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, … </a:t>
            </a:r>
            <a:r>
              <a:rPr lang="en-US" altLang="ko-KR" sz="2000" i="1" dirty="0" smtClean="0"/>
              <a:t>A</a:t>
            </a:r>
            <a:r>
              <a:rPr lang="en-US" altLang="ko-KR" sz="2000" i="1" baseline="-25000" dirty="0" smtClean="0"/>
              <a:t>n</a:t>
            </a:r>
            <a:r>
              <a:rPr lang="en-US" altLang="ko-KR" sz="2000" dirty="0" smtClean="0">
                <a:sym typeface="Wingdings" panose="05000000000000000000" pitchFamily="2" charset="2"/>
              </a:rPr>
              <a:t> is a super key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Example: </a:t>
            </a:r>
            <a:r>
              <a:rPr lang="en-US" altLang="ko-KR" i="1" dirty="0" smtClean="0">
                <a:sym typeface="Wingdings" panose="05000000000000000000" pitchFamily="2" charset="2"/>
              </a:rPr>
              <a:t>R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i="1" dirty="0" smtClean="0"/>
              <a:t>A</a:t>
            </a:r>
            <a:r>
              <a:rPr lang="en-US" altLang="ko-KR" dirty="0"/>
              <a:t>, </a:t>
            </a:r>
            <a:r>
              <a:rPr lang="en-US" altLang="ko-KR" i="1" dirty="0"/>
              <a:t>B</a:t>
            </a:r>
            <a:r>
              <a:rPr lang="en-US" altLang="ko-KR" dirty="0"/>
              <a:t>, </a:t>
            </a:r>
            <a:r>
              <a:rPr lang="en-US" altLang="ko-KR" i="1" dirty="0"/>
              <a:t>C</a:t>
            </a:r>
            <a:r>
              <a:rPr lang="en-US" altLang="ko-KR" dirty="0"/>
              <a:t>, </a:t>
            </a:r>
            <a:r>
              <a:rPr lang="en-US" altLang="ko-KR" i="1" dirty="0"/>
              <a:t>D</a:t>
            </a:r>
            <a:r>
              <a:rPr lang="en-US" altLang="ko-KR" dirty="0"/>
              <a:t>, </a:t>
            </a:r>
            <a:r>
              <a:rPr lang="en-US" altLang="ko-KR" i="1" dirty="0" smtClean="0"/>
              <a:t>E</a:t>
            </a:r>
            <a:r>
              <a:rPr lang="en-US" altLang="ko-KR" dirty="0" smtClean="0"/>
              <a:t>) and </a:t>
            </a:r>
            <a:r>
              <a:rPr lang="en-US" altLang="ko-KR" i="1" dirty="0"/>
              <a:t>S</a:t>
            </a:r>
            <a:r>
              <a:rPr lang="en-US" altLang="ko-KR" dirty="0"/>
              <a:t>: </a:t>
            </a:r>
            <a:r>
              <a:rPr lang="en-US" altLang="ko-KR" i="1" dirty="0"/>
              <a:t>A B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i="1" dirty="0">
                <a:sym typeface="Wingdings" panose="05000000000000000000" pitchFamily="2" charset="2"/>
              </a:rPr>
              <a:t>B C</a:t>
            </a:r>
            <a:r>
              <a:rPr lang="en-US" altLang="ko-KR" dirty="0">
                <a:sym typeface="Wingdings" panose="05000000000000000000" pitchFamily="2" charset="2"/>
              </a:rPr>
              <a:t>  </a:t>
            </a:r>
            <a:r>
              <a:rPr lang="en-US" altLang="ko-KR" i="1" dirty="0">
                <a:sym typeface="Wingdings" panose="05000000000000000000" pitchFamily="2" charset="2"/>
              </a:rPr>
              <a:t>A D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i="1" dirty="0">
                <a:sym typeface="Wingdings" panose="05000000000000000000" pitchFamily="2" charset="2"/>
              </a:rPr>
              <a:t>D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 smtClean="0">
                <a:sym typeface="Wingdings" panose="05000000000000000000" pitchFamily="2" charset="2"/>
              </a:rPr>
              <a:t>E</a:t>
            </a:r>
            <a:r>
              <a:rPr lang="en-US" altLang="ko-KR" dirty="0" smtClean="0"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then { </a:t>
            </a:r>
            <a:r>
              <a:rPr lang="en-US" altLang="ko-KR" i="1" dirty="0"/>
              <a:t>A, B</a:t>
            </a:r>
            <a:r>
              <a:rPr lang="en-US" altLang="ko-KR" dirty="0">
                <a:sym typeface="Wingdings" panose="05000000000000000000" pitchFamily="2" charset="2"/>
              </a:rPr>
              <a:t> }</a:t>
            </a:r>
            <a:r>
              <a:rPr lang="en-US" altLang="ko-KR" baseline="30000" dirty="0">
                <a:sym typeface="Wingdings" panose="05000000000000000000" pitchFamily="2" charset="2"/>
              </a:rPr>
              <a:t> 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+ </a:t>
            </a:r>
            <a:r>
              <a:rPr lang="en-US" altLang="ko-KR" dirty="0" smtClean="0">
                <a:sym typeface="Wingdings" panose="05000000000000000000" pitchFamily="2" charset="2"/>
              </a:rPr>
              <a:t>= {</a:t>
            </a:r>
            <a:r>
              <a:rPr lang="en-US" altLang="ko-KR" i="1" dirty="0"/>
              <a:t>A</a:t>
            </a:r>
            <a:r>
              <a:rPr lang="en-US" altLang="ko-KR" dirty="0"/>
              <a:t>, </a:t>
            </a:r>
            <a:r>
              <a:rPr lang="en-US" altLang="ko-KR" i="1" dirty="0"/>
              <a:t>B</a:t>
            </a:r>
            <a:r>
              <a:rPr lang="en-US" altLang="ko-KR" dirty="0"/>
              <a:t>, </a:t>
            </a:r>
            <a:r>
              <a:rPr lang="en-US" altLang="ko-KR" i="1" dirty="0"/>
              <a:t>C</a:t>
            </a:r>
            <a:r>
              <a:rPr lang="en-US" altLang="ko-KR" dirty="0"/>
              <a:t>, </a:t>
            </a:r>
            <a:r>
              <a:rPr lang="en-US" altLang="ko-KR" i="1" dirty="0"/>
              <a:t>D</a:t>
            </a:r>
            <a:r>
              <a:rPr lang="en-US" altLang="ko-KR" dirty="0"/>
              <a:t>, </a:t>
            </a:r>
            <a:r>
              <a:rPr lang="en-US" altLang="ko-KR" i="1" dirty="0" smtClean="0"/>
              <a:t>E</a:t>
            </a:r>
            <a:r>
              <a:rPr lang="en-US" altLang="ko-KR" dirty="0" smtClean="0"/>
              <a:t>} : all attributes of </a:t>
            </a:r>
            <a:r>
              <a:rPr lang="en-US" altLang="ko-KR" i="1" dirty="0" smtClean="0"/>
              <a:t>R.</a:t>
            </a:r>
            <a:br>
              <a:rPr lang="en-US" altLang="ko-KR" i="1" dirty="0" smtClean="0"/>
            </a:br>
            <a:r>
              <a:rPr lang="en-US" altLang="ko-KR" dirty="0" smtClean="0">
                <a:sym typeface="Wingdings" panose="05000000000000000000" pitchFamily="2" charset="2"/>
              </a:rPr>
              <a:t> {</a:t>
            </a:r>
            <a:r>
              <a:rPr lang="en-US" altLang="ko-KR" i="1" dirty="0" smtClean="0"/>
              <a:t>A</a:t>
            </a:r>
            <a:r>
              <a:rPr lang="en-US" altLang="ko-KR" i="1" dirty="0"/>
              <a:t>, </a:t>
            </a:r>
            <a:r>
              <a:rPr lang="en-US" altLang="ko-KR" i="1" dirty="0" smtClean="0"/>
              <a:t>B</a:t>
            </a:r>
            <a:r>
              <a:rPr lang="en-US" altLang="ko-KR" dirty="0" smtClean="0">
                <a:sym typeface="Wingdings" panose="05000000000000000000" pitchFamily="2" charset="2"/>
              </a:rPr>
              <a:t>}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is a super key of </a:t>
            </a:r>
            <a:r>
              <a:rPr lang="en-US" altLang="ko-KR" i="1" dirty="0" smtClean="0">
                <a:sym typeface="Wingdings" panose="05000000000000000000" pitchFamily="2" charset="2"/>
              </a:rPr>
              <a:t>R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altLang="ko-KR" i="1" dirty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if no attribute can be removed to cover the all attributed, then it is a key.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Example: </a:t>
            </a:r>
            <a:br>
              <a:rPr lang="en-US" altLang="ko-KR" dirty="0" smtClean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if we remove </a:t>
            </a:r>
            <a:r>
              <a:rPr lang="en-US" altLang="ko-KR" i="1" dirty="0" smtClean="0">
                <a:sym typeface="Wingdings" panose="05000000000000000000" pitchFamily="2" charset="2"/>
              </a:rPr>
              <a:t>B</a:t>
            </a:r>
            <a:r>
              <a:rPr lang="en-US" altLang="ko-KR" dirty="0" smtClean="0">
                <a:sym typeface="Wingdings" panose="05000000000000000000" pitchFamily="2" charset="2"/>
              </a:rPr>
              <a:t> from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/>
              <a:t>A, B</a:t>
            </a:r>
            <a:r>
              <a:rPr lang="en-US" altLang="ko-KR" dirty="0">
                <a:sym typeface="Wingdings" panose="05000000000000000000" pitchFamily="2" charset="2"/>
              </a:rPr>
              <a:t>}</a:t>
            </a:r>
            <a:r>
              <a:rPr lang="en-US" altLang="ko-KR" baseline="30000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then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 smtClean="0"/>
              <a:t>A</a:t>
            </a:r>
            <a:r>
              <a:rPr lang="en-US" altLang="ko-KR" dirty="0" smtClean="0">
                <a:sym typeface="Wingdings" panose="05000000000000000000" pitchFamily="2" charset="2"/>
              </a:rPr>
              <a:t>}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 +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is not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/>
              <a:t>A</a:t>
            </a:r>
            <a:r>
              <a:rPr lang="en-US" altLang="ko-KR" dirty="0"/>
              <a:t>, </a:t>
            </a:r>
            <a:r>
              <a:rPr lang="en-US" altLang="ko-KR" i="1" dirty="0"/>
              <a:t>B</a:t>
            </a:r>
            <a:r>
              <a:rPr lang="en-US" altLang="ko-KR" dirty="0"/>
              <a:t>, </a:t>
            </a:r>
            <a:r>
              <a:rPr lang="en-US" altLang="ko-KR" i="1" dirty="0"/>
              <a:t>C</a:t>
            </a:r>
            <a:r>
              <a:rPr lang="en-US" altLang="ko-KR" dirty="0"/>
              <a:t>, </a:t>
            </a:r>
            <a:r>
              <a:rPr lang="en-US" altLang="ko-KR" i="1" dirty="0"/>
              <a:t>D</a:t>
            </a:r>
            <a:r>
              <a:rPr lang="en-US" altLang="ko-KR" dirty="0"/>
              <a:t>, </a:t>
            </a:r>
            <a:r>
              <a:rPr lang="en-US" altLang="ko-KR" i="1" dirty="0"/>
              <a:t>E</a:t>
            </a:r>
            <a:r>
              <a:rPr lang="en-US" altLang="ko-KR" dirty="0"/>
              <a:t>} 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therefore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/>
              <a:t>A, B</a:t>
            </a:r>
            <a:r>
              <a:rPr lang="en-US" altLang="ko-KR" dirty="0" smtClean="0">
                <a:sym typeface="Wingdings" panose="05000000000000000000" pitchFamily="2" charset="2"/>
              </a:rPr>
              <a:t>} is a key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04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Set of Functional Dependencies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Closing Set of FD set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Basis </a:t>
            </a:r>
            <a:r>
              <a:rPr lang="en-US" i="1" dirty="0" smtClean="0"/>
              <a:t>T </a:t>
            </a:r>
            <a:r>
              <a:rPr lang="en-US" dirty="0" smtClean="0"/>
              <a:t>of </a:t>
            </a:r>
            <a:r>
              <a:rPr lang="en-US" i="1" dirty="0" smtClean="0"/>
              <a:t>S</a:t>
            </a:r>
            <a:r>
              <a:rPr lang="en-US" dirty="0" smtClean="0"/>
              <a:t>: If we can derive S from a </a:t>
            </a:r>
            <a:r>
              <a:rPr lang="en-US" i="1" dirty="0" smtClean="0"/>
              <a:t>T, </a:t>
            </a:r>
            <a:r>
              <a:rPr lang="en-US" dirty="0" smtClean="0"/>
              <a:t>then </a:t>
            </a:r>
            <a:r>
              <a:rPr lang="en-US" i="1" dirty="0" smtClean="0"/>
              <a:t>T </a:t>
            </a:r>
            <a:r>
              <a:rPr lang="en-US" dirty="0" smtClean="0"/>
              <a:t>is a basis of </a:t>
            </a:r>
            <a:r>
              <a:rPr lang="en-US" i="1" dirty="0" smtClean="0"/>
              <a:t>S.</a:t>
            </a:r>
          </a:p>
          <a:p>
            <a:pPr lvl="1"/>
            <a:r>
              <a:rPr lang="en-US" dirty="0" smtClean="0"/>
              <a:t>Remove all duplicated FDs</a:t>
            </a:r>
          </a:p>
          <a:p>
            <a:pPr lvl="1"/>
            <a:r>
              <a:rPr lang="en-US" dirty="0" smtClean="0"/>
              <a:t>Minimal Basis </a:t>
            </a:r>
            <a:r>
              <a:rPr lang="en-US" i="1" dirty="0" smtClean="0"/>
              <a:t>B </a:t>
            </a:r>
            <a:r>
              <a:rPr lang="en-US" dirty="0" smtClean="0"/>
              <a:t>satisfies three conditions</a:t>
            </a:r>
          </a:p>
          <a:p>
            <a:pPr lvl="2"/>
            <a:r>
              <a:rPr lang="en-US" dirty="0" smtClean="0"/>
              <a:t>All the FD in </a:t>
            </a:r>
            <a:r>
              <a:rPr lang="en-US" i="1" dirty="0" smtClean="0"/>
              <a:t>B </a:t>
            </a:r>
            <a:r>
              <a:rPr lang="en-US" dirty="0" smtClean="0"/>
              <a:t>have one attribute in right side</a:t>
            </a:r>
          </a:p>
          <a:p>
            <a:pPr lvl="2"/>
            <a:r>
              <a:rPr lang="en-US" dirty="0" smtClean="0"/>
              <a:t>If any FD is removed from </a:t>
            </a:r>
            <a:r>
              <a:rPr lang="en-US" i="1" dirty="0" smtClean="0"/>
              <a:t>S</a:t>
            </a:r>
            <a:r>
              <a:rPr lang="en-US" dirty="0" smtClean="0"/>
              <a:t>, then some FD becomes no longer valid.</a:t>
            </a:r>
          </a:p>
          <a:p>
            <a:pPr lvl="2"/>
            <a:r>
              <a:rPr lang="en-US" dirty="0" smtClean="0"/>
              <a:t>If for any FD in </a:t>
            </a:r>
            <a:r>
              <a:rPr lang="en-US" i="1" dirty="0" smtClean="0"/>
              <a:t>B</a:t>
            </a:r>
            <a:r>
              <a:rPr lang="en-US" dirty="0" smtClean="0"/>
              <a:t>, we remove one or more attributes from the left side, then the result is no more a basis</a:t>
            </a:r>
          </a:p>
          <a:p>
            <a:pPr lvl="2"/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for a S={A</a:t>
            </a:r>
            <a:r>
              <a:rPr lang="en-US" dirty="0" smtClean="0">
                <a:sym typeface="Wingdings" panose="05000000000000000000" pitchFamily="2" charset="2"/>
              </a:rPr>
              <a:t>B, AC, BA, BC, CA, CB}, what is the minimal basis of S?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{ABC, ACB, BCA}?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07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F9CC5-B5F2-4EB8-B011-F1E6A11F0F1C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688" y="19472"/>
            <a:ext cx="8229600" cy="955675"/>
          </a:xfrm>
        </p:spPr>
        <p:txBody>
          <a:bodyPr/>
          <a:lstStyle/>
          <a:p>
            <a:r>
              <a:rPr lang="en-US" altLang="ko-KR" dirty="0"/>
              <a:t>Bad Design: Anomalies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8642350" cy="4608512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Bad Design: Example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Redundancy</a:t>
            </a:r>
            <a:endParaRPr lang="en-US" altLang="ko-KR" sz="2000" dirty="0"/>
          </a:p>
          <a:p>
            <a:r>
              <a:rPr lang="en-US" altLang="ko-KR" sz="2000" dirty="0"/>
              <a:t>Update Anomaly</a:t>
            </a:r>
          </a:p>
          <a:p>
            <a:r>
              <a:rPr lang="en-US" altLang="ko-KR" sz="2000" dirty="0"/>
              <a:t>Deletion Anomaly</a:t>
            </a:r>
          </a:p>
          <a:p>
            <a:pPr lvl="1"/>
            <a:endParaRPr lang="en-US" altLang="ko-KR" sz="1800" dirty="0"/>
          </a:p>
        </p:txBody>
      </p:sp>
      <p:graphicFrame>
        <p:nvGraphicFramePr>
          <p:cNvPr id="159861" name="Group 1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2859049"/>
              </p:ext>
            </p:extLst>
          </p:nvPr>
        </p:nvGraphicFramePr>
        <p:xfrm>
          <a:off x="827088" y="2276475"/>
          <a:ext cx="7207250" cy="2632078"/>
        </p:xfrm>
        <a:graphic>
          <a:graphicData uri="http://schemas.openxmlformats.org/drawingml/2006/table">
            <a:tbl>
              <a:tblPr/>
              <a:tblGrid>
                <a:gridCol w="1277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Film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Billy Dee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69247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1979712" y="2492896"/>
            <a:ext cx="3816424" cy="11521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꺾인 연결선 3"/>
          <p:cNvCxnSpPr>
            <a:endCxn id="2" idx="2"/>
          </p:cNvCxnSpPr>
          <p:nvPr/>
        </p:nvCxnSpPr>
        <p:spPr>
          <a:xfrm flipV="1">
            <a:off x="1935262" y="3645024"/>
            <a:ext cx="1952662" cy="1512168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꺾인 연결선 9"/>
          <p:cNvCxnSpPr/>
          <p:nvPr/>
        </p:nvCxnSpPr>
        <p:spPr>
          <a:xfrm rot="5400000" flipH="1" flipV="1">
            <a:off x="1457357" y="3986765"/>
            <a:ext cx="2556878" cy="648072"/>
          </a:xfrm>
          <a:prstGeom prst="bentConnector3">
            <a:avLst>
              <a:gd name="adj1" fmla="val -6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꺾인 연결선 14"/>
          <p:cNvCxnSpPr/>
          <p:nvPr/>
        </p:nvCxnSpPr>
        <p:spPr>
          <a:xfrm flipV="1">
            <a:off x="2483768" y="3789040"/>
            <a:ext cx="4464496" cy="2232248"/>
          </a:xfrm>
          <a:prstGeom prst="bentConnector3">
            <a:avLst>
              <a:gd name="adj1" fmla="val 13075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5719402" y="5582336"/>
            <a:ext cx="233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Delete “Emilio Estevez”</a:t>
            </a:r>
            <a:endParaRPr lang="en-US" altLang="ko-KR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059833" y="5296179"/>
            <a:ext cx="19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124 to 123</a:t>
            </a:r>
            <a:endParaRPr lang="en-US" altLang="ko-KR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15C1D-7E91-482F-8844-E2448BE03982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" y="44624"/>
            <a:ext cx="8229600" cy="955675"/>
          </a:xfrm>
        </p:spPr>
        <p:txBody>
          <a:bodyPr/>
          <a:lstStyle/>
          <a:p>
            <a:r>
              <a:rPr lang="en-US" altLang="ko-KR" dirty="0"/>
              <a:t>Decomposing Relations: Example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7777163" cy="4608512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sym typeface="Wingdings" panose="05000000000000000000" pitchFamily="2" charset="2"/>
              </a:rPr>
              <a:t>R={title</a:t>
            </a:r>
            <a:r>
              <a:rPr lang="en-US" altLang="ko-KR" sz="2000" dirty="0">
                <a:sym typeface="Wingdings" panose="05000000000000000000" pitchFamily="2" charset="2"/>
              </a:rPr>
              <a:t>, year, length, </a:t>
            </a:r>
            <a:r>
              <a:rPr lang="en-US" altLang="ko-KR" sz="2000" dirty="0" err="1">
                <a:sym typeface="Wingdings" panose="05000000000000000000" pitchFamily="2" charset="2"/>
              </a:rPr>
              <a:t>filmType</a:t>
            </a:r>
            <a:r>
              <a:rPr lang="en-US" altLang="ko-KR" sz="2000" dirty="0">
                <a:sym typeface="Wingdings" panose="05000000000000000000" pitchFamily="2" charset="2"/>
              </a:rPr>
              <a:t>, </a:t>
            </a:r>
            <a:r>
              <a:rPr lang="en-US" altLang="ko-KR" sz="2000" dirty="0" err="1">
                <a:sym typeface="Wingdings" panose="05000000000000000000" pitchFamily="2" charset="2"/>
              </a:rPr>
              <a:t>studioName</a:t>
            </a:r>
            <a:r>
              <a:rPr lang="en-US" altLang="ko-KR" sz="2000" dirty="0">
                <a:sym typeface="Wingdings" panose="05000000000000000000" pitchFamily="2" charset="2"/>
              </a:rPr>
              <a:t>, </a:t>
            </a:r>
            <a:r>
              <a:rPr lang="en-US" altLang="ko-KR" sz="2000" dirty="0" smtClean="0">
                <a:sym typeface="Wingdings" panose="05000000000000000000" pitchFamily="2" charset="2"/>
              </a:rPr>
              <a:t>starring} </a:t>
            </a:r>
            <a:r>
              <a:rPr lang="en-US" altLang="ko-KR" sz="2000" dirty="0">
                <a:sym typeface="Wingdings" panose="05000000000000000000" pitchFamily="2" charset="2"/>
              </a:rPr>
              <a:t> </a:t>
            </a:r>
            <a:br>
              <a:rPr lang="en-US" altLang="ko-KR" sz="2000" dirty="0">
                <a:sym typeface="Wingdings" panose="05000000000000000000" pitchFamily="2" charset="2"/>
              </a:rPr>
            </a:br>
            <a:r>
              <a:rPr lang="en-US" altLang="ko-KR" sz="2000" dirty="0">
                <a:sym typeface="Wingdings" panose="05000000000000000000" pitchFamily="2" charset="2"/>
              </a:rPr>
              <a:t>{title, year, length, </a:t>
            </a:r>
            <a:r>
              <a:rPr lang="en-US" altLang="ko-KR" sz="2000" dirty="0" err="1">
                <a:sym typeface="Wingdings" panose="05000000000000000000" pitchFamily="2" charset="2"/>
              </a:rPr>
              <a:t>filmType</a:t>
            </a:r>
            <a:r>
              <a:rPr lang="en-US" altLang="ko-KR" sz="2000" dirty="0">
                <a:sym typeface="Wingdings" panose="05000000000000000000" pitchFamily="2" charset="2"/>
              </a:rPr>
              <a:t>, </a:t>
            </a:r>
            <a:r>
              <a:rPr lang="en-US" altLang="ko-KR" sz="2000" dirty="0" err="1">
                <a:sym typeface="Wingdings" panose="05000000000000000000" pitchFamily="2" charset="2"/>
              </a:rPr>
              <a:t>studioName</a:t>
            </a:r>
            <a:r>
              <a:rPr lang="en-US" altLang="ko-KR" sz="2000" dirty="0">
                <a:sym typeface="Wingdings" panose="05000000000000000000" pitchFamily="2" charset="2"/>
              </a:rPr>
              <a:t>} (=R1), </a:t>
            </a:r>
            <a:br>
              <a:rPr lang="en-US" altLang="ko-KR" sz="2000" dirty="0">
                <a:sym typeface="Wingdings" panose="05000000000000000000" pitchFamily="2" charset="2"/>
              </a:rPr>
            </a:br>
            <a:r>
              <a:rPr lang="en-US" altLang="ko-KR" sz="2000" dirty="0">
                <a:sym typeface="Wingdings" panose="05000000000000000000" pitchFamily="2" charset="2"/>
              </a:rPr>
              <a:t>{title, year, </a:t>
            </a:r>
            <a:r>
              <a:rPr lang="en-US" altLang="ko-KR" sz="2000" dirty="0" smtClean="0">
                <a:sym typeface="Wingdings" panose="05000000000000000000" pitchFamily="2" charset="2"/>
              </a:rPr>
              <a:t>starring} </a:t>
            </a:r>
            <a:r>
              <a:rPr lang="en-US" altLang="ko-KR" sz="2000" dirty="0">
                <a:sym typeface="Wingdings" panose="05000000000000000000" pitchFamily="2" charset="2"/>
              </a:rPr>
              <a:t>(=R2)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r>
              <a:rPr lang="en-US" altLang="ko-KR" sz="2000" dirty="0"/>
              <a:t>Redundancy</a:t>
            </a:r>
          </a:p>
          <a:p>
            <a:r>
              <a:rPr lang="en-US" altLang="ko-KR" sz="2000" dirty="0"/>
              <a:t>Update Anomaly</a:t>
            </a:r>
          </a:p>
          <a:p>
            <a:r>
              <a:rPr lang="en-US" altLang="ko-KR" sz="2000" dirty="0"/>
              <a:t>Deletion Anomaly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</p:txBody>
      </p:sp>
      <p:graphicFrame>
        <p:nvGraphicFramePr>
          <p:cNvPr id="163023" name="Group 20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07476758"/>
              </p:ext>
            </p:extLst>
          </p:nvPr>
        </p:nvGraphicFramePr>
        <p:xfrm>
          <a:off x="539750" y="2924175"/>
          <a:ext cx="4598988" cy="1619250"/>
        </p:xfrm>
        <a:graphic>
          <a:graphicData uri="http://schemas.openxmlformats.org/drawingml/2006/table">
            <a:tbl>
              <a:tblPr/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Film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76299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3031" name="Group 21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47455922"/>
              </p:ext>
            </p:extLst>
          </p:nvPr>
        </p:nvGraphicFramePr>
        <p:xfrm>
          <a:off x="5364163" y="2924175"/>
          <a:ext cx="3573463" cy="2546350"/>
        </p:xfrm>
        <a:graphic>
          <a:graphicData uri="http://schemas.openxmlformats.org/drawingml/2006/table">
            <a:tbl>
              <a:tblPr/>
              <a:tblGrid>
                <a:gridCol w="129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Starring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Billy Dee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74579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1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5753A-C747-42BE-88F1-FF3E2A7C2C64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Normal Form: Conditions for Good Relation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en-US" altLang="ko-KR" baseline="30000"/>
              <a:t>st</a:t>
            </a:r>
            <a:r>
              <a:rPr lang="en-US" altLang="ko-KR"/>
              <a:t> Normal Form (1NF)</a:t>
            </a:r>
          </a:p>
          <a:p>
            <a:r>
              <a:rPr lang="en-US" altLang="ko-KR"/>
              <a:t>2</a:t>
            </a:r>
            <a:r>
              <a:rPr lang="en-US" altLang="ko-KR" baseline="30000"/>
              <a:t>nd</a:t>
            </a:r>
            <a:r>
              <a:rPr lang="en-US" altLang="ko-KR"/>
              <a:t> Normal Form (2NF)</a:t>
            </a:r>
          </a:p>
          <a:p>
            <a:r>
              <a:rPr lang="en-US" altLang="ko-KR"/>
              <a:t>3</a:t>
            </a:r>
            <a:r>
              <a:rPr lang="en-US" altLang="ko-KR" baseline="30000"/>
              <a:t>rd</a:t>
            </a:r>
            <a:r>
              <a:rPr lang="en-US" altLang="ko-KR"/>
              <a:t> Normal Form (3NF)</a:t>
            </a:r>
          </a:p>
          <a:p>
            <a:r>
              <a:rPr lang="en-US" altLang="ko-KR"/>
              <a:t>Boyce-Codd Normal Form (BCNF)</a:t>
            </a:r>
          </a:p>
        </p:txBody>
      </p:sp>
    </p:spTree>
    <p:extLst>
      <p:ext uri="{BB962C8B-B14F-4D97-AF65-F5344CB8AC3E}">
        <p14:creationId xmlns:p14="http://schemas.microsoft.com/office/powerpoint/2010/main" val="36874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0B757B-2FB1-48FA-85C0-AA25345516F6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en-US" altLang="ko-KR" baseline="30000"/>
              <a:t>st</a:t>
            </a:r>
            <a:r>
              <a:rPr lang="en-US" altLang="ko-KR"/>
              <a:t> Normal Form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1NF: Every component of relation should be ATOMIC</a:t>
            </a:r>
          </a:p>
          <a:p>
            <a:pPr lvl="1"/>
            <a:r>
              <a:rPr lang="en-US" altLang="ko-KR"/>
              <a:t>No Table in component </a:t>
            </a:r>
          </a:p>
          <a:p>
            <a:pPr lvl="1"/>
            <a:r>
              <a:rPr lang="en-US" altLang="ko-KR"/>
              <a:t>No Set</a:t>
            </a:r>
          </a:p>
          <a:p>
            <a:pPr lvl="1"/>
            <a:r>
              <a:rPr lang="en-US" altLang="ko-KR"/>
              <a:t>No List etc..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35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FAFDC8-1884-4D8A-83B4-0C52C3413541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2</a:t>
            </a:r>
            <a:r>
              <a:rPr lang="en-US" altLang="ko-KR" baseline="30000"/>
              <a:t>nd</a:t>
            </a:r>
            <a:r>
              <a:rPr lang="en-US" altLang="ko-KR"/>
              <a:t> Normal Form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2NF</a:t>
            </a:r>
          </a:p>
          <a:p>
            <a:pPr lvl="1"/>
            <a:r>
              <a:rPr lang="en-US" altLang="ko-KR" dirty="0"/>
              <a:t>1NF and</a:t>
            </a:r>
          </a:p>
          <a:p>
            <a:pPr lvl="1"/>
            <a:r>
              <a:rPr lang="en-US" altLang="ko-KR" dirty="0"/>
              <a:t>None of the non-prime attributes of the relation is </a:t>
            </a:r>
            <a:r>
              <a:rPr lang="en-US" altLang="ko-KR" dirty="0" smtClean="0"/>
              <a:t>functionally dependent on </a:t>
            </a:r>
            <a:r>
              <a:rPr lang="en-US" altLang="ko-KR" dirty="0"/>
              <a:t>a part of a candidate key</a:t>
            </a:r>
          </a:p>
          <a:p>
            <a:pPr lvl="2"/>
            <a:r>
              <a:rPr lang="en-US" altLang="ko-KR" dirty="0"/>
              <a:t>Prime Attribute: attribute belonging to key</a:t>
            </a:r>
          </a:p>
          <a:p>
            <a:pPr lvl="2"/>
            <a:r>
              <a:rPr lang="en-US" altLang="ko-KR" dirty="0" smtClean="0"/>
              <a:t>Partial </a:t>
            </a:r>
            <a:r>
              <a:rPr lang="en-US" altLang="ko-KR" dirty="0"/>
              <a:t>Dependency on non-prime </a:t>
            </a:r>
            <a:r>
              <a:rPr lang="en-US" altLang="ko-KR" dirty="0" smtClean="0"/>
              <a:t>attribute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Example</a:t>
            </a:r>
            <a:endParaRPr lang="en-US" altLang="ko-KR" dirty="0"/>
          </a:p>
          <a:p>
            <a:pPr lvl="1"/>
            <a:r>
              <a:rPr lang="en-US" altLang="ko-KR" dirty="0"/>
              <a:t>Player (Team, Number, </a:t>
            </a:r>
            <a:r>
              <a:rPr lang="en-US" altLang="ko-KR" dirty="0" err="1"/>
              <a:t>TeamAddress</a:t>
            </a:r>
            <a:r>
              <a:rPr lang="en-US" altLang="ko-KR" dirty="0"/>
              <a:t>, Name, Position)</a:t>
            </a:r>
          </a:p>
          <a:p>
            <a:pPr lvl="1"/>
            <a:r>
              <a:rPr lang="en-US" altLang="ko-KR" dirty="0"/>
              <a:t>1NF but not 2NF</a:t>
            </a:r>
          </a:p>
        </p:txBody>
      </p:sp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6012036" y="4077717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5796136" y="3356992"/>
            <a:ext cx="865187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Oval 6"/>
          <p:cNvSpPr>
            <a:spLocks noChangeArrowheads="1"/>
          </p:cNvSpPr>
          <p:nvPr/>
        </p:nvSpPr>
        <p:spPr bwMode="auto">
          <a:xfrm>
            <a:off x="8010525" y="3428429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6012036" y="3428429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169992" name="AutoShape 8"/>
          <p:cNvCxnSpPr>
            <a:cxnSpLocks noChangeShapeType="1"/>
            <a:stCxn id="169991" idx="6"/>
            <a:endCxn id="169990" idx="2"/>
          </p:cNvCxnSpPr>
          <p:nvPr/>
        </p:nvCxnSpPr>
        <p:spPr bwMode="auto">
          <a:xfrm>
            <a:off x="6516861" y="3680842"/>
            <a:ext cx="149366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곱셈 기호 2"/>
          <p:cNvSpPr/>
          <p:nvPr/>
        </p:nvSpPr>
        <p:spPr>
          <a:xfrm>
            <a:off x="6975884" y="3299457"/>
            <a:ext cx="720080" cy="792659"/>
          </a:xfrm>
          <a:prstGeom prst="mathMultiply">
            <a:avLst>
              <a:gd name="adj1" fmla="val 65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732761" y="4036143"/>
            <a:ext cx="1926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altLang="ko-KR" sz="1400" b="1" dirty="0">
                <a:solidFill>
                  <a:srgbClr val="FF0000"/>
                </a:solidFill>
                <a:latin typeface="+mn-lt"/>
              </a:rPr>
              <a:t>Partial Dependency </a:t>
            </a:r>
            <a:r>
              <a:rPr lang="en-US" altLang="ko-KR" sz="14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altLang="ko-KR" sz="1400" b="1" dirty="0" smtClean="0">
                <a:solidFill>
                  <a:srgbClr val="FF0000"/>
                </a:solidFill>
                <a:latin typeface="+mn-lt"/>
              </a:rPr>
            </a:br>
            <a:r>
              <a:rPr lang="en-US" altLang="ko-KR" sz="1400" b="1" dirty="0" smtClean="0">
                <a:solidFill>
                  <a:srgbClr val="FF0000"/>
                </a:solidFill>
                <a:latin typeface="+mn-lt"/>
              </a:rPr>
              <a:t>on </a:t>
            </a:r>
            <a:r>
              <a:rPr lang="en-US" altLang="ko-KR" sz="1400" b="1" dirty="0">
                <a:solidFill>
                  <a:srgbClr val="FF0000"/>
                </a:solidFill>
                <a:latin typeface="+mn-lt"/>
              </a:rPr>
              <a:t>non-prime attribute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337994" y="3093895"/>
            <a:ext cx="1669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/>
            <a:r>
              <a:rPr lang="en-US" altLang="ko-KR" sz="1400" b="1" dirty="0">
                <a:solidFill>
                  <a:srgbClr val="FF0000"/>
                </a:solidFill>
                <a:latin typeface="+mn-lt"/>
              </a:rPr>
              <a:t>non-prime attribute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189747" y="3350290"/>
            <a:ext cx="1920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/>
            <a:r>
              <a:rPr lang="en-US" altLang="ko-KR" sz="1400" b="1" dirty="0" smtClean="0">
                <a:solidFill>
                  <a:srgbClr val="FF0000"/>
                </a:solidFill>
                <a:latin typeface="+mn-lt"/>
              </a:rPr>
              <a:t>Part of prime </a:t>
            </a:r>
            <a:r>
              <a:rPr lang="en-US" altLang="ko-KR" sz="1400" b="1" dirty="0">
                <a:solidFill>
                  <a:srgbClr val="FF0000"/>
                </a:solidFill>
                <a:latin typeface="+mn-lt"/>
              </a:rPr>
              <a:t>attribute</a:t>
            </a:r>
          </a:p>
        </p:txBody>
      </p:sp>
    </p:spTree>
    <p:extLst>
      <p:ext uri="{BB962C8B-B14F-4D97-AF65-F5344CB8AC3E}">
        <p14:creationId xmlns:p14="http://schemas.microsoft.com/office/powerpoint/2010/main" val="22375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- 1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8"/>
            <a:ext cx="8191822" cy="4836195"/>
          </a:xfrm>
        </p:spPr>
        <p:txBody>
          <a:bodyPr/>
          <a:lstStyle/>
          <a:p>
            <a:pPr marL="228600" lvl="1"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en-US" altLang="ko-KR" dirty="0"/>
              <a:t>Player (Team, Number, </a:t>
            </a:r>
            <a:r>
              <a:rPr lang="en-US" altLang="ko-KR" dirty="0" err="1"/>
              <a:t>TeamAddress</a:t>
            </a:r>
            <a:r>
              <a:rPr lang="en-US" altLang="ko-KR" dirty="0"/>
              <a:t>, Name, Position)</a:t>
            </a:r>
          </a:p>
          <a:p>
            <a:pPr lvl="1"/>
            <a:r>
              <a:rPr lang="en-US" dirty="0" smtClean="0"/>
              <a:t>FD1: Team, Name </a:t>
            </a:r>
            <a:r>
              <a:rPr lang="en-US" dirty="0" smtClean="0">
                <a:sym typeface="Wingdings" panose="05000000000000000000" pitchFamily="2" charset="2"/>
              </a:rPr>
              <a:t> Name, Position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FD2: Team  </a:t>
            </a:r>
            <a:r>
              <a:rPr lang="en-US" dirty="0" err="1" smtClean="0">
                <a:sym typeface="Wingdings" panose="05000000000000000000" pitchFamily="2" charset="2"/>
              </a:rPr>
              <a:t>TeamAddress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Key: {Team, Name}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={Team, Number, </a:t>
            </a:r>
            <a:r>
              <a:rPr lang="en-US" dirty="0" err="1" smtClean="0">
                <a:sym typeface="Wingdings" panose="05000000000000000000" pitchFamily="2" charset="2"/>
              </a:rPr>
              <a:t>TeamAddress</a:t>
            </a:r>
            <a:r>
              <a:rPr lang="en-US" dirty="0" smtClean="0">
                <a:sym typeface="Wingdings" panose="05000000000000000000" pitchFamily="2" charset="2"/>
              </a:rPr>
              <a:t>, Name, Position}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FD2, </a:t>
            </a:r>
            <a:r>
              <a:rPr lang="en-US" dirty="0" err="1" smtClean="0">
                <a:sym typeface="Wingdings" panose="05000000000000000000" pitchFamily="2" charset="2"/>
              </a:rPr>
              <a:t>TeamAddress</a:t>
            </a:r>
            <a:r>
              <a:rPr lang="en-US" dirty="0" smtClean="0">
                <a:sym typeface="Wingdings" panose="05000000000000000000" pitchFamily="2" charset="2"/>
              </a:rPr>
              <a:t> (non-prime attribute) is dependent on {Team}, which is a subset </a:t>
            </a:r>
            <a:r>
              <a:rPr lang="en-US" dirty="0">
                <a:sym typeface="Wingdings" panose="05000000000000000000" pitchFamily="2" charset="2"/>
              </a:rPr>
              <a:t>of the key and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2NF </a:t>
            </a:r>
            <a:r>
              <a:rPr lang="en-US" dirty="0" smtClean="0">
                <a:sym typeface="Wingdings" panose="05000000000000000000" pitchFamily="2" charset="2"/>
              </a:rPr>
              <a:t>violation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Redundancy (Why?)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Update Anomaly and Delete Anomaly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61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Table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design relational DB,</a:t>
            </a:r>
          </a:p>
          <a:p>
            <a:pPr lvl="1"/>
            <a:r>
              <a:rPr lang="en-US" dirty="0" smtClean="0"/>
              <a:t>It is a set of relations.</a:t>
            </a:r>
          </a:p>
          <a:p>
            <a:pPr lvl="1"/>
            <a:r>
              <a:rPr lang="en-US" dirty="0" smtClean="0"/>
              <a:t>Relations can be derived from UML diagram</a:t>
            </a:r>
          </a:p>
          <a:p>
            <a:pPr lvl="1"/>
            <a:endParaRPr lang="en-US" dirty="0"/>
          </a:p>
          <a:p>
            <a:r>
              <a:rPr lang="en-US" dirty="0" smtClean="0"/>
              <a:t>But NOT all relations are correct.</a:t>
            </a:r>
          </a:p>
          <a:p>
            <a:pPr lvl="1"/>
            <a:r>
              <a:rPr lang="en-US" dirty="0" smtClean="0"/>
              <a:t>We should carefully observe the properties of table</a:t>
            </a:r>
          </a:p>
          <a:p>
            <a:pPr lvl="1"/>
            <a:r>
              <a:rPr lang="en-US" dirty="0" smtClean="0"/>
              <a:t>Functional Dependency</a:t>
            </a:r>
          </a:p>
          <a:p>
            <a:pPr lvl="1"/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Decomposition of Table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35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- 1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ym typeface="Wingdings" panose="05000000000000000000" pitchFamily="2" charset="2"/>
              </a:rPr>
              <a:t>Should be decomposed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R1(</a:t>
            </a:r>
            <a:r>
              <a:rPr lang="en-US" altLang="ko-KR" u="sng" dirty="0">
                <a:sym typeface="Wingdings" panose="05000000000000000000" pitchFamily="2" charset="2"/>
              </a:rPr>
              <a:t>Team</a:t>
            </a:r>
            <a:r>
              <a:rPr lang="en-US" altLang="ko-KR" dirty="0">
                <a:sym typeface="Wingdings" panose="05000000000000000000" pitchFamily="2" charset="2"/>
              </a:rPr>
              <a:t>, Number, Name, Position) and R2(</a:t>
            </a:r>
            <a:r>
              <a:rPr lang="en-US" altLang="ko-KR" u="sng" dirty="0">
                <a:sym typeface="Wingdings" panose="05000000000000000000" pitchFamily="2" charset="2"/>
              </a:rPr>
              <a:t>Team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dirty="0" err="1">
                <a:sym typeface="Wingdings" panose="05000000000000000000" pitchFamily="2" charset="2"/>
              </a:rPr>
              <a:t>TeamAddress</a:t>
            </a:r>
            <a:r>
              <a:rPr lang="en-US" altLang="ko-KR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R1       R2 = </a:t>
            </a:r>
            <a:r>
              <a:rPr lang="en-US" altLang="ko-KR" dirty="0" smtClean="0">
                <a:sym typeface="Wingdings" panose="05000000000000000000" pitchFamily="2" charset="2"/>
              </a:rPr>
              <a:t>R</a:t>
            </a:r>
          </a:p>
          <a:p>
            <a:pPr lvl="1"/>
            <a:r>
              <a:rPr lang="en-US" altLang="ko-KR" sz="2000" dirty="0" smtClean="0"/>
              <a:t>After decomposition, n</a:t>
            </a:r>
            <a:r>
              <a:rPr lang="en-US" altLang="ko-KR" sz="2000" dirty="0" smtClean="0">
                <a:sym typeface="Wingdings" panose="05000000000000000000" pitchFamily="2" charset="2"/>
              </a:rPr>
              <a:t>o more redundancy and update anomaly.</a:t>
            </a:r>
            <a:endParaRPr lang="en-US" altLang="ko-KR" sz="2000" dirty="0">
              <a:sym typeface="Wingdings" panose="05000000000000000000" pitchFamily="2" charset="2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rot="5400000">
            <a:off x="1755750" y="2140793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8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D3AB43-0023-404D-86D8-E42B15F95C60}" type="slidenum">
              <a:rPr lang="en-US" altLang="ko-KR"/>
              <a:pPr/>
              <a:t>21</a:t>
            </a:fld>
            <a:endParaRPr lang="en-US" altLang="ko-KR"/>
          </a:p>
        </p:txBody>
      </p:sp>
      <p:graphicFrame>
        <p:nvGraphicFramePr>
          <p:cNvPr id="178295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720356"/>
              </p:ext>
            </p:extLst>
          </p:nvPr>
        </p:nvGraphicFramePr>
        <p:xfrm>
          <a:off x="3059832" y="1196752"/>
          <a:ext cx="5008562" cy="268224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Employee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Skill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Current Work Location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Shorthand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Whittling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Roberts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Alchemy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Juggling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8296" name="Rectangle 120"/>
          <p:cNvSpPr>
            <a:spLocks noChangeArrowheads="1"/>
          </p:cNvSpPr>
          <p:nvPr/>
        </p:nvSpPr>
        <p:spPr bwMode="auto">
          <a:xfrm>
            <a:off x="250825" y="1773238"/>
            <a:ext cx="86423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b="0" dirty="0">
                <a:latin typeface="+mn-lt"/>
              </a:rPr>
              <a:t>Candidate Key: {Employee, Skill</a:t>
            </a:r>
            <a:r>
              <a:rPr lang="en-US" altLang="ko-KR" sz="2000" b="0" dirty="0" smtClean="0">
                <a:latin typeface="+mn-lt"/>
              </a:rPr>
              <a:t>}</a:t>
            </a:r>
          </a:p>
          <a:p>
            <a:pPr marL="742950" lvl="2" indent="-342900">
              <a:buSzPct val="75000"/>
            </a:pPr>
            <a:r>
              <a:rPr lang="en-US" altLang="ko-KR" b="0" dirty="0" smtClean="0">
                <a:latin typeface="+mn-lt"/>
              </a:rPr>
              <a:t>Since Employee </a:t>
            </a:r>
            <a:r>
              <a:rPr lang="en-US" altLang="ko-KR" b="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ko-KR" sz="1600" b="0" dirty="0" smtClean="0">
                <a:sym typeface="Wingdings" panose="05000000000000000000" pitchFamily="2" charset="2"/>
              </a:rPr>
              <a:t>Current </a:t>
            </a:r>
            <a:r>
              <a:rPr lang="en-US" altLang="ko-KR" sz="1600" b="0" dirty="0">
                <a:sym typeface="Wingdings" panose="05000000000000000000" pitchFamily="2" charset="2"/>
              </a:rPr>
              <a:t>Work </a:t>
            </a:r>
            <a:r>
              <a:rPr lang="en-US" altLang="ko-KR" sz="1600" b="0" dirty="0" smtClean="0">
                <a:sym typeface="Wingdings" panose="05000000000000000000" pitchFamily="2" charset="2"/>
              </a:rPr>
              <a:t>Location, NOT (Employee  Skill)</a:t>
            </a:r>
            <a:endParaRPr lang="en-US" altLang="ko-KR" sz="1600" b="0" dirty="0">
              <a:sym typeface="Wingdings" panose="05000000000000000000" pitchFamily="2" charset="2"/>
            </a:endParaRPr>
          </a:p>
          <a:p>
            <a:endParaRPr lang="en-US" altLang="ko-KR" sz="2000" b="0" dirty="0">
              <a:latin typeface="+mn-lt"/>
            </a:endParaRPr>
          </a:p>
          <a:p>
            <a:r>
              <a:rPr lang="en-US" altLang="ko-KR" sz="2000" b="0" dirty="0">
                <a:latin typeface="+mn-lt"/>
              </a:rPr>
              <a:t>Not 2ND</a:t>
            </a:r>
          </a:p>
          <a:p>
            <a:pPr lvl="1"/>
            <a:r>
              <a:rPr lang="en-US" altLang="ko-KR" sz="1800" b="0" dirty="0">
                <a:latin typeface="+mn-lt"/>
              </a:rPr>
              <a:t>Partial FD: Employee </a:t>
            </a:r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 Current Work Location</a:t>
            </a:r>
          </a:p>
          <a:p>
            <a:pPr lvl="1"/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Should be </a:t>
            </a:r>
            <a:r>
              <a:rPr lang="en-US" altLang="ko-KR" sz="1800" b="0" dirty="0" smtClean="0">
                <a:latin typeface="+mn-lt"/>
                <a:sym typeface="Wingdings" panose="05000000000000000000" pitchFamily="2" charset="2"/>
              </a:rPr>
              <a:t>decomposed to </a:t>
            </a:r>
            <a:r>
              <a:rPr lang="en-US" altLang="ko-KR" sz="1600" b="0" dirty="0" smtClean="0">
                <a:latin typeface="+mn-lt"/>
                <a:sym typeface="Wingdings" panose="05000000000000000000" pitchFamily="2" charset="2"/>
              </a:rPr>
              <a:t>(</a:t>
            </a:r>
            <a:r>
              <a:rPr lang="en-US" altLang="ko-KR" sz="1600" b="0" dirty="0">
                <a:latin typeface="+mn-lt"/>
                <a:sym typeface="Wingdings" panose="05000000000000000000" pitchFamily="2" charset="2"/>
              </a:rPr>
              <a:t>Employee, Skill), (Employee, Current Work Location</a:t>
            </a:r>
            <a:r>
              <a:rPr lang="en-US" altLang="ko-KR" sz="1600" dirty="0">
                <a:latin typeface="+mn-lt"/>
                <a:sym typeface="Wingdings" panose="05000000000000000000" pitchFamily="2" charset="2"/>
              </a:rPr>
              <a:t>)</a:t>
            </a:r>
            <a:endParaRPr lang="en-US" altLang="ko-KR" sz="1600" dirty="0">
              <a:latin typeface="+mn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07504" y="77094"/>
            <a:ext cx="8928992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dirty="0" smtClean="0"/>
              <a:t>Example - 2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087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D3AB43-0023-404D-86D8-E42B15F95C60}" type="slidenum">
              <a:rPr lang="en-US" altLang="ko-KR"/>
              <a:pPr/>
              <a:t>22</a:t>
            </a:fld>
            <a:endParaRPr lang="en-US" altLang="ko-KR"/>
          </a:p>
        </p:txBody>
      </p:sp>
      <p:graphicFrame>
        <p:nvGraphicFramePr>
          <p:cNvPr id="178295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25478"/>
              </p:ext>
            </p:extLst>
          </p:nvPr>
        </p:nvGraphicFramePr>
        <p:xfrm>
          <a:off x="251520" y="926768"/>
          <a:ext cx="5008562" cy="268224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Employee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Skill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Current Work Location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Shorthand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Whittling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Roberts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Alchemy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Juggling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제목 1"/>
          <p:cNvSpPr txBox="1">
            <a:spLocks/>
          </p:cNvSpPr>
          <p:nvPr/>
        </p:nvSpPr>
        <p:spPr>
          <a:xfrm>
            <a:off x="107504" y="77094"/>
            <a:ext cx="8928992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dirty="0" smtClean="0"/>
              <a:t>Example - 2</a:t>
            </a:r>
            <a:endParaRPr kumimoji="0" lang="en-US" dirty="0"/>
          </a:p>
        </p:txBody>
      </p:sp>
      <p:graphicFrame>
        <p:nvGraphicFramePr>
          <p:cNvPr id="6" name="Group 1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665628"/>
              </p:ext>
            </p:extLst>
          </p:nvPr>
        </p:nvGraphicFramePr>
        <p:xfrm>
          <a:off x="267668" y="3780572"/>
          <a:ext cx="2622550" cy="268224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Employee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Skill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Shorthand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Whittling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Roberts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Alchemy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Juggling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Light 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Group 1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209052"/>
              </p:ext>
            </p:extLst>
          </p:nvPr>
        </p:nvGraphicFramePr>
        <p:xfrm>
          <a:off x="3275013" y="3780572"/>
          <a:ext cx="3529012" cy="16764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Employee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Current Work Location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114 Main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Roberts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Ellis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73 Industrial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24128" y="126876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Redundancy and 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Update Anomaly</a:t>
            </a:r>
            <a:endParaRPr lang="ko-KR" alt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7159" y="5641320"/>
            <a:ext cx="463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No more Redundancy and Update Anomaly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3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AB6DAD-D925-4ABE-811F-8861819990A8}" type="slidenum">
              <a:rPr lang="en-US" altLang="ko-KR"/>
              <a:pPr/>
              <a:t>23</a:t>
            </a:fld>
            <a:endParaRPr lang="en-US" altLang="ko-KR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3</a:t>
            </a:r>
            <a:r>
              <a:rPr lang="en-US" altLang="ko-KR" baseline="30000"/>
              <a:t>rd</a:t>
            </a:r>
            <a:r>
              <a:rPr lang="en-US" altLang="ko-KR"/>
              <a:t> Normal Form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40768"/>
            <a:ext cx="8263830" cy="4836195"/>
          </a:xfrm>
        </p:spPr>
        <p:txBody>
          <a:bodyPr/>
          <a:lstStyle/>
          <a:p>
            <a:r>
              <a:rPr lang="en-US" altLang="ko-KR" dirty="0"/>
              <a:t>2NF: Every non-prime attributes of the relation must be non-transitively dependent on every candidate key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Example</a:t>
            </a:r>
            <a:endParaRPr lang="en-US" altLang="ko-KR" dirty="0"/>
          </a:p>
          <a:p>
            <a:pPr lvl="1"/>
            <a:r>
              <a:rPr lang="en-US" altLang="ko-KR" dirty="0"/>
              <a:t>Team (</a:t>
            </a:r>
            <a:r>
              <a:rPr lang="en-US" altLang="ko-KR" dirty="0" err="1"/>
              <a:t>TeamName</a:t>
            </a:r>
            <a:r>
              <a:rPr lang="en-US" altLang="ko-KR" dirty="0"/>
              <a:t>, Address, </a:t>
            </a:r>
            <a:r>
              <a:rPr lang="en-US" altLang="ko-KR" dirty="0" err="1" smtClean="0"/>
              <a:t>ManagerID</a:t>
            </a:r>
            <a:r>
              <a:rPr lang="en-US" altLang="ko-KR" dirty="0"/>
              <a:t>, </a:t>
            </a:r>
            <a:r>
              <a:rPr lang="en-US" altLang="ko-KR" dirty="0" err="1"/>
              <a:t>ManagerHireDate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 smtClean="0"/>
              <a:t>FD: </a:t>
            </a:r>
          </a:p>
          <a:p>
            <a:pPr lvl="2"/>
            <a:r>
              <a:rPr lang="en-US" altLang="ko-KR" dirty="0" err="1" smtClean="0"/>
              <a:t>TeamName</a:t>
            </a:r>
            <a:r>
              <a:rPr lang="en-US" altLang="ko-KR" dirty="0" err="1" smtClean="0">
                <a:sym typeface="Wingdings" panose="05000000000000000000" pitchFamily="2" charset="2"/>
              </a:rPr>
              <a:t>Address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sym typeface="Wingdings" panose="05000000000000000000" pitchFamily="2" charset="2"/>
              </a:rPr>
              <a:t>TeamNameManagerID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(</a:t>
            </a:r>
            <a:r>
              <a:rPr lang="en-US" altLang="ko-KR" dirty="0" err="1" smtClean="0"/>
              <a:t>TeamName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 </a:t>
            </a:r>
            <a:r>
              <a:rPr lang="en-US" altLang="ko-KR" dirty="0" smtClean="0"/>
              <a:t>)</a:t>
            </a:r>
            <a:r>
              <a:rPr lang="en-US" altLang="ko-KR" dirty="0" err="1" smtClean="0"/>
              <a:t>ManagerID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 smtClean="0"/>
              <a:t>ManagerHireDate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Key: {</a:t>
            </a:r>
            <a:r>
              <a:rPr lang="en-US" altLang="ko-KR" dirty="0" err="1" smtClean="0"/>
              <a:t>TeamName</a:t>
            </a:r>
            <a:r>
              <a:rPr lang="en-US" altLang="ko-KR" dirty="0" smtClean="0"/>
              <a:t>}</a:t>
            </a:r>
          </a:p>
          <a:p>
            <a:pPr lvl="2"/>
            <a:r>
              <a:rPr lang="en-US" altLang="ko-KR" dirty="0"/>
              <a:t>2NF but Not </a:t>
            </a:r>
            <a:r>
              <a:rPr lang="en-US" altLang="ko-KR" dirty="0" smtClean="0"/>
              <a:t>3NF</a:t>
            </a:r>
            <a:endParaRPr lang="en-US" altLang="ko-KR" dirty="0"/>
          </a:p>
          <a:p>
            <a:pPr lvl="1"/>
            <a:r>
              <a:rPr lang="en-US" altLang="ko-KR" dirty="0"/>
              <a:t>To be decomposed </a:t>
            </a:r>
          </a:p>
          <a:p>
            <a:pPr lvl="2"/>
            <a:r>
              <a:rPr lang="en-US" altLang="ko-KR" dirty="0"/>
              <a:t>(</a:t>
            </a:r>
            <a:r>
              <a:rPr lang="en-US" altLang="ko-KR" dirty="0" err="1"/>
              <a:t>TeamName</a:t>
            </a:r>
            <a:r>
              <a:rPr lang="en-US" altLang="ko-KR" dirty="0"/>
              <a:t>, Address, </a:t>
            </a:r>
            <a:r>
              <a:rPr lang="en-US" altLang="ko-KR" dirty="0" err="1"/>
              <a:t>ManagerID</a:t>
            </a:r>
            <a:r>
              <a:rPr lang="en-US" altLang="ko-KR" dirty="0"/>
              <a:t>), </a:t>
            </a:r>
            <a:r>
              <a:rPr lang="en-US" altLang="ko-KR" dirty="0" smtClean="0"/>
              <a:t>(</a:t>
            </a:r>
            <a:r>
              <a:rPr lang="en-US" altLang="ko-KR" dirty="0"/>
              <a:t>Manager SS ID, </a:t>
            </a:r>
            <a:r>
              <a:rPr lang="en-US" altLang="ko-KR" dirty="0" err="1"/>
              <a:t>ManagerHireDate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8243639" y="2348880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B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5509344" y="2275855"/>
            <a:ext cx="7921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6733306" y="2347292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C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5652219" y="2347292"/>
            <a:ext cx="504825" cy="5048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A</a:t>
            </a:r>
          </a:p>
        </p:txBody>
      </p:sp>
      <p:cxnSp>
        <p:nvCxnSpPr>
          <p:cNvPr id="168968" name="AutoShape 8"/>
          <p:cNvCxnSpPr>
            <a:cxnSpLocks noChangeShapeType="1"/>
            <a:stCxn id="168967" idx="6"/>
            <a:endCxn id="168966" idx="2"/>
          </p:cNvCxnSpPr>
          <p:nvPr/>
        </p:nvCxnSpPr>
        <p:spPr bwMode="auto">
          <a:xfrm>
            <a:off x="6157044" y="2599705"/>
            <a:ext cx="5762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969" name="AutoShape 9"/>
          <p:cNvCxnSpPr>
            <a:cxnSpLocks noChangeShapeType="1"/>
            <a:stCxn id="168966" idx="6"/>
            <a:endCxn id="168964" idx="2"/>
          </p:cNvCxnSpPr>
          <p:nvPr/>
        </p:nvCxnSpPr>
        <p:spPr bwMode="auto">
          <a:xfrm>
            <a:off x="7238131" y="2599705"/>
            <a:ext cx="100550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곱셈 기호 11"/>
          <p:cNvSpPr/>
          <p:nvPr/>
        </p:nvSpPr>
        <p:spPr>
          <a:xfrm>
            <a:off x="7309891" y="2203921"/>
            <a:ext cx="720080" cy="792659"/>
          </a:xfrm>
          <a:prstGeom prst="mathMultiply">
            <a:avLst>
              <a:gd name="adj1" fmla="val 65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구부러진 연결선 4"/>
          <p:cNvCxnSpPr>
            <a:stCxn id="168967" idx="4"/>
            <a:endCxn id="168964" idx="4"/>
          </p:cNvCxnSpPr>
          <p:nvPr/>
        </p:nvCxnSpPr>
        <p:spPr>
          <a:xfrm rot="16200000" flipH="1">
            <a:off x="7199548" y="1557201"/>
            <a:ext cx="1588" cy="2591420"/>
          </a:xfrm>
          <a:prstGeom prst="curvedConnector3">
            <a:avLst>
              <a:gd name="adj1" fmla="val 144954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02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8C951-2CB5-4A54-935D-26DF28AEEF49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4" y="44624"/>
            <a:ext cx="8229600" cy="955675"/>
          </a:xfrm>
        </p:spPr>
        <p:txBody>
          <a:bodyPr/>
          <a:lstStyle/>
          <a:p>
            <a:r>
              <a:rPr lang="en-US" altLang="ko-KR" dirty="0"/>
              <a:t>Example: 2NF but NOT 3NF</a:t>
            </a:r>
          </a:p>
        </p:txBody>
      </p:sp>
      <p:graphicFrame>
        <p:nvGraphicFramePr>
          <p:cNvPr id="176230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749146"/>
              </p:ext>
            </p:extLst>
          </p:nvPr>
        </p:nvGraphicFramePr>
        <p:xfrm>
          <a:off x="1120736" y="1006239"/>
          <a:ext cx="7137400" cy="1828800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Tournament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 Date of Birth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Cleveland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Bob Albertson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28 September 1968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Des Moines Masters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Chip Masterson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14 March 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6231" name="Rectangle 103"/>
          <p:cNvSpPr>
            <a:spLocks noChangeArrowheads="1"/>
          </p:cNvSpPr>
          <p:nvPr/>
        </p:nvSpPr>
        <p:spPr bwMode="auto">
          <a:xfrm>
            <a:off x="250825" y="3068960"/>
            <a:ext cx="8642350" cy="331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000" b="0" dirty="0" smtClean="0">
                <a:latin typeface="+mn-lt"/>
              </a:rPr>
              <a:t>Candidate </a:t>
            </a:r>
            <a:r>
              <a:rPr lang="en-US" altLang="ko-KR" sz="2000" b="0" dirty="0">
                <a:latin typeface="+mn-lt"/>
              </a:rPr>
              <a:t>Key: {Tournament, Year}</a:t>
            </a:r>
          </a:p>
          <a:p>
            <a:r>
              <a:rPr lang="en-US" altLang="ko-KR" sz="2000" b="0" dirty="0">
                <a:latin typeface="+mn-lt"/>
              </a:rPr>
              <a:t>2NF: No Partial Dependency</a:t>
            </a:r>
          </a:p>
          <a:p>
            <a:r>
              <a:rPr lang="en-US" altLang="ko-KR" sz="2000" b="0" dirty="0">
                <a:latin typeface="+mn-lt"/>
              </a:rPr>
              <a:t>Not 3ND</a:t>
            </a:r>
          </a:p>
          <a:p>
            <a:pPr lvl="1"/>
            <a:r>
              <a:rPr lang="en-US" altLang="ko-KR" sz="1800" b="0" dirty="0">
                <a:latin typeface="+mn-lt"/>
              </a:rPr>
              <a:t>Transitive Functional Dependency</a:t>
            </a:r>
          </a:p>
          <a:p>
            <a:pPr lvl="1"/>
            <a:r>
              <a:rPr lang="en-US" altLang="ko-KR" sz="1800" b="0" dirty="0">
                <a:latin typeface="+mn-lt"/>
              </a:rPr>
              <a:t>{Tournament, Year} </a:t>
            </a:r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ko-KR" sz="1800" b="0" dirty="0">
                <a:latin typeface="+mn-lt"/>
              </a:rPr>
              <a:t>Winner </a:t>
            </a:r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 Winner Date of Birth</a:t>
            </a:r>
          </a:p>
          <a:p>
            <a:pPr lvl="1"/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Should be decomposed</a:t>
            </a:r>
          </a:p>
          <a:p>
            <a:pPr lvl="2"/>
            <a:r>
              <a:rPr lang="en-US" altLang="ko-KR" sz="1600" b="0" dirty="0">
                <a:latin typeface="+mn-lt"/>
                <a:sym typeface="Wingdings" panose="05000000000000000000" pitchFamily="2" charset="2"/>
              </a:rPr>
              <a:t>(Tournament, Year, Winner), (Player, Birth date}</a:t>
            </a:r>
            <a:endParaRPr lang="en-US" altLang="ko-KR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39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8C951-2CB5-4A54-935D-26DF28AEEF49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4" y="44624"/>
            <a:ext cx="8229600" cy="955675"/>
          </a:xfrm>
        </p:spPr>
        <p:txBody>
          <a:bodyPr/>
          <a:lstStyle/>
          <a:p>
            <a:r>
              <a:rPr lang="en-US" altLang="ko-KR" dirty="0"/>
              <a:t>Example: 2NF but NOT 3NF</a:t>
            </a:r>
          </a:p>
        </p:txBody>
      </p:sp>
      <p:graphicFrame>
        <p:nvGraphicFramePr>
          <p:cNvPr id="176230" name="Group 102"/>
          <p:cNvGraphicFramePr>
            <a:graphicFrameLocks noGrp="1"/>
          </p:cNvGraphicFramePr>
          <p:nvPr>
            <p:ph idx="1"/>
            <p:extLst/>
          </p:nvPr>
        </p:nvGraphicFramePr>
        <p:xfrm>
          <a:off x="1120736" y="1006239"/>
          <a:ext cx="7137400" cy="1828800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Tournament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 Date of Birth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Cleveland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Bob Albertson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28 September 1968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Des Moines Masters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Chip Masterson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14 March 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6231" name="Rectangle 103"/>
          <p:cNvSpPr>
            <a:spLocks noChangeArrowheads="1"/>
          </p:cNvSpPr>
          <p:nvPr/>
        </p:nvSpPr>
        <p:spPr bwMode="auto">
          <a:xfrm>
            <a:off x="250825" y="3068960"/>
            <a:ext cx="8642350" cy="71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000" b="0" dirty="0" smtClean="0">
                <a:latin typeface="+mn-lt"/>
              </a:rPr>
              <a:t>Redundancy and Update Anomaly (why?)</a:t>
            </a:r>
          </a:p>
          <a:p>
            <a:r>
              <a:rPr lang="en-US" altLang="ko-KR" sz="2000" b="0" dirty="0" smtClean="0">
                <a:latin typeface="+mn-lt"/>
              </a:rPr>
              <a:t>Deletion Anomaly (Why)</a:t>
            </a:r>
            <a:endParaRPr lang="en-US" altLang="ko-KR" sz="1600" b="0" dirty="0">
              <a:latin typeface="+mn-lt"/>
            </a:endParaRPr>
          </a:p>
        </p:txBody>
      </p:sp>
      <p:graphicFrame>
        <p:nvGraphicFramePr>
          <p:cNvPr id="6" name="Group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566050"/>
              </p:ext>
            </p:extLst>
          </p:nvPr>
        </p:nvGraphicFramePr>
        <p:xfrm>
          <a:off x="182959" y="4095750"/>
          <a:ext cx="4461049" cy="1828800"/>
        </p:xfrm>
        <a:graphic>
          <a:graphicData uri="http://schemas.openxmlformats.org/drawingml/2006/table">
            <a:tbl>
              <a:tblPr/>
              <a:tblGrid>
                <a:gridCol w="208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Tournament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Cleveland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Bob Albertson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Des Moines Masters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Indiana Invitational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Chip Masterson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Group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035024"/>
              </p:ext>
            </p:extLst>
          </p:nvPr>
        </p:nvGraphicFramePr>
        <p:xfrm>
          <a:off x="4782741" y="4095750"/>
          <a:ext cx="4082352" cy="1828800"/>
        </p:xfrm>
        <a:graphic>
          <a:graphicData uri="http://schemas.openxmlformats.org/drawingml/2006/table">
            <a:tbl>
              <a:tblPr/>
              <a:tblGrid>
                <a:gridCol w="1688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Winner Date of Birth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Bob Albertson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28 September 1968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Al Fredrickson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21 July 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Chip Masterson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14 March 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103"/>
          <p:cNvSpPr>
            <a:spLocks noChangeArrowheads="1"/>
          </p:cNvSpPr>
          <p:nvPr/>
        </p:nvSpPr>
        <p:spPr bwMode="auto">
          <a:xfrm>
            <a:off x="246385" y="5931606"/>
            <a:ext cx="8642350" cy="71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000" b="0" dirty="0" smtClean="0">
                <a:latin typeface="+mn-lt"/>
              </a:rPr>
              <a:t>No Redundancy and Anomalies</a:t>
            </a:r>
            <a:endParaRPr lang="en-US" altLang="ko-KR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8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2F96CE-E5A3-4EE2-AF4B-AA2B8AF8DD5E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Boyce-Codd Normal Form (BCNF)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BCNF: For every one of its non-trivial functional dependencies </a:t>
            </a:r>
            <a:r>
              <a:rPr lang="en-US" altLang="ko-KR" i="1"/>
              <a:t>X </a:t>
            </a:r>
            <a:r>
              <a:rPr lang="en-US" altLang="ko-KR">
                <a:sym typeface="Wingdings" panose="05000000000000000000" pitchFamily="2" charset="2"/>
              </a:rPr>
              <a:t></a:t>
            </a:r>
            <a:r>
              <a:rPr lang="en-US" altLang="ko-KR" i="1"/>
              <a:t> Y</a:t>
            </a:r>
            <a:r>
              <a:rPr lang="en-US" altLang="ko-KR"/>
              <a:t>, </a:t>
            </a:r>
            <a:r>
              <a:rPr lang="en-US" altLang="ko-KR" i="1"/>
              <a:t>X</a:t>
            </a:r>
            <a:r>
              <a:rPr lang="en-US" altLang="ko-KR"/>
              <a:t> is a super key </a:t>
            </a:r>
          </a:p>
          <a:p>
            <a:pPr lvl="1"/>
            <a:r>
              <a:rPr lang="en-US" altLang="ko-KR"/>
              <a:t>Remember:</a:t>
            </a:r>
            <a:r>
              <a:rPr lang="en-US" altLang="ko-KR" i="1"/>
              <a:t> nontrivial </a:t>
            </a:r>
            <a:r>
              <a:rPr lang="en-US" altLang="ko-KR"/>
              <a:t> means </a:t>
            </a:r>
            <a:r>
              <a:rPr lang="en-US" altLang="ko-KR" i="1"/>
              <a:t>A</a:t>
            </a:r>
            <a:r>
              <a:rPr lang="en-US" altLang="ko-KR"/>
              <a:t>  is not a member of set </a:t>
            </a:r>
            <a:r>
              <a:rPr lang="en-US" altLang="ko-KR" i="1"/>
              <a:t>X</a:t>
            </a:r>
            <a:r>
              <a:rPr lang="en-US" altLang="ko-KR"/>
              <a:t>.</a:t>
            </a:r>
          </a:p>
          <a:p>
            <a:pPr lvl="1"/>
            <a:r>
              <a:rPr lang="en-US" altLang="ko-KR"/>
              <a:t>Remember, a </a:t>
            </a:r>
            <a:r>
              <a:rPr lang="en-US" altLang="ko-KR" i="1"/>
              <a:t>superkey</a:t>
            </a:r>
            <a:r>
              <a:rPr lang="en-US" altLang="ko-KR"/>
              <a:t>  is any superset of a key (not necessarily a proper superset)</a:t>
            </a:r>
          </a:p>
          <a:p>
            <a:pPr lvl="1"/>
            <a:endParaRPr lang="en-US" altLang="ko-KR"/>
          </a:p>
          <a:p>
            <a:r>
              <a:rPr lang="en-US" altLang="ko-KR"/>
              <a:t>BCNF is slightly stronger than 3NF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06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BCNF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27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96692"/>
              </p:ext>
            </p:extLst>
          </p:nvPr>
        </p:nvGraphicFramePr>
        <p:xfrm>
          <a:off x="539552" y="1196752"/>
          <a:ext cx="6675918" cy="1828800"/>
        </p:xfrm>
        <a:graphic>
          <a:graphicData uri="http://schemas.openxmlformats.org/drawingml/2006/table">
            <a:tbl>
              <a:tblPr/>
              <a:tblGrid>
                <a:gridCol w="851218">
                  <a:extLst>
                    <a:ext uri="{9D8B030D-6E8A-4147-A177-3AD203B41FA5}">
                      <a16:colId xmlns:a16="http://schemas.microsoft.com/office/drawing/2014/main" val="2256680489"/>
                    </a:ext>
                  </a:extLst>
                </a:gridCol>
                <a:gridCol w="1671447">
                  <a:extLst>
                    <a:ext uri="{9D8B030D-6E8A-4147-A177-3AD203B41FA5}">
                      <a16:colId xmlns:a16="http://schemas.microsoft.com/office/drawing/2014/main" val="916328876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  <a:gridCol w="1215327">
                  <a:extLst>
                    <a:ext uri="{9D8B030D-6E8A-4147-A177-3AD203B41FA5}">
                      <a16:colId xmlns:a16="http://schemas.microsoft.com/office/drawing/2014/main" val="218968997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470933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empID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empNationality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DeptType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NoDeptEmp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802" y="3111198"/>
            <a:ext cx="6459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</a:rPr>
              <a:t>We suppose an employee can work in multiple departments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</a:rPr>
              <a:t>FD: </a:t>
            </a:r>
            <a:r>
              <a:rPr lang="en-US" altLang="ko-KR" dirty="0" err="1" smtClean="0">
                <a:latin typeface="+mn-lt"/>
              </a:rPr>
              <a:t>empID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empNationality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empDeptdeptType,NoDeptEmp</a:t>
            </a:r>
            <a:endParaRPr lang="en-US" altLang="ko-KR" dirty="0" smtClean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Candidate Keys: 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</a:t>
            </a:r>
          </a:p>
          <a:p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 NOT BCNF since neither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 nor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are super keys</a:t>
            </a:r>
            <a:endParaRPr lang="en-US" altLang="ko-KR" dirty="0">
              <a:latin typeface="+mn-lt"/>
              <a:sym typeface="Wingdings" panose="05000000000000000000" pitchFamily="2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80351"/>
              </p:ext>
            </p:extLst>
          </p:nvPr>
        </p:nvGraphicFramePr>
        <p:xfrm>
          <a:off x="539552" y="4374849"/>
          <a:ext cx="3991628" cy="1828800"/>
        </p:xfrm>
        <a:graphic>
          <a:graphicData uri="http://schemas.openxmlformats.org/drawingml/2006/table">
            <a:tbl>
              <a:tblPr/>
              <a:tblGrid>
                <a:gridCol w="851218">
                  <a:extLst>
                    <a:ext uri="{9D8B030D-6E8A-4147-A177-3AD203B41FA5}">
                      <a16:colId xmlns:a16="http://schemas.microsoft.com/office/drawing/2014/main" val="2256680489"/>
                    </a:ext>
                  </a:extLst>
                </a:gridCol>
                <a:gridCol w="1671447">
                  <a:extLst>
                    <a:ext uri="{9D8B030D-6E8A-4147-A177-3AD203B41FA5}">
                      <a16:colId xmlns:a16="http://schemas.microsoft.com/office/drawing/2014/main" val="916328876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empID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empNationality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1431"/>
              </p:ext>
            </p:extLst>
          </p:nvPr>
        </p:nvGraphicFramePr>
        <p:xfrm>
          <a:off x="4716016" y="4397173"/>
          <a:ext cx="4153253" cy="1828800"/>
        </p:xfrm>
        <a:graphic>
          <a:graphicData uri="http://schemas.openxmlformats.org/drawingml/2006/table">
            <a:tbl>
              <a:tblPr/>
              <a:tblGrid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  <a:gridCol w="1215327">
                  <a:extLst>
                    <a:ext uri="{9D8B030D-6E8A-4147-A177-3AD203B41FA5}">
                      <a16:colId xmlns:a16="http://schemas.microsoft.com/office/drawing/2014/main" val="218968997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470933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DeptType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NoDeptEmp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585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BCNF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28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395536" y="2980904"/>
            <a:ext cx="6459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</a:rPr>
              <a:t>FD: </a:t>
            </a:r>
            <a:r>
              <a:rPr lang="en-US" altLang="ko-KR" dirty="0" err="1" smtClean="0">
                <a:latin typeface="+mn-lt"/>
              </a:rPr>
              <a:t>empID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empNationality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empDeptdeptType,NoDeptEmp</a:t>
            </a:r>
            <a:endParaRPr lang="en-US" altLang="ko-KR" dirty="0" smtClean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Candidate Keys: 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 and 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emptDept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</a:t>
            </a:r>
          </a:p>
          <a:p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 NOT BCNF since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 is NOT a super key</a:t>
            </a:r>
            <a:endParaRPr lang="en-US" altLang="ko-KR" dirty="0">
              <a:latin typeface="+mn-lt"/>
              <a:sym typeface="Wingdings" panose="05000000000000000000" pitchFamily="2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26102"/>
              </p:ext>
            </p:extLst>
          </p:nvPr>
        </p:nvGraphicFramePr>
        <p:xfrm>
          <a:off x="395536" y="1055254"/>
          <a:ext cx="3991628" cy="1828800"/>
        </p:xfrm>
        <a:graphic>
          <a:graphicData uri="http://schemas.openxmlformats.org/drawingml/2006/table">
            <a:tbl>
              <a:tblPr/>
              <a:tblGrid>
                <a:gridCol w="851218">
                  <a:extLst>
                    <a:ext uri="{9D8B030D-6E8A-4147-A177-3AD203B41FA5}">
                      <a16:colId xmlns:a16="http://schemas.microsoft.com/office/drawing/2014/main" val="2256680489"/>
                    </a:ext>
                  </a:extLst>
                </a:gridCol>
                <a:gridCol w="1671447">
                  <a:extLst>
                    <a:ext uri="{9D8B030D-6E8A-4147-A177-3AD203B41FA5}">
                      <a16:colId xmlns:a16="http://schemas.microsoft.com/office/drawing/2014/main" val="916328876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empID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empNationality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50829"/>
              </p:ext>
            </p:extLst>
          </p:nvPr>
        </p:nvGraphicFramePr>
        <p:xfrm>
          <a:off x="4572000" y="1077578"/>
          <a:ext cx="4153253" cy="1828800"/>
        </p:xfrm>
        <a:graphic>
          <a:graphicData uri="http://schemas.openxmlformats.org/drawingml/2006/table">
            <a:tbl>
              <a:tblPr/>
              <a:tblGrid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  <a:gridCol w="1215327">
                  <a:extLst>
                    <a:ext uri="{9D8B030D-6E8A-4147-A177-3AD203B41FA5}">
                      <a16:colId xmlns:a16="http://schemas.microsoft.com/office/drawing/2014/main" val="218968997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470933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DeptType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NoDeptEmp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65872"/>
              </p:ext>
            </p:extLst>
          </p:nvPr>
        </p:nvGraphicFramePr>
        <p:xfrm>
          <a:off x="82104" y="4379257"/>
          <a:ext cx="2522665" cy="1828800"/>
        </p:xfrm>
        <a:graphic>
          <a:graphicData uri="http://schemas.openxmlformats.org/drawingml/2006/table">
            <a:tbl>
              <a:tblPr/>
              <a:tblGrid>
                <a:gridCol w="851218">
                  <a:extLst>
                    <a:ext uri="{9D8B030D-6E8A-4147-A177-3AD203B41FA5}">
                      <a16:colId xmlns:a16="http://schemas.microsoft.com/office/drawing/2014/main" val="2256680489"/>
                    </a:ext>
                  </a:extLst>
                </a:gridCol>
                <a:gridCol w="1671447">
                  <a:extLst>
                    <a:ext uri="{9D8B030D-6E8A-4147-A177-3AD203B41FA5}">
                      <a16:colId xmlns:a16="http://schemas.microsoft.com/office/drawing/2014/main" val="916328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empID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empNationality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Austrian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90684"/>
              </p:ext>
            </p:extLst>
          </p:nvPr>
        </p:nvGraphicFramePr>
        <p:xfrm>
          <a:off x="2742758" y="4379257"/>
          <a:ext cx="2320181" cy="1828800"/>
        </p:xfrm>
        <a:graphic>
          <a:graphicData uri="http://schemas.openxmlformats.org/drawingml/2006/table">
            <a:tbl>
              <a:tblPr/>
              <a:tblGrid>
                <a:gridCol w="851218">
                  <a:extLst>
                    <a:ext uri="{9D8B030D-6E8A-4147-A177-3AD203B41FA5}">
                      <a16:colId xmlns:a16="http://schemas.microsoft.com/office/drawing/2014/main" val="2256680489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4068371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empID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effectLst/>
                        </a:rPr>
                        <a:t>empDept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7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Production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5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Stores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2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Design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ko-KR" dirty="0">
                          <a:effectLst/>
                        </a:rPr>
                        <a:t>1002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Purchasing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1969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48064" y="4277995"/>
            <a:ext cx="3915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</a:rPr>
              <a:t>FD: </a:t>
            </a:r>
            <a:r>
              <a:rPr lang="en-US" altLang="ko-KR" dirty="0" err="1" smtClean="0">
                <a:latin typeface="+mn-lt"/>
              </a:rPr>
              <a:t>empID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empNationality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br>
              <a:rPr lang="en-US" altLang="ko-KR" dirty="0" smtClean="0">
                <a:latin typeface="+mn-lt"/>
                <a:sym typeface="Wingdings" panose="05000000000000000000" pitchFamily="2" charset="2"/>
              </a:rPr>
            </a:b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empDeptdeptType,NoDeptEmp</a:t>
            </a:r>
            <a:endParaRPr lang="en-US" altLang="ko-KR" dirty="0" smtClean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Candidate Keys: 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},</a:t>
            </a:r>
            <a:br>
              <a:rPr lang="en-US" altLang="ko-KR" dirty="0" smtClean="0">
                <a:latin typeface="+mn-lt"/>
                <a:sym typeface="Wingdings" panose="05000000000000000000" pitchFamily="2" charset="2"/>
              </a:rPr>
            </a:b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emptDept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}, and</a:t>
            </a:r>
            <a:br>
              <a:rPr lang="en-US" altLang="ko-KR" dirty="0" smtClean="0">
                <a:latin typeface="+mn-lt"/>
                <a:sym typeface="Wingdings" panose="05000000000000000000" pitchFamily="2" charset="2"/>
              </a:rPr>
            </a:b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{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}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BCNF since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empID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 is a key</a:t>
            </a:r>
          </a:p>
          <a:p>
            <a:r>
              <a:rPr lang="en-US" altLang="ko-KR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    </a:t>
            </a:r>
            <a:r>
              <a:rPr lang="en-US" altLang="ko-KR" dirty="0" err="1" smtClean="0">
                <a:latin typeface="+mn-lt"/>
                <a:sym typeface="Wingdings" panose="05000000000000000000" pitchFamily="2" charset="2"/>
              </a:rPr>
              <a:t>empDept</a:t>
            </a:r>
            <a:r>
              <a:rPr lang="en-US" altLang="ko-KR" dirty="0" smtClean="0">
                <a:latin typeface="+mn-lt"/>
                <a:sym typeface="Wingdings" panose="05000000000000000000" pitchFamily="2" charset="2"/>
              </a:rPr>
              <a:t> is a key</a:t>
            </a:r>
            <a:endParaRPr lang="en-US" altLang="ko-KR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1606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579C7-5AC4-499B-89F6-990B07245921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395288" y="1628775"/>
            <a:ext cx="5040312" cy="4608513"/>
          </a:xfrm>
          <a:prstGeom prst="ellipse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b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1NF</a:t>
            </a:r>
          </a:p>
        </p:txBody>
      </p:sp>
      <p:sp>
        <p:nvSpPr>
          <p:cNvPr id="175110" name="Oval 6"/>
          <p:cNvSpPr>
            <a:spLocks noChangeArrowheads="1"/>
          </p:cNvSpPr>
          <p:nvPr/>
        </p:nvSpPr>
        <p:spPr bwMode="auto">
          <a:xfrm>
            <a:off x="971550" y="1989138"/>
            <a:ext cx="3816350" cy="3095625"/>
          </a:xfrm>
          <a:prstGeom prst="ellipse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b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2NF</a:t>
            </a:r>
          </a:p>
        </p:txBody>
      </p:sp>
      <p:sp>
        <p:nvSpPr>
          <p:cNvPr id="175109" name="Oval 5"/>
          <p:cNvSpPr>
            <a:spLocks noChangeArrowheads="1"/>
          </p:cNvSpPr>
          <p:nvPr/>
        </p:nvSpPr>
        <p:spPr bwMode="auto">
          <a:xfrm>
            <a:off x="1331913" y="2420938"/>
            <a:ext cx="3024187" cy="1800225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3NF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Relationship between 1NF, 2NF, 3NF and BCNF</a:t>
            </a:r>
          </a:p>
        </p:txBody>
      </p:sp>
      <p:sp>
        <p:nvSpPr>
          <p:cNvPr id="175108" name="Oval 4"/>
          <p:cNvSpPr>
            <a:spLocks noChangeArrowheads="1"/>
          </p:cNvSpPr>
          <p:nvPr/>
        </p:nvSpPr>
        <p:spPr bwMode="auto">
          <a:xfrm>
            <a:off x="1906588" y="2852738"/>
            <a:ext cx="1871662" cy="792162"/>
          </a:xfrm>
          <a:prstGeom prst="ellipse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Arial" panose="020B0604020202020204" pitchFamily="34" charset="0"/>
              </a:rPr>
              <a:t>BCNF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35600" y="1412776"/>
            <a:ext cx="2880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2NF </a:t>
            </a:r>
            <a:r>
              <a:rPr lang="en-US" altLang="ko-KR" sz="2000" dirty="0" smtClean="0">
                <a:latin typeface="+mn-lt"/>
                <a:sym typeface="Wingdings" panose="05000000000000000000" pitchFamily="2" charset="2"/>
              </a:rPr>
              <a:t> BCNF</a:t>
            </a:r>
          </a:p>
          <a:p>
            <a:r>
              <a:rPr lang="en-US" altLang="ko-KR" sz="2000" dirty="0" smtClean="0">
                <a:latin typeface="+mn-lt"/>
                <a:sym typeface="Wingdings" panose="05000000000000000000" pitchFamily="2" charset="2"/>
              </a:rPr>
              <a:t>3NF  BCNF</a:t>
            </a:r>
            <a:endParaRPr lang="ko-KR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98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Definition of Functional Dependency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FD (Functional Dependency) on a Relation </a:t>
            </a:r>
            <a:r>
              <a:rPr lang="en-US" altLang="ko-KR" i="1"/>
              <a:t>R</a:t>
            </a:r>
          </a:p>
          <a:p>
            <a:pPr lvl="1"/>
            <a:r>
              <a:rPr lang="en-US" altLang="ko-KR"/>
              <a:t>iff </a:t>
            </a:r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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>
                <a:sym typeface="Wingdings" panose="05000000000000000000" pitchFamily="2" charset="2"/>
              </a:rPr>
              <a:t> </a:t>
            </a:r>
            <a:br>
              <a:rPr lang="en-US" altLang="ko-KR">
                <a:sym typeface="Wingdings" panose="05000000000000000000" pitchFamily="2" charset="2"/>
              </a:rPr>
            </a:br>
            <a:r>
              <a:rPr lang="en-US" altLang="ko-KR">
                <a:sym typeface="Wingdings" panose="05000000000000000000" pitchFamily="2" charset="2"/>
              </a:rPr>
              <a:t>where </a:t>
            </a:r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,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,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, … ,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,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>
                <a:sym typeface="Wingdings" panose="05000000000000000000" pitchFamily="2" charset="2"/>
              </a:rPr>
              <a:t> are attributes of </a:t>
            </a:r>
            <a:r>
              <a:rPr lang="en-US" altLang="ko-KR" i="1">
                <a:sym typeface="Wingdings" panose="05000000000000000000" pitchFamily="2" charset="2"/>
              </a:rPr>
              <a:t>R</a:t>
            </a:r>
            <a:endParaRPr lang="en-US" altLang="ko-KR">
              <a:sym typeface="Wingdings" panose="05000000000000000000" pitchFamily="2" charset="2"/>
            </a:endParaRPr>
          </a:p>
          <a:p>
            <a:pPr lvl="1"/>
            <a:r>
              <a:rPr lang="en-US" altLang="ko-KR"/>
              <a:t>A set of attributes </a:t>
            </a:r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functionally determines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</a:p>
          <a:p>
            <a:pPr lvl="1"/>
            <a:r>
              <a:rPr lang="en-US" altLang="ko-KR">
                <a:sym typeface="Wingdings" panose="05000000000000000000" pitchFamily="2" charset="2"/>
              </a:rPr>
              <a:t>More than one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>
                <a:sym typeface="Wingdings" panose="05000000000000000000" pitchFamily="2" charset="2"/>
              </a:rPr>
              <a:t>’s </a:t>
            </a:r>
          </a:p>
          <a:p>
            <a:pPr lvl="2"/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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1</a:t>
            </a:r>
          </a:p>
          <a:p>
            <a:pPr lvl="2"/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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2</a:t>
            </a:r>
            <a:br>
              <a:rPr lang="en-US" altLang="ko-KR" baseline="-25000">
                <a:sym typeface="Wingdings" panose="05000000000000000000" pitchFamily="2" charset="2"/>
              </a:rPr>
            </a:br>
            <a:r>
              <a:rPr lang="en-US" altLang="ko-KR">
                <a:sym typeface="Wingdings" panose="05000000000000000000" pitchFamily="2" charset="2"/>
              </a:rPr>
              <a:t>…</a:t>
            </a:r>
          </a:p>
          <a:p>
            <a:pPr lvl="2"/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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k</a:t>
            </a:r>
          </a:p>
          <a:p>
            <a:pPr lvl="2"/>
            <a:r>
              <a:rPr lang="en-US" altLang="ko-KR" i="1"/>
              <a:t>A</a:t>
            </a:r>
            <a:r>
              <a:rPr lang="en-US" altLang="ko-KR" baseline="-25000"/>
              <a:t>1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2</a:t>
            </a:r>
            <a:r>
              <a:rPr lang="en-US" altLang="ko-KR"/>
              <a:t> </a:t>
            </a:r>
            <a:r>
              <a:rPr lang="en-US" altLang="ko-KR" i="1"/>
              <a:t>A</a:t>
            </a:r>
            <a:r>
              <a:rPr lang="en-US" altLang="ko-KR" baseline="-25000"/>
              <a:t>3</a:t>
            </a:r>
            <a:r>
              <a:rPr lang="en-US" altLang="ko-KR"/>
              <a:t> … </a:t>
            </a:r>
            <a:r>
              <a:rPr lang="en-US" altLang="ko-KR" i="1"/>
              <a:t>A</a:t>
            </a:r>
            <a:r>
              <a:rPr lang="en-US" altLang="ko-KR" i="1" baseline="-25000"/>
              <a:t>n</a:t>
            </a:r>
            <a:r>
              <a:rPr lang="en-US" altLang="ko-KR"/>
              <a:t> </a:t>
            </a:r>
            <a:r>
              <a:rPr lang="en-US" altLang="ko-KR">
                <a:sym typeface="Wingdings" panose="05000000000000000000" pitchFamily="2" charset="2"/>
              </a:rPr>
              <a:t>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1</a:t>
            </a:r>
            <a:r>
              <a:rPr lang="en-US" altLang="ko-KR">
                <a:sym typeface="Wingdings" panose="05000000000000000000" pitchFamily="2" charset="2"/>
              </a:rPr>
              <a:t>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2</a:t>
            </a:r>
            <a:r>
              <a:rPr lang="en-US" altLang="ko-KR">
                <a:sym typeface="Wingdings" panose="05000000000000000000" pitchFamily="2" charset="2"/>
              </a:rPr>
              <a:t> … </a:t>
            </a:r>
            <a:r>
              <a:rPr lang="en-US" altLang="ko-KR" i="1">
                <a:sym typeface="Wingdings" panose="05000000000000000000" pitchFamily="2" charset="2"/>
              </a:rPr>
              <a:t>B</a:t>
            </a:r>
            <a:r>
              <a:rPr lang="en-US" altLang="ko-KR" baseline="-25000">
                <a:sym typeface="Wingdings" panose="05000000000000000000" pitchFamily="2" charset="2"/>
              </a:rPr>
              <a:t>k</a:t>
            </a:r>
          </a:p>
          <a:p>
            <a:pPr lvl="2"/>
            <a:endParaRPr lang="en-US" altLang="ko-KR">
              <a:sym typeface="Wingdings" panose="05000000000000000000" pitchFamily="2" charset="2"/>
            </a:endParaRPr>
          </a:p>
          <a:p>
            <a:endParaRPr lang="en-US" altLang="ko-KR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411413" y="5395913"/>
            <a:ext cx="1873250" cy="3587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075238" y="5395913"/>
            <a:ext cx="1873250" cy="35877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AutoShape 6"/>
          <p:cNvSpPr>
            <a:spLocks/>
          </p:cNvSpPr>
          <p:nvPr/>
        </p:nvSpPr>
        <p:spPr bwMode="auto">
          <a:xfrm rot="16200000">
            <a:off x="3240088" y="5070475"/>
            <a:ext cx="215900" cy="1873250"/>
          </a:xfrm>
          <a:prstGeom prst="leftBrace">
            <a:avLst>
              <a:gd name="adj1" fmla="val 7230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555875" y="6188075"/>
            <a:ext cx="1728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1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2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3</a:t>
            </a:r>
            <a:r>
              <a:rPr lang="en-US" altLang="ko-KR" sz="1600" b="1">
                <a:latin typeface="Arial" panose="020B0604020202020204" pitchFamily="34" charset="0"/>
              </a:rPr>
              <a:t> …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i="1" baseline="-250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146675" y="6188075"/>
            <a:ext cx="1728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1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2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3</a:t>
            </a:r>
            <a:r>
              <a:rPr lang="en-US" altLang="ko-KR" sz="1600" b="1">
                <a:latin typeface="Arial" panose="020B0604020202020204" pitchFamily="34" charset="0"/>
              </a:rPr>
              <a:t> …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i="1" baseline="-25000">
                <a:latin typeface="Arial" panose="020B0604020202020204" pitchFamily="34" charset="0"/>
              </a:rPr>
              <a:t>k</a:t>
            </a:r>
          </a:p>
        </p:txBody>
      </p:sp>
      <p:sp>
        <p:nvSpPr>
          <p:cNvPr id="151561" name="AutoShape 9"/>
          <p:cNvSpPr>
            <a:spLocks/>
          </p:cNvSpPr>
          <p:nvPr/>
        </p:nvSpPr>
        <p:spPr bwMode="auto">
          <a:xfrm rot="16200000">
            <a:off x="5903913" y="5070475"/>
            <a:ext cx="215900" cy="1873250"/>
          </a:xfrm>
          <a:prstGeom prst="leftBrace">
            <a:avLst>
              <a:gd name="adj1" fmla="val 7230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356100" y="553878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2008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36330-9050-4C00-8D73-293D33AF63BF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955675"/>
          </a:xfrm>
        </p:spPr>
        <p:txBody>
          <a:bodyPr/>
          <a:lstStyle/>
          <a:p>
            <a:r>
              <a:rPr lang="en-US" altLang="ko-KR" dirty="0"/>
              <a:t>Example: 3NF but NOT BCNF</a:t>
            </a:r>
          </a:p>
        </p:txBody>
      </p:sp>
      <p:graphicFrame>
        <p:nvGraphicFramePr>
          <p:cNvPr id="17310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558208"/>
              </p:ext>
            </p:extLst>
          </p:nvPr>
        </p:nvGraphicFramePr>
        <p:xfrm>
          <a:off x="4499992" y="935038"/>
          <a:ext cx="4029075" cy="1676400"/>
        </p:xfrm>
        <a:graphic>
          <a:graphicData uri="http://schemas.openxmlformats.org/drawingml/2006/table">
            <a:tbl>
              <a:tblPr/>
              <a:tblGrid>
                <a:gridCol w="90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Prof. 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Prof. SS 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Student 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1078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088-51-0074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31850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1078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088-51-0074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37921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096-77-4146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46224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1480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072-21-2223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31850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3103" name="Rectangle 47"/>
          <p:cNvSpPr>
            <a:spLocks noChangeArrowheads="1"/>
          </p:cNvSpPr>
          <p:nvPr/>
        </p:nvSpPr>
        <p:spPr bwMode="auto">
          <a:xfrm>
            <a:off x="250825" y="1773238"/>
            <a:ext cx="86423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000" b="0" dirty="0">
                <a:latin typeface="+mn-lt"/>
              </a:rPr>
              <a:t>A table to show the </a:t>
            </a:r>
            <a:br>
              <a:rPr lang="en-US" altLang="ko-KR" sz="2000" b="0" dirty="0">
                <a:latin typeface="+mn-lt"/>
              </a:rPr>
            </a:br>
            <a:r>
              <a:rPr lang="en-US" altLang="ko-KR" sz="2000" b="0" dirty="0">
                <a:latin typeface="+mn-lt"/>
              </a:rPr>
              <a:t>assignment of </a:t>
            </a:r>
            <a:r>
              <a:rPr lang="en-US" altLang="ko-KR" sz="2000" b="0" dirty="0" smtClean="0">
                <a:latin typeface="+mn-lt"/>
              </a:rPr>
              <a:t>advisors </a:t>
            </a:r>
            <a:br>
              <a:rPr lang="en-US" altLang="ko-KR" sz="2000" b="0" dirty="0" smtClean="0">
                <a:latin typeface="+mn-lt"/>
              </a:rPr>
            </a:br>
            <a:r>
              <a:rPr lang="en-US" altLang="ko-KR" sz="2000" b="0" dirty="0" smtClean="0">
                <a:latin typeface="+mn-lt"/>
              </a:rPr>
              <a:t>to students (more than one</a:t>
            </a:r>
            <a:br>
              <a:rPr lang="en-US" altLang="ko-KR" sz="2000" b="0" dirty="0" smtClean="0">
                <a:latin typeface="+mn-lt"/>
              </a:rPr>
            </a:br>
            <a:r>
              <a:rPr lang="en-US" altLang="ko-KR" sz="2000" b="0" dirty="0" smtClean="0">
                <a:latin typeface="+mn-lt"/>
              </a:rPr>
              <a:t>advisors to each student)</a:t>
            </a:r>
            <a:endParaRPr lang="en-US" altLang="ko-KR" sz="2000" b="0" dirty="0">
              <a:latin typeface="+mn-lt"/>
            </a:endParaRPr>
          </a:p>
          <a:p>
            <a:r>
              <a:rPr lang="en-US" altLang="ko-KR" sz="2000" b="0" dirty="0">
                <a:latin typeface="+mn-lt"/>
              </a:rPr>
              <a:t>Candidate Keys</a:t>
            </a:r>
          </a:p>
          <a:p>
            <a:pPr lvl="1"/>
            <a:r>
              <a:rPr lang="en-US" altLang="ko-KR" sz="1800" b="0" dirty="0">
                <a:latin typeface="+mn-lt"/>
              </a:rPr>
              <a:t>{Prof. ID, Student ID}</a:t>
            </a:r>
          </a:p>
          <a:p>
            <a:pPr lvl="1"/>
            <a:r>
              <a:rPr lang="en-US" altLang="ko-KR" sz="1800" b="0" dirty="0">
                <a:latin typeface="+mn-lt"/>
              </a:rPr>
              <a:t>{Prof. SS ID, Student ID</a:t>
            </a:r>
            <a:r>
              <a:rPr lang="en-US" altLang="ko-KR" sz="1800" b="0" dirty="0" smtClean="0">
                <a:latin typeface="+mn-lt"/>
              </a:rPr>
              <a:t>}</a:t>
            </a:r>
            <a:endParaRPr lang="en-US" altLang="ko-KR" sz="1800" b="0" dirty="0">
              <a:latin typeface="+mn-lt"/>
            </a:endParaRPr>
          </a:p>
          <a:p>
            <a:r>
              <a:rPr lang="en-US" altLang="ko-KR" sz="2000" b="0" dirty="0">
                <a:latin typeface="+mn-lt"/>
              </a:rPr>
              <a:t>1NF</a:t>
            </a:r>
          </a:p>
          <a:p>
            <a:r>
              <a:rPr lang="en-US" altLang="ko-KR" sz="2000" b="0" dirty="0">
                <a:latin typeface="+mn-lt"/>
              </a:rPr>
              <a:t>2NF: no partial FD </a:t>
            </a:r>
            <a:r>
              <a:rPr lang="en-US" altLang="ko-KR" sz="2000" b="0" dirty="0" smtClean="0">
                <a:latin typeface="+mn-lt"/>
              </a:rPr>
              <a:t>of </a:t>
            </a:r>
            <a:r>
              <a:rPr lang="en-US" altLang="ko-KR" sz="2000" b="0" dirty="0">
                <a:latin typeface="+mn-lt"/>
              </a:rPr>
              <a:t>non-prime attributes on candidate key</a:t>
            </a:r>
          </a:p>
          <a:p>
            <a:r>
              <a:rPr lang="en-US" altLang="ko-KR" sz="2000" b="0" dirty="0">
                <a:latin typeface="+mn-lt"/>
              </a:rPr>
              <a:t>3NF: No transitive  FD</a:t>
            </a:r>
          </a:p>
          <a:p>
            <a:r>
              <a:rPr lang="en-US" altLang="ko-KR" sz="2000" b="0" dirty="0">
                <a:latin typeface="+mn-lt"/>
              </a:rPr>
              <a:t>NOT BCNF: </a:t>
            </a:r>
          </a:p>
          <a:p>
            <a:pPr lvl="1"/>
            <a:r>
              <a:rPr lang="en-US" altLang="ko-KR" sz="1800" b="0" dirty="0">
                <a:latin typeface="+mn-lt"/>
              </a:rPr>
              <a:t>Prof. ID </a:t>
            </a:r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 Prof. SS ID : Functional Dependency but not candidate key</a:t>
            </a:r>
          </a:p>
          <a:p>
            <a:pPr lvl="1"/>
            <a:r>
              <a:rPr lang="en-US" altLang="ko-KR" sz="1800" b="0" dirty="0">
                <a:latin typeface="+mn-lt"/>
                <a:sym typeface="Wingdings" panose="05000000000000000000" pitchFamily="2" charset="2"/>
              </a:rPr>
              <a:t>Should be decomposed (Prof. ID, Student ID), (Prof. ID, Prof. SS ID)</a:t>
            </a:r>
            <a:endParaRPr lang="en-US" altLang="ko-KR" sz="1800" b="0" dirty="0">
              <a:latin typeface="+mn-lt"/>
            </a:endParaRPr>
          </a:p>
          <a:p>
            <a:pPr lvl="1"/>
            <a:endParaRPr lang="en-US" altLang="ko-KR" sz="180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6305141" y="3060341"/>
            <a:ext cx="9977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Prof.ID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7681280" y="3060341"/>
            <a:ext cx="120558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Prof. SS ID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8" idx="0"/>
            <a:endCxn id="3" idx="0"/>
          </p:cNvCxnSpPr>
          <p:nvPr/>
        </p:nvCxnSpPr>
        <p:spPr>
          <a:xfrm rot="16200000" flipV="1">
            <a:off x="7544048" y="2320318"/>
            <a:ext cx="12700" cy="148004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모서리가 둥근 직사각형 17"/>
          <p:cNvSpPr/>
          <p:nvPr/>
        </p:nvSpPr>
        <p:spPr>
          <a:xfrm>
            <a:off x="6842431" y="3895905"/>
            <a:ext cx="13987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Student ID</a:t>
            </a:r>
            <a:endParaRPr lang="ko-KR" altLang="en-US" dirty="0"/>
          </a:p>
        </p:txBody>
      </p:sp>
      <p:sp>
        <p:nvSpPr>
          <p:cNvPr id="13" name="자유형 12"/>
          <p:cNvSpPr/>
          <p:nvPr/>
        </p:nvSpPr>
        <p:spPr>
          <a:xfrm>
            <a:off x="6228184" y="2909634"/>
            <a:ext cx="2062237" cy="1599486"/>
          </a:xfrm>
          <a:custGeom>
            <a:avLst/>
            <a:gdLst>
              <a:gd name="connsiteX0" fmla="*/ 0 w 2238103"/>
              <a:gd name="connsiteY0" fmla="*/ 121920 h 1793966"/>
              <a:gd name="connsiteX1" fmla="*/ 0 w 2238103"/>
              <a:gd name="connsiteY1" fmla="*/ 1776549 h 1793966"/>
              <a:gd name="connsiteX2" fmla="*/ 2238103 w 2238103"/>
              <a:gd name="connsiteY2" fmla="*/ 1793966 h 1793966"/>
              <a:gd name="connsiteX3" fmla="*/ 2229395 w 2238103"/>
              <a:gd name="connsiteY3" fmla="*/ 1027611 h 1793966"/>
              <a:gd name="connsiteX4" fmla="*/ 1314995 w 2238103"/>
              <a:gd name="connsiteY4" fmla="*/ 1027611 h 1793966"/>
              <a:gd name="connsiteX5" fmla="*/ 1314995 w 2238103"/>
              <a:gd name="connsiteY5" fmla="*/ 0 h 1793966"/>
              <a:gd name="connsiteX6" fmla="*/ 0 w 2238103"/>
              <a:gd name="connsiteY6" fmla="*/ 0 h 1793966"/>
              <a:gd name="connsiteX7" fmla="*/ 0 w 2238103"/>
              <a:gd name="connsiteY7" fmla="*/ 121920 h 179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8103" h="1793966">
                <a:moveTo>
                  <a:pt x="0" y="121920"/>
                </a:moveTo>
                <a:lnTo>
                  <a:pt x="0" y="1776549"/>
                </a:lnTo>
                <a:lnTo>
                  <a:pt x="2238103" y="1793966"/>
                </a:lnTo>
                <a:lnTo>
                  <a:pt x="2229395" y="1027611"/>
                </a:lnTo>
                <a:lnTo>
                  <a:pt x="1314995" y="1027611"/>
                </a:lnTo>
                <a:lnTo>
                  <a:pt x="1314995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>
            <a:endCxn id="8" idx="1"/>
          </p:cNvCxnSpPr>
          <p:nvPr/>
        </p:nvCxnSpPr>
        <p:spPr>
          <a:xfrm>
            <a:off x="7452320" y="3312369"/>
            <a:ext cx="2289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자유형 21"/>
          <p:cNvSpPr/>
          <p:nvPr/>
        </p:nvSpPr>
        <p:spPr>
          <a:xfrm flipH="1">
            <a:off x="6605641" y="2708920"/>
            <a:ext cx="2381908" cy="1880157"/>
          </a:xfrm>
          <a:custGeom>
            <a:avLst/>
            <a:gdLst>
              <a:gd name="connsiteX0" fmla="*/ 0 w 2238103"/>
              <a:gd name="connsiteY0" fmla="*/ 121920 h 1793966"/>
              <a:gd name="connsiteX1" fmla="*/ 0 w 2238103"/>
              <a:gd name="connsiteY1" fmla="*/ 1776549 h 1793966"/>
              <a:gd name="connsiteX2" fmla="*/ 2238103 w 2238103"/>
              <a:gd name="connsiteY2" fmla="*/ 1793966 h 1793966"/>
              <a:gd name="connsiteX3" fmla="*/ 2229395 w 2238103"/>
              <a:gd name="connsiteY3" fmla="*/ 1027611 h 1793966"/>
              <a:gd name="connsiteX4" fmla="*/ 1314995 w 2238103"/>
              <a:gd name="connsiteY4" fmla="*/ 1027611 h 1793966"/>
              <a:gd name="connsiteX5" fmla="*/ 1314995 w 2238103"/>
              <a:gd name="connsiteY5" fmla="*/ 0 h 1793966"/>
              <a:gd name="connsiteX6" fmla="*/ 0 w 2238103"/>
              <a:gd name="connsiteY6" fmla="*/ 0 h 1793966"/>
              <a:gd name="connsiteX7" fmla="*/ 0 w 2238103"/>
              <a:gd name="connsiteY7" fmla="*/ 121920 h 1793966"/>
              <a:gd name="connsiteX0" fmla="*/ 0 w 2238103"/>
              <a:gd name="connsiteY0" fmla="*/ 121920 h 1801583"/>
              <a:gd name="connsiteX1" fmla="*/ 0 w 2238103"/>
              <a:gd name="connsiteY1" fmla="*/ 1801583 h 1801583"/>
              <a:gd name="connsiteX2" fmla="*/ 2238103 w 2238103"/>
              <a:gd name="connsiteY2" fmla="*/ 1793966 h 1801583"/>
              <a:gd name="connsiteX3" fmla="*/ 2229395 w 2238103"/>
              <a:gd name="connsiteY3" fmla="*/ 1027611 h 1801583"/>
              <a:gd name="connsiteX4" fmla="*/ 1314995 w 2238103"/>
              <a:gd name="connsiteY4" fmla="*/ 1027611 h 1801583"/>
              <a:gd name="connsiteX5" fmla="*/ 1314995 w 2238103"/>
              <a:gd name="connsiteY5" fmla="*/ 0 h 1801583"/>
              <a:gd name="connsiteX6" fmla="*/ 0 w 2238103"/>
              <a:gd name="connsiteY6" fmla="*/ 0 h 1801583"/>
              <a:gd name="connsiteX7" fmla="*/ 0 w 2238103"/>
              <a:gd name="connsiteY7" fmla="*/ 121920 h 1801583"/>
              <a:gd name="connsiteX0" fmla="*/ 0 w 2238103"/>
              <a:gd name="connsiteY0" fmla="*/ 121920 h 1801583"/>
              <a:gd name="connsiteX1" fmla="*/ 0 w 2238103"/>
              <a:gd name="connsiteY1" fmla="*/ 1801583 h 1801583"/>
              <a:gd name="connsiteX2" fmla="*/ 2238103 w 2238103"/>
              <a:gd name="connsiteY2" fmla="*/ 1793966 h 1801583"/>
              <a:gd name="connsiteX3" fmla="*/ 2237579 w 2238103"/>
              <a:gd name="connsiteY3" fmla="*/ 1027611 h 1801583"/>
              <a:gd name="connsiteX4" fmla="*/ 1314995 w 2238103"/>
              <a:gd name="connsiteY4" fmla="*/ 1027611 h 1801583"/>
              <a:gd name="connsiteX5" fmla="*/ 1314995 w 2238103"/>
              <a:gd name="connsiteY5" fmla="*/ 0 h 1801583"/>
              <a:gd name="connsiteX6" fmla="*/ 0 w 2238103"/>
              <a:gd name="connsiteY6" fmla="*/ 0 h 1801583"/>
              <a:gd name="connsiteX7" fmla="*/ 0 w 2238103"/>
              <a:gd name="connsiteY7" fmla="*/ 121920 h 180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8103" h="1801583">
                <a:moveTo>
                  <a:pt x="0" y="121920"/>
                </a:moveTo>
                <a:lnTo>
                  <a:pt x="0" y="1801583"/>
                </a:lnTo>
                <a:lnTo>
                  <a:pt x="2238103" y="1793966"/>
                </a:lnTo>
                <a:cubicBezTo>
                  <a:pt x="2237928" y="1538514"/>
                  <a:pt x="2237754" y="1283063"/>
                  <a:pt x="2237579" y="1027611"/>
                </a:cubicBezTo>
                <a:lnTo>
                  <a:pt x="1314995" y="1027611"/>
                </a:lnTo>
                <a:lnTo>
                  <a:pt x="1314995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302909" y="3140968"/>
            <a:ext cx="2934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BE736E-3437-468B-ABB8-5428526FF456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Decomposing Relations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Decomposition of Bad Relation</a:t>
            </a:r>
          </a:p>
          <a:p>
            <a:pPr lvl="1"/>
            <a:r>
              <a:rPr lang="en-US" altLang="ko-KR" dirty="0"/>
              <a:t>A good way to remove the problem of bad relations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Decomposition: </a:t>
            </a:r>
            <a:r>
              <a:rPr lang="en-US" altLang="ko-KR" b="1" dirty="0">
                <a:solidFill>
                  <a:srgbClr val="FF0000"/>
                </a:solidFill>
              </a:rPr>
              <a:t>Lossless</a:t>
            </a:r>
            <a:r>
              <a:rPr lang="en-US" altLang="ko-KR" dirty="0"/>
              <a:t> Decomposition</a:t>
            </a:r>
          </a:p>
          <a:p>
            <a:pPr lvl="1"/>
            <a:r>
              <a:rPr lang="en-US" altLang="ko-KR" dirty="0"/>
              <a:t>{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 </a:t>
            </a:r>
            <a:r>
              <a:rPr lang="en-US" altLang="ko-KR" dirty="0"/>
              <a:t>} </a:t>
            </a:r>
            <a:r>
              <a:rPr lang="en-US" altLang="ko-KR" dirty="0">
                <a:sym typeface="Wingdings" panose="05000000000000000000" pitchFamily="2" charset="2"/>
              </a:rPr>
              <a:t> {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B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dirty="0">
                <a:sym typeface="Wingdings" panose="05000000000000000000" pitchFamily="2" charset="2"/>
              </a:rPr>
              <a:t> }, {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} such that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{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B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dirty="0">
                <a:sym typeface="Wingdings" panose="05000000000000000000" pitchFamily="2" charset="2"/>
              </a:rPr>
              <a:t> } </a:t>
            </a:r>
            <a:r>
              <a:rPr lang="en-US" altLang="ko-KR" dirty="0">
                <a:sym typeface="Symbol" panose="05050102010706020507" pitchFamily="18" charset="2"/>
              </a:rPr>
              <a:t>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} = </a:t>
            </a:r>
            <a:r>
              <a:rPr lang="en-US" altLang="ko-KR" dirty="0"/>
              <a:t>{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 </a:t>
            </a:r>
            <a:r>
              <a:rPr lang="en-US" altLang="ko-KR" dirty="0"/>
              <a:t>} and</a:t>
            </a:r>
            <a:br>
              <a:rPr lang="en-US" altLang="ko-KR" dirty="0"/>
            </a:br>
            <a:r>
              <a:rPr lang="en-US" altLang="ko-KR" dirty="0">
                <a:sym typeface="Wingdings" panose="05000000000000000000" pitchFamily="2" charset="2"/>
              </a:rPr>
              <a:t>{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B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dirty="0">
                <a:sym typeface="Wingdings" panose="05000000000000000000" pitchFamily="2" charset="2"/>
              </a:rPr>
              <a:t> } </a:t>
            </a:r>
            <a:r>
              <a:rPr lang="en-US" altLang="ko-KR" dirty="0">
                <a:sym typeface="Symbol" panose="05050102010706020507" pitchFamily="18" charset="2"/>
              </a:rPr>
              <a:t>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} </a:t>
            </a:r>
            <a:r>
              <a:rPr lang="en-US" altLang="ko-KR" dirty="0">
                <a:sym typeface="Symbol" panose="05050102010706020507" pitchFamily="18" charset="2"/>
              </a:rPr>
              <a:t> {}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84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Lossless Decomposition – Bad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32</a:t>
            </a:fld>
            <a:endParaRPr lang="en-US" altLang="ko-KR"/>
          </a:p>
        </p:txBody>
      </p:sp>
      <p:graphicFrame>
        <p:nvGraphicFramePr>
          <p:cNvPr id="6" name="Group 21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662935" y="1020675"/>
          <a:ext cx="2880443" cy="2546350"/>
        </p:xfrm>
        <a:graphic>
          <a:graphicData uri="http://schemas.openxmlformats.org/drawingml/2006/table">
            <a:tbl>
              <a:tblPr/>
              <a:tblGrid>
                <a:gridCol w="145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Billy Dee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441694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9201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sz="1600" b="1" dirty="0">
                <a:latin typeface="+mn-lt"/>
              </a:rPr>
              <a:t>R1</a:t>
            </a:r>
            <a:endParaRPr lang="ko-KR" altLang="en-US" sz="16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9002" y="100538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sz="1600" b="1" dirty="0" smtClean="0">
                <a:latin typeface="+mn-lt"/>
              </a:rPr>
              <a:t>R2’</a:t>
            </a:r>
            <a:endParaRPr lang="ko-KR" altLang="en-US" sz="1600" b="1" dirty="0"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5400000">
            <a:off x="1192845" y="4020813"/>
            <a:ext cx="117970" cy="144016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738" y="392354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sz="1600" b="1" dirty="0" smtClean="0">
                <a:latin typeface="+mn-lt"/>
              </a:rPr>
              <a:t>R </a:t>
            </a:r>
            <a:r>
              <a:rPr lang="en-US" altLang="ko-KR" sz="1600" b="1" dirty="0" smtClean="0">
                <a:latin typeface="+mn-lt"/>
                <a:sym typeface="Symbol" panose="05050102010706020507" pitchFamily="18" charset="2"/>
              </a:rPr>
              <a:t></a:t>
            </a:r>
            <a:r>
              <a:rPr lang="en-US" altLang="ko-KR" sz="1600" b="1" dirty="0" smtClean="0">
                <a:latin typeface="+mn-lt"/>
              </a:rPr>
              <a:t> R1         R2’</a:t>
            </a:r>
            <a:endParaRPr lang="ko-KR" altLang="en-US" sz="16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59002" y="357832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sz="1600" b="1" dirty="0" smtClean="0">
                <a:latin typeface="+mn-lt"/>
              </a:rPr>
              <a:t>R2</a:t>
            </a:r>
            <a:endParaRPr lang="ko-KR" altLang="en-US" sz="1600" b="1" dirty="0">
              <a:latin typeface="+mn-lt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5400000">
            <a:off x="1200647" y="4750405"/>
            <a:ext cx="117970" cy="144016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540" y="465313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ko-KR" sz="1600" b="1" dirty="0" smtClean="0">
                <a:latin typeface="+mn-lt"/>
              </a:rPr>
              <a:t>R </a:t>
            </a:r>
            <a:r>
              <a:rPr lang="en-US" altLang="ko-KR" sz="1600" b="1" dirty="0" smtClean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ko-KR" sz="1600" b="1" dirty="0" smtClean="0">
                <a:latin typeface="+mn-lt"/>
              </a:rPr>
              <a:t> R1         R2</a:t>
            </a:r>
            <a:endParaRPr lang="ko-KR" altLang="en-US" sz="1600" b="1" dirty="0">
              <a:latin typeface="+mn-lt"/>
            </a:endParaRPr>
          </a:p>
        </p:txBody>
      </p:sp>
      <p:graphicFrame>
        <p:nvGraphicFramePr>
          <p:cNvPr id="16" name="Group 207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323528" y="1299681"/>
          <a:ext cx="4598988" cy="1619250"/>
        </p:xfrm>
        <a:graphic>
          <a:graphicData uri="http://schemas.openxmlformats.org/drawingml/2006/table">
            <a:tbl>
              <a:tblPr/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Film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StudioName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Fox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76299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Disney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Paramount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Group 21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662935" y="3762970"/>
          <a:ext cx="3157537" cy="2546350"/>
        </p:xfrm>
        <a:graphic>
          <a:graphicData uri="http://schemas.openxmlformats.org/drawingml/2006/table">
            <a:tbl>
              <a:tblPr/>
              <a:tblGrid>
                <a:gridCol w="1277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Starring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Billy Dee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74579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Mike Meyers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Conditions</a:t>
            </a:r>
          </a:p>
          <a:p>
            <a:pPr lvl="1"/>
            <a:r>
              <a:rPr lang="en-US" dirty="0" smtClean="0"/>
              <a:t>Elimination of Anomalies</a:t>
            </a:r>
          </a:p>
          <a:p>
            <a:pPr lvl="2"/>
            <a:r>
              <a:rPr lang="en-US" dirty="0" smtClean="0"/>
              <a:t>Update</a:t>
            </a:r>
          </a:p>
          <a:p>
            <a:pPr lvl="2"/>
            <a:r>
              <a:rPr lang="en-US" dirty="0" smtClean="0"/>
              <a:t>Redundancy</a:t>
            </a:r>
          </a:p>
          <a:p>
            <a:pPr lvl="2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Lossless Decomposition</a:t>
            </a:r>
          </a:p>
          <a:p>
            <a:pPr lvl="2"/>
            <a:r>
              <a:rPr lang="en-US" dirty="0" smtClean="0"/>
              <a:t>Original Relation by Natural Join</a:t>
            </a:r>
            <a:endParaRPr lang="en-US" dirty="0"/>
          </a:p>
          <a:p>
            <a:pPr lvl="1"/>
            <a:r>
              <a:rPr lang="en-US" dirty="0" smtClean="0"/>
              <a:t>Preservation of Dependencies</a:t>
            </a:r>
          </a:p>
          <a:p>
            <a:pPr lvl="1"/>
            <a:endParaRPr lang="en-US" dirty="0"/>
          </a:p>
          <a:p>
            <a:r>
              <a:rPr lang="en-US" dirty="0" smtClean="0"/>
              <a:t>Relation with two attributes: Always in BCNF (why?)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88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Decomposition Algorithm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Algorithm</a:t>
            </a:r>
          </a:p>
          <a:p>
            <a:pPr lvl="1"/>
            <a:r>
              <a:rPr lang="en-US" dirty="0" smtClean="0"/>
              <a:t>Input</a:t>
            </a:r>
            <a:r>
              <a:rPr lang="en-US" dirty="0"/>
              <a:t>: </a:t>
            </a:r>
            <a:r>
              <a:rPr lang="en-US" dirty="0" smtClean="0"/>
              <a:t>Relation </a:t>
            </a:r>
            <a:r>
              <a:rPr lang="en-US" i="1" dirty="0" smtClean="0"/>
              <a:t>R</a:t>
            </a:r>
            <a:r>
              <a:rPr lang="en-US" altLang="ko-KR" baseline="-25000" dirty="0" smtClean="0"/>
              <a:t>0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en-US" altLang="ko-KR" dirty="0">
                <a:sym typeface="Wingdings" panose="05000000000000000000" pitchFamily="2" charset="2"/>
              </a:rPr>
              <a:t>and set </a:t>
            </a:r>
            <a:r>
              <a:rPr lang="en-US" altLang="ko-KR" i="1" dirty="0" smtClean="0">
                <a:sym typeface="Wingdings" panose="05000000000000000000" pitchFamily="2" charset="2"/>
              </a:rPr>
              <a:t>S</a:t>
            </a:r>
            <a:r>
              <a:rPr lang="en-US" altLang="ko-KR" baseline="-25000" dirty="0"/>
              <a:t>0</a:t>
            </a:r>
            <a:r>
              <a:rPr lang="en-US" altLang="ko-KR" i="1" dirty="0" smtClean="0">
                <a:sym typeface="Wingdings" panose="05000000000000000000" pitchFamily="2" charset="2"/>
              </a:rPr>
              <a:t> </a:t>
            </a:r>
            <a:r>
              <a:rPr lang="en-US" altLang="ko-KR" dirty="0">
                <a:sym typeface="Wingdings" panose="05000000000000000000" pitchFamily="2" charset="2"/>
              </a:rPr>
              <a:t>of FDs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Output: 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1</a:t>
            </a:r>
            <a:r>
              <a:rPr lang="en-US" altLang="ko-KR" dirty="0"/>
              <a:t>, 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2</a:t>
            </a:r>
            <a:r>
              <a:rPr lang="en-US" altLang="ko-KR" dirty="0"/>
              <a:t>, … </a:t>
            </a:r>
            <a:r>
              <a:rPr lang="en-US" altLang="ko-KR" i="1" dirty="0" smtClean="0"/>
              <a:t>R</a:t>
            </a:r>
            <a:r>
              <a:rPr lang="en-US" altLang="ko-KR" i="1" baseline="-25000" dirty="0" smtClean="0"/>
              <a:t>n</a:t>
            </a:r>
            <a:r>
              <a:rPr lang="en-US" altLang="ko-KR" dirty="0" smtClean="0">
                <a:sym typeface="Wingdings" panose="05000000000000000000" pitchFamily="2" charset="2"/>
              </a:rPr>
              <a:t> such that </a:t>
            </a:r>
            <a:r>
              <a:rPr lang="en-US" i="1" dirty="0"/>
              <a:t>R</a:t>
            </a:r>
            <a:r>
              <a:rPr lang="en-US" altLang="ko-KR" baseline="-25000" dirty="0"/>
              <a:t>0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=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1 </a:t>
            </a:r>
            <a:r>
              <a:rPr lang="en-US" altLang="ko-KR" dirty="0" smtClean="0"/>
              <a:t>   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2    </a:t>
            </a:r>
            <a:r>
              <a:rPr lang="en-US" altLang="ko-KR" dirty="0" smtClean="0"/>
              <a:t> …    </a:t>
            </a:r>
            <a:r>
              <a:rPr lang="en-US" altLang="ko-KR" i="1" dirty="0" smtClean="0"/>
              <a:t>R</a:t>
            </a:r>
            <a:r>
              <a:rPr lang="en-US" altLang="ko-KR" i="1" baseline="-25000" dirty="0" smtClean="0"/>
              <a:t>n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endParaRPr lang="en-US" altLang="ko-KR" baseline="30000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Process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1. </a:t>
            </a:r>
            <a:r>
              <a:rPr lang="en-US" altLang="ko-KR" dirty="0" smtClean="0">
                <a:sym typeface="Wingdings" panose="05000000000000000000" pitchFamily="2" charset="2"/>
              </a:rPr>
              <a:t>Check </a:t>
            </a:r>
            <a:r>
              <a:rPr lang="en-US" i="1" dirty="0"/>
              <a:t>R</a:t>
            </a:r>
            <a:r>
              <a:rPr lang="en-US" altLang="ko-KR" baseline="-25000" dirty="0"/>
              <a:t>0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is in BCNF, then return </a:t>
            </a:r>
            <a:r>
              <a:rPr lang="en-US" i="1" dirty="0"/>
              <a:t>R</a:t>
            </a:r>
            <a:r>
              <a:rPr lang="en-US" altLang="ko-KR" baseline="-25000" dirty="0"/>
              <a:t>0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2. If there is any BCNF violation with X  Y, then compute X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+</a:t>
            </a:r>
            <a:r>
              <a:rPr lang="en-US" altLang="ko-KR" i="1" dirty="0">
                <a:sym typeface="Wingdings" panose="05000000000000000000" pitchFamily="2" charset="2"/>
              </a:rPr>
              <a:t>.</a:t>
            </a:r>
            <a:r>
              <a:rPr lang="en-US" altLang="ko-KR" i="1" dirty="0" smtClean="0"/>
              <a:t/>
            </a:r>
            <a:br>
              <a:rPr lang="en-US" altLang="ko-KR" i="1" dirty="0" smtClean="0"/>
            </a:br>
            <a:r>
              <a:rPr lang="en-US" altLang="ko-KR" i="1" dirty="0" smtClean="0"/>
              <a:t>    </a:t>
            </a:r>
            <a:r>
              <a:rPr lang="en-US" altLang="ko-KR" dirty="0" smtClean="0"/>
              <a:t>Then 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1</a:t>
            </a:r>
            <a:r>
              <a:rPr lang="en-US" altLang="ko-KR" dirty="0"/>
              <a:t>=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anose="05000000000000000000" pitchFamily="2" charset="2"/>
              </a:rPr>
              <a:t>X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+ </a:t>
            </a:r>
            <a:r>
              <a:rPr lang="en-US" altLang="ko-KR" dirty="0" smtClean="0">
                <a:sym typeface="Wingdings" panose="05000000000000000000" pitchFamily="2" charset="2"/>
              </a:rPr>
              <a:t>and </a:t>
            </a:r>
            <a:r>
              <a:rPr lang="en-US" altLang="ko-KR" i="1" dirty="0" smtClean="0"/>
              <a:t>R</a:t>
            </a:r>
            <a:r>
              <a:rPr lang="en-US" altLang="ko-KR" baseline="-25000" dirty="0" smtClean="0"/>
              <a:t>2 </a:t>
            </a:r>
            <a:r>
              <a:rPr lang="en-US" altLang="ko-KR" i="1" dirty="0" smtClean="0"/>
              <a:t>=</a:t>
            </a:r>
            <a:r>
              <a:rPr lang="en-US" altLang="ko-KR" dirty="0" smtClean="0"/>
              <a:t>has the rest attributes and X</a:t>
            </a:r>
            <a:br>
              <a:rPr lang="en-US" altLang="ko-KR" dirty="0" smtClean="0"/>
            </a:br>
            <a:r>
              <a:rPr lang="en-US" altLang="ko-KR" dirty="0" smtClean="0"/>
              <a:t>3. Decompose FD set </a:t>
            </a:r>
            <a:r>
              <a:rPr lang="en-US" altLang="ko-KR" i="1" dirty="0" smtClean="0">
                <a:sym typeface="Wingdings" panose="05000000000000000000" pitchFamily="2" charset="2"/>
              </a:rPr>
              <a:t>S</a:t>
            </a:r>
            <a:r>
              <a:rPr lang="en-US" altLang="ko-KR" baseline="-25000" dirty="0" smtClean="0"/>
              <a:t>0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 into </a:t>
            </a:r>
            <a:r>
              <a:rPr lang="en-US" altLang="ko-KR" i="1" dirty="0" smtClean="0"/>
              <a:t>S</a:t>
            </a:r>
            <a:r>
              <a:rPr lang="en-US" altLang="ko-KR" baseline="-25000" dirty="0" smtClean="0"/>
              <a:t>1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i="1" dirty="0" smtClean="0"/>
              <a:t>S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4. Repeat </a:t>
            </a:r>
            <a:r>
              <a:rPr lang="en-US" altLang="ko-KR" dirty="0" smtClean="0"/>
              <a:t>1-3 </a:t>
            </a:r>
            <a:r>
              <a:rPr lang="en-US" altLang="ko-KR" dirty="0"/>
              <a:t>until no more </a:t>
            </a:r>
            <a:r>
              <a:rPr lang="en-US" altLang="ko-KR" dirty="0" smtClean="0"/>
              <a:t>BCNF violation.</a:t>
            </a:r>
          </a:p>
          <a:p>
            <a:endParaRPr lang="en-US" altLang="ko-KR" sz="2000" i="1" dirty="0" smtClean="0"/>
          </a:p>
          <a:p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/>
            <a:r>
              <a:rPr lang="en-US" altLang="ko-KR" dirty="0"/>
              <a:t>Team (</a:t>
            </a:r>
            <a:r>
              <a:rPr lang="en-US" altLang="ko-KR" dirty="0" err="1"/>
              <a:t>TeamName</a:t>
            </a:r>
            <a:r>
              <a:rPr lang="en-US" altLang="ko-KR" dirty="0"/>
              <a:t>, Address, </a:t>
            </a:r>
            <a:r>
              <a:rPr lang="en-US" altLang="ko-KR" dirty="0" err="1"/>
              <a:t>ManagerID</a:t>
            </a:r>
            <a:r>
              <a:rPr lang="en-US" altLang="ko-KR" dirty="0"/>
              <a:t>, </a:t>
            </a:r>
            <a:r>
              <a:rPr lang="en-US" altLang="ko-KR" dirty="0" err="1"/>
              <a:t>ManagerHireDate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FD: </a:t>
            </a:r>
          </a:p>
          <a:p>
            <a:pPr lvl="2"/>
            <a:r>
              <a:rPr lang="en-US" altLang="ko-KR" dirty="0" err="1"/>
              <a:t>TeamName</a:t>
            </a:r>
            <a:r>
              <a:rPr lang="en-US" altLang="ko-KR" dirty="0" err="1">
                <a:sym typeface="Wingdings" panose="05000000000000000000" pitchFamily="2" charset="2"/>
              </a:rPr>
              <a:t>Address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dirty="0" err="1">
                <a:sym typeface="Wingdings" panose="05000000000000000000" pitchFamily="2" charset="2"/>
              </a:rPr>
              <a:t>TeamNameManagerID</a:t>
            </a:r>
            <a:endParaRPr lang="en-US" altLang="ko-KR" dirty="0"/>
          </a:p>
          <a:p>
            <a:pPr lvl="2"/>
            <a:r>
              <a:rPr lang="en-US" altLang="ko-KR" dirty="0" err="1" smtClean="0"/>
              <a:t>ManagerID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 smtClean="0"/>
              <a:t>ManagerHireDate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34</a:t>
            </a:fld>
            <a:endParaRPr lang="en-US" altLang="ko-KR"/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rot="5400000">
            <a:off x="5130064" y="2144610"/>
            <a:ext cx="144000" cy="1080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rot="5400000">
            <a:off x="5562112" y="2150856"/>
            <a:ext cx="144000" cy="1080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rot="5400000">
            <a:off x="5958168" y="2144610"/>
            <a:ext cx="144000" cy="1080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66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Functional Dependency: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 Relation</a:t>
            </a:r>
          </a:p>
          <a:p>
            <a:pPr lvl="1"/>
            <a:r>
              <a:rPr lang="en-US" altLang="ko-KR" dirty="0"/>
              <a:t>Movies (title, year, length, </a:t>
            </a:r>
            <a:r>
              <a:rPr lang="en-US" altLang="ko-KR" dirty="0" err="1"/>
              <a:t>filmType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(title year) </a:t>
            </a:r>
            <a:r>
              <a:rPr lang="en-US" altLang="ko-KR" dirty="0">
                <a:sym typeface="Wingdings" panose="05000000000000000000" pitchFamily="2" charset="2"/>
              </a:rPr>
              <a:t> length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(title year)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>
                <a:sym typeface="Wingdings" panose="05000000000000000000" pitchFamily="2" charset="2"/>
              </a:rPr>
              <a:t>filmType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(title year)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>
                <a:sym typeface="Wingdings" panose="05000000000000000000" pitchFamily="2" charset="2"/>
              </a:rPr>
              <a:t>studioName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(title year) </a:t>
            </a:r>
            <a:r>
              <a:rPr lang="en-US" altLang="ko-KR" dirty="0">
                <a:sym typeface="Wingdings" panose="05000000000000000000" pitchFamily="2" charset="2"/>
              </a:rPr>
              <a:t> length </a:t>
            </a:r>
            <a:r>
              <a:rPr lang="en-US" altLang="ko-KR" dirty="0" err="1">
                <a:sym typeface="Wingdings" panose="05000000000000000000" pitchFamily="2" charset="2"/>
              </a:rPr>
              <a:t>filmType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err="1">
                <a:sym typeface="Wingdings" panose="05000000000000000000" pitchFamily="2" charset="2"/>
              </a:rPr>
              <a:t>studioName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? (title year)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>
                <a:sym typeface="Wingdings" panose="05000000000000000000" pitchFamily="2" charset="2"/>
              </a:rPr>
              <a:t>starName</a:t>
            </a:r>
            <a:r>
              <a:rPr lang="en-US" altLang="ko-KR" dirty="0">
                <a:sym typeface="Wingdings" panose="05000000000000000000" pitchFamily="2" charset="2"/>
              </a:rPr>
              <a:t> : more than one star in a </a:t>
            </a:r>
            <a:r>
              <a:rPr lang="en-US" altLang="ko-KR" dirty="0" smtClean="0">
                <a:sym typeface="Wingdings" panose="05000000000000000000" pitchFamily="2" charset="2"/>
              </a:rPr>
              <a:t>film</a:t>
            </a: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It is important to discover FD in a relation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It helps to decide the correctness of relation design.</a:t>
            </a:r>
            <a:endParaRPr lang="en-US" altLang="ko-KR" dirty="0">
              <a:sym typeface="Wingdings" panose="05000000000000000000" pitchFamily="2" charset="2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367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Key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Given a relation </a:t>
            </a:r>
            <a:r>
              <a:rPr lang="en-US" altLang="ko-KR" i="1" dirty="0"/>
              <a:t>R</a:t>
            </a:r>
            <a:endParaRPr lang="en-US" altLang="ko-KR" dirty="0"/>
          </a:p>
          <a:p>
            <a:pPr lvl="1"/>
            <a:r>
              <a:rPr lang="en-US" altLang="ko-KR" dirty="0"/>
              <a:t>A set of one or more attributes {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,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,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, …,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} is a KEY </a:t>
            </a:r>
            <a:r>
              <a:rPr lang="en-US" altLang="ko-KR" dirty="0" err="1"/>
              <a:t>iff</a:t>
            </a:r>
            <a:r>
              <a:rPr lang="en-US" altLang="ko-KR" dirty="0"/>
              <a:t> </a:t>
            </a:r>
          </a:p>
          <a:p>
            <a:pPr lvl="2"/>
            <a:r>
              <a:rPr lang="en-US" altLang="ko-KR" dirty="0"/>
              <a:t>the set functionally determines all other attributes and</a:t>
            </a:r>
          </a:p>
          <a:p>
            <a:pPr lvl="2"/>
            <a:r>
              <a:rPr lang="en-US" altLang="ko-KR" dirty="0"/>
              <a:t>no proper subset of {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,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,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, …,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} functionally determines other attributes (Minimal)</a:t>
            </a:r>
          </a:p>
          <a:p>
            <a:pPr lvl="1"/>
            <a:r>
              <a:rPr lang="en-US" altLang="ko-KR" dirty="0"/>
              <a:t>Primary Key: </a:t>
            </a:r>
          </a:p>
          <a:p>
            <a:pPr lvl="2"/>
            <a:r>
              <a:rPr lang="en-US" altLang="ko-KR" dirty="0"/>
              <a:t>If a relation has more than one keys, a key is defined as primary key</a:t>
            </a:r>
          </a:p>
          <a:p>
            <a:pPr lvl="1"/>
            <a:r>
              <a:rPr lang="en-US" altLang="ko-KR" dirty="0"/>
              <a:t>Super Key</a:t>
            </a:r>
          </a:p>
          <a:p>
            <a:pPr lvl="2"/>
            <a:r>
              <a:rPr lang="en-US" altLang="ko-KR" dirty="0"/>
              <a:t>a set of attributes containing a key</a:t>
            </a:r>
          </a:p>
          <a:p>
            <a:pPr lvl="2"/>
            <a:r>
              <a:rPr lang="en-US" altLang="ko-KR" dirty="0"/>
              <a:t>No </a:t>
            </a:r>
            <a:r>
              <a:rPr lang="en-US" altLang="ko-KR" dirty="0" err="1"/>
              <a:t>minimality</a:t>
            </a:r>
            <a:r>
              <a:rPr lang="en-US" altLang="ko-KR" dirty="0"/>
              <a:t> condition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Movies (title, year, length, </a:t>
            </a:r>
            <a:r>
              <a:rPr lang="en-US" altLang="ko-KR" dirty="0" err="1"/>
              <a:t>filmType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What are keys ?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635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discover keys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/>
              <a:t>From E-R Diagram: Underlined Attributes</a:t>
            </a:r>
          </a:p>
          <a:p>
            <a:pPr lvl="1"/>
            <a:r>
              <a:rPr lang="en-US" altLang="ko-KR" sz="1800"/>
              <a:t>It means that keys are defined based on the understanding of the real world</a:t>
            </a:r>
          </a:p>
          <a:p>
            <a:pPr lvl="1"/>
            <a:r>
              <a:rPr lang="en-US" altLang="ko-KR" sz="1800"/>
              <a:t>Example: Movies (title, year, length, filmType, studioName, starName)</a:t>
            </a:r>
          </a:p>
          <a:p>
            <a:pPr lvl="2"/>
            <a:r>
              <a:rPr lang="en-US" altLang="ko-KR" sz="1600"/>
              <a:t>(year, starName) is not key if a star can make more than one film per year</a:t>
            </a:r>
          </a:p>
          <a:p>
            <a:pPr lvl="2"/>
            <a:r>
              <a:rPr lang="en-US" altLang="ko-KR" sz="1600"/>
              <a:t>(year, starName) is a key if a star is allowed to make only one film per year</a:t>
            </a:r>
          </a:p>
          <a:p>
            <a:endParaRPr lang="en-US" altLang="ko-KR" sz="2000"/>
          </a:p>
          <a:p>
            <a:r>
              <a:rPr lang="en-US" altLang="ko-KR" sz="2000"/>
              <a:t>Relation (</a:t>
            </a:r>
            <a:r>
              <a:rPr lang="en-US" altLang="ko-KR" sz="2000" i="1"/>
              <a:t>A</a:t>
            </a:r>
            <a:r>
              <a:rPr lang="en-US" altLang="ko-KR" sz="2000" baseline="-25000"/>
              <a:t>1</a:t>
            </a:r>
            <a:r>
              <a:rPr lang="en-US" altLang="ko-KR" sz="2000"/>
              <a:t>, </a:t>
            </a:r>
            <a:r>
              <a:rPr lang="en-US" altLang="ko-KR" sz="2000" i="1"/>
              <a:t>A</a:t>
            </a:r>
            <a:r>
              <a:rPr lang="en-US" altLang="ko-KR" sz="2000" baseline="-25000"/>
              <a:t>2</a:t>
            </a:r>
            <a:r>
              <a:rPr lang="en-US" altLang="ko-KR" sz="2000"/>
              <a:t>, </a:t>
            </a:r>
            <a:r>
              <a:rPr lang="en-US" altLang="ko-KR" sz="2000" i="1"/>
              <a:t>B</a:t>
            </a:r>
            <a:r>
              <a:rPr lang="en-US" altLang="ko-KR" sz="2000"/>
              <a:t>) for relationship between </a:t>
            </a:r>
            <a:r>
              <a:rPr lang="en-US" altLang="ko-KR" sz="2000" i="1"/>
              <a:t>R</a:t>
            </a:r>
            <a:r>
              <a:rPr lang="en-US" altLang="ko-KR" sz="2000" baseline="-25000"/>
              <a:t>1</a:t>
            </a:r>
            <a:r>
              <a:rPr lang="en-US" altLang="ko-KR" sz="2000"/>
              <a:t> and R</a:t>
            </a:r>
            <a:r>
              <a:rPr lang="en-US" altLang="ko-KR" sz="2000" baseline="-25000"/>
              <a:t>2</a:t>
            </a:r>
          </a:p>
          <a:p>
            <a:pPr lvl="1"/>
            <a:r>
              <a:rPr lang="en-US" altLang="ko-KR" sz="1800"/>
              <a:t>One-One</a:t>
            </a:r>
          </a:p>
          <a:p>
            <a:pPr lvl="1"/>
            <a:r>
              <a:rPr lang="en-US" altLang="ko-KR" sz="1800"/>
              <a:t>One-Many</a:t>
            </a:r>
          </a:p>
          <a:p>
            <a:pPr lvl="1"/>
            <a:r>
              <a:rPr lang="en-US" altLang="ko-KR" sz="1800"/>
              <a:t>Many-One</a:t>
            </a:r>
          </a:p>
          <a:p>
            <a:pPr lvl="1"/>
            <a:r>
              <a:rPr lang="en-US" altLang="ko-KR" sz="1800"/>
              <a:t>Many-Many</a:t>
            </a:r>
          </a:p>
          <a:p>
            <a:pPr lvl="1"/>
            <a:endParaRPr lang="en-US" altLang="ko-KR" sz="1800"/>
          </a:p>
          <a:p>
            <a:pPr lvl="3"/>
            <a:endParaRPr lang="en-US" altLang="ko-KR" sz="140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737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Rules about Functional Dependencies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Functional Dependency</a:t>
            </a:r>
          </a:p>
          <a:p>
            <a:pPr lvl="1"/>
            <a:r>
              <a:rPr lang="en-US" altLang="ko-KR" dirty="0"/>
              <a:t>An important property of Relation (or Table)</a:t>
            </a:r>
          </a:p>
          <a:p>
            <a:pPr lvl="1"/>
            <a:r>
              <a:rPr lang="en-US" altLang="ko-KR" dirty="0"/>
              <a:t>Some interesting properties or rules of </a:t>
            </a:r>
            <a:r>
              <a:rPr lang="en-US" altLang="ko-KR" dirty="0" smtClean="0"/>
              <a:t>FD</a:t>
            </a:r>
            <a:endParaRPr lang="en-US" altLang="ko-KR" dirty="0"/>
          </a:p>
          <a:p>
            <a:r>
              <a:rPr lang="en-US" altLang="ko-KR" dirty="0"/>
              <a:t>Transitive Rule</a:t>
            </a:r>
          </a:p>
          <a:p>
            <a:pPr lvl="1"/>
            <a:r>
              <a:rPr lang="en-US" altLang="ko-KR" i="1" dirty="0"/>
              <a:t>A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dirty="0">
                <a:sym typeface="Wingdings" panose="05000000000000000000" pitchFamily="2" charset="2"/>
              </a:rPr>
              <a:t> and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dirty="0">
                <a:sym typeface="Wingdings" panose="05000000000000000000" pitchFamily="2" charset="2"/>
              </a:rPr>
              <a:t> 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dirty="0">
                <a:sym typeface="Wingdings" panose="05000000000000000000" pitchFamily="2" charset="2"/>
              </a:rPr>
              <a:t> then </a:t>
            </a:r>
            <a:r>
              <a:rPr lang="en-US" altLang="ko-KR" i="1" dirty="0">
                <a:sym typeface="Wingdings" panose="05000000000000000000" pitchFamily="2" charset="2"/>
              </a:rPr>
              <a:t>A</a:t>
            </a:r>
            <a:r>
              <a:rPr lang="en-US" altLang="ko-KR" dirty="0">
                <a:sym typeface="Wingdings" panose="05000000000000000000" pitchFamily="2" charset="2"/>
              </a:rPr>
              <a:t> 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</a:p>
          <a:p>
            <a:r>
              <a:rPr lang="en-US" altLang="ko-KR" dirty="0"/>
              <a:t>Splitting/Combining Rule</a:t>
            </a:r>
          </a:p>
          <a:p>
            <a:pPr lvl="1"/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i="1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, …,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k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i="1" dirty="0"/>
              <a:t>	</a:t>
            </a:r>
            <a:r>
              <a:rPr lang="en-US" altLang="ko-KR" dirty="0" err="1"/>
              <a:t>iff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k</a:t>
            </a:r>
          </a:p>
          <a:p>
            <a:r>
              <a:rPr lang="en-US" altLang="ko-KR" dirty="0"/>
              <a:t>Trivial FD Rule: Given a FD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FD is trivial if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dirty="0">
                <a:sym typeface="Wingdings" panose="05000000000000000000" pitchFamily="2" charset="2"/>
              </a:rPr>
              <a:t> is one of {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} : really trivial</a:t>
            </a:r>
          </a:p>
          <a:p>
            <a:pPr lvl="1"/>
            <a:r>
              <a:rPr lang="en-US" altLang="ko-KR" dirty="0"/>
              <a:t>FD is Completely non-trivial: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dirty="0">
                <a:sym typeface="Wingdings" panose="05000000000000000000" pitchFamily="2" charset="2"/>
              </a:rPr>
              <a:t> is not in {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3</a:t>
            </a:r>
            <a:r>
              <a:rPr lang="en-US" altLang="ko-KR" dirty="0"/>
              <a:t> …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}</a:t>
            </a:r>
          </a:p>
          <a:p>
            <a:pPr lvl="1"/>
            <a:endParaRPr lang="en-US" altLang="ko-KR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37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4475411" y="3201688"/>
            <a:ext cx="792162" cy="647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Rules about Functional Dependencies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Trivial Dependency Rule</a:t>
            </a:r>
          </a:p>
          <a:p>
            <a:pPr lvl="1">
              <a:lnSpc>
                <a:spcPct val="130000"/>
              </a:lnSpc>
            </a:pP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B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dirty="0">
                <a:sym typeface="Wingdings" panose="05000000000000000000" pitchFamily="2" charset="2"/>
              </a:rPr>
              <a:t> is equivalent to 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if {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} </a:t>
            </a:r>
            <a:r>
              <a:rPr lang="en-US" altLang="ko-KR" dirty="0">
                <a:sym typeface="Symbol" panose="05050102010706020507" pitchFamily="18" charset="2"/>
              </a:rPr>
              <a:t> {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B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B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dirty="0">
                <a:sym typeface="Wingdings" panose="05000000000000000000" pitchFamily="2" charset="2"/>
              </a:rPr>
              <a:t> } and 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for any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>
                <a:sym typeface="Symbol" panose="05050102010706020507" pitchFamily="18" charset="2"/>
              </a:rPr>
              <a:t>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1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baseline="-25000" dirty="0">
                <a:sym typeface="Wingdings" panose="05000000000000000000" pitchFamily="2" charset="2"/>
              </a:rPr>
              <a:t>2</a:t>
            </a:r>
            <a:r>
              <a:rPr lang="en-US" altLang="ko-KR" dirty="0">
                <a:sym typeface="Wingdings" panose="05000000000000000000" pitchFamily="2" charset="2"/>
              </a:rPr>
              <a:t> … </a:t>
            </a:r>
            <a:r>
              <a:rPr lang="en-US" altLang="ko-KR" i="1" dirty="0" err="1">
                <a:sym typeface="Wingdings" panose="05000000000000000000" pitchFamily="2" charset="2"/>
              </a:rPr>
              <a:t>C</a:t>
            </a:r>
            <a:r>
              <a:rPr lang="en-US" altLang="ko-KR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dirty="0">
                <a:sym typeface="Wingdings" panose="05000000000000000000" pitchFamily="2" charset="2"/>
              </a:rPr>
              <a:t> }, </a:t>
            </a:r>
            <a:r>
              <a:rPr lang="en-US" altLang="ko-KR" i="1" dirty="0">
                <a:sym typeface="Wingdings" panose="05000000000000000000" pitchFamily="2" charset="2"/>
              </a:rPr>
              <a:t>C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>
                <a:sym typeface="Symbol" panose="05050102010706020507" pitchFamily="18" charset="2"/>
              </a:rPr>
              <a:t> </a:t>
            </a:r>
            <a:r>
              <a:rPr lang="en-US" altLang="ko-KR" dirty="0">
                <a:sym typeface="Wingdings" panose="05000000000000000000" pitchFamily="2" charset="2"/>
              </a:rPr>
              <a:t>{</a:t>
            </a:r>
            <a:r>
              <a:rPr lang="en-US" altLang="ko-KR" i="1" dirty="0"/>
              <a:t>A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i="1" dirty="0"/>
              <a:t>A</a:t>
            </a:r>
            <a:r>
              <a:rPr lang="en-US" altLang="ko-KR" baseline="-25000" dirty="0"/>
              <a:t>2</a:t>
            </a:r>
            <a:r>
              <a:rPr lang="en-US" altLang="ko-KR" dirty="0"/>
              <a:t> …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n</a:t>
            </a:r>
            <a:r>
              <a:rPr lang="en-US" altLang="ko-KR" dirty="0">
                <a:sym typeface="Wingdings" panose="05000000000000000000" pitchFamily="2" charset="2"/>
              </a:rPr>
              <a:t> }</a:t>
            </a:r>
            <a:endParaRPr lang="en-US" altLang="ko-KR" i="1" baseline="-25000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Example: 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	(year, title)  (</a:t>
            </a:r>
            <a:r>
              <a:rPr lang="en-US" altLang="ko-KR" dirty="0" err="1">
                <a:sym typeface="Wingdings" panose="05000000000000000000" pitchFamily="2" charset="2"/>
              </a:rPr>
              <a:t>studioName</a:t>
            </a:r>
            <a:r>
              <a:rPr lang="en-US" altLang="ko-KR" dirty="0">
                <a:sym typeface="Wingdings" panose="05000000000000000000" pitchFamily="2" charset="2"/>
              </a:rPr>
              <a:t>, year), </a:t>
            </a:r>
            <a:br>
              <a:rPr lang="en-US" altLang="ko-KR" dirty="0">
                <a:sym typeface="Wingdings" panose="05000000000000000000" pitchFamily="2" charset="2"/>
              </a:rPr>
            </a:br>
            <a:r>
              <a:rPr lang="en-US" altLang="ko-KR" dirty="0">
                <a:sym typeface="Wingdings" panose="05000000000000000000" pitchFamily="2" charset="2"/>
              </a:rPr>
              <a:t>   (year, title)  </a:t>
            </a:r>
            <a:r>
              <a:rPr lang="en-US" altLang="ko-KR" dirty="0" err="1">
                <a:sym typeface="Wingdings" panose="05000000000000000000" pitchFamily="2" charset="2"/>
              </a:rPr>
              <a:t>studioName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sz="2400" dirty="0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5988298" y="3706513"/>
            <a:ext cx="2232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Arial" panose="020B0604020202020204" pitchFamily="34" charset="0"/>
              </a:rPr>
              <a:t>Unnecessary</a:t>
            </a:r>
          </a:p>
        </p:txBody>
      </p:sp>
      <p:cxnSp>
        <p:nvCxnSpPr>
          <p:cNvPr id="157702" name="AutoShape 6"/>
          <p:cNvCxnSpPr>
            <a:cxnSpLocks noChangeShapeType="1"/>
            <a:stCxn id="157700" idx="6"/>
            <a:endCxn id="157701" idx="1"/>
          </p:cNvCxnSpPr>
          <p:nvPr/>
        </p:nvCxnSpPr>
        <p:spPr bwMode="auto">
          <a:xfrm>
            <a:off x="5267573" y="3525538"/>
            <a:ext cx="720725" cy="349250"/>
          </a:xfrm>
          <a:prstGeom prst="curved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2458491" y="4950664"/>
            <a:ext cx="1728788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187279" y="4928439"/>
            <a:ext cx="1873250" cy="35877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5" name="AutoShape 9"/>
          <p:cNvSpPr>
            <a:spLocks/>
          </p:cNvSpPr>
          <p:nvPr/>
        </p:nvSpPr>
        <p:spPr bwMode="auto">
          <a:xfrm rot="16200000">
            <a:off x="3214935" y="4697457"/>
            <a:ext cx="215900" cy="1728788"/>
          </a:xfrm>
          <a:prstGeom prst="leftBrace">
            <a:avLst>
              <a:gd name="adj1" fmla="val 6672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458491" y="5742826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1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2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baseline="-25000">
                <a:latin typeface="Arial" panose="020B0604020202020204" pitchFamily="34" charset="0"/>
              </a:rPr>
              <a:t>3</a:t>
            </a:r>
            <a:r>
              <a:rPr lang="en-US" altLang="ko-KR" sz="1600" b="1">
                <a:latin typeface="Arial" panose="020B0604020202020204" pitchFamily="34" charset="0"/>
              </a:rPr>
              <a:t> … </a:t>
            </a:r>
            <a:r>
              <a:rPr lang="en-US" altLang="ko-KR" sz="1600" b="1" i="1">
                <a:latin typeface="Arial" panose="020B0604020202020204" pitchFamily="34" charset="0"/>
              </a:rPr>
              <a:t>A</a:t>
            </a:r>
            <a:r>
              <a:rPr lang="en-US" altLang="ko-KR" sz="1600" b="1" i="1" baseline="-250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4403179" y="5742826"/>
            <a:ext cx="1728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i="1">
                <a:latin typeface="Arial" panose="020B0604020202020204" pitchFamily="34" charset="0"/>
              </a:rPr>
              <a:t>C</a:t>
            </a:r>
            <a:r>
              <a:rPr lang="en-US" altLang="ko-KR" sz="1600" b="1" baseline="-25000">
                <a:latin typeface="Arial" panose="020B0604020202020204" pitchFamily="34" charset="0"/>
              </a:rPr>
              <a:t>1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C</a:t>
            </a:r>
            <a:r>
              <a:rPr lang="en-US" altLang="ko-KR" sz="1600" b="1" baseline="-25000">
                <a:latin typeface="Arial" panose="020B0604020202020204" pitchFamily="34" charset="0"/>
              </a:rPr>
              <a:t>2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C</a:t>
            </a:r>
            <a:r>
              <a:rPr lang="en-US" altLang="ko-KR" sz="1600" b="1" baseline="-25000">
                <a:latin typeface="Arial" panose="020B0604020202020204" pitchFamily="34" charset="0"/>
              </a:rPr>
              <a:t>3</a:t>
            </a:r>
            <a:r>
              <a:rPr lang="en-US" altLang="ko-KR" sz="1600" b="1">
                <a:latin typeface="Arial" panose="020B0604020202020204" pitchFamily="34" charset="0"/>
              </a:rPr>
              <a:t> … </a:t>
            </a:r>
            <a:r>
              <a:rPr lang="en-US" altLang="ko-KR" sz="1600" b="1" i="1">
                <a:latin typeface="Arial" panose="020B0604020202020204" pitchFamily="34" charset="0"/>
              </a:rPr>
              <a:t>C</a:t>
            </a:r>
            <a:r>
              <a:rPr lang="en-US" altLang="ko-KR" sz="1600" b="1" i="1" baseline="-25000">
                <a:latin typeface="Arial" panose="020B0604020202020204" pitchFamily="34" charset="0"/>
              </a:rPr>
              <a:t>k</a:t>
            </a:r>
          </a:p>
        </p:txBody>
      </p:sp>
      <p:sp>
        <p:nvSpPr>
          <p:cNvPr id="157708" name="AutoShape 12"/>
          <p:cNvSpPr>
            <a:spLocks/>
          </p:cNvSpPr>
          <p:nvPr/>
        </p:nvSpPr>
        <p:spPr bwMode="auto">
          <a:xfrm rot="16200000">
            <a:off x="5015160" y="4603795"/>
            <a:ext cx="215900" cy="1871662"/>
          </a:xfrm>
          <a:prstGeom prst="leftBrace">
            <a:avLst>
              <a:gd name="adj1" fmla="val 7224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AutoShape 14"/>
          <p:cNvSpPr>
            <a:spLocks/>
          </p:cNvSpPr>
          <p:nvPr/>
        </p:nvSpPr>
        <p:spPr bwMode="auto">
          <a:xfrm rot="5400000">
            <a:off x="4799260" y="3667170"/>
            <a:ext cx="215900" cy="2160588"/>
          </a:xfrm>
          <a:prstGeom prst="leftBrace">
            <a:avLst>
              <a:gd name="adj1" fmla="val 8339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114254" y="4207714"/>
            <a:ext cx="1728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1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2</a:t>
            </a:r>
            <a:r>
              <a:rPr lang="en-US" altLang="ko-KR" sz="1600" b="1">
                <a:latin typeface="Arial" panose="020B0604020202020204" pitchFamily="34" charset="0"/>
              </a:rPr>
              <a:t>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baseline="-25000">
                <a:latin typeface="Arial" panose="020B0604020202020204" pitchFamily="34" charset="0"/>
              </a:rPr>
              <a:t>3</a:t>
            </a:r>
            <a:r>
              <a:rPr lang="en-US" altLang="ko-KR" sz="1600" b="1">
                <a:latin typeface="Arial" panose="020B0604020202020204" pitchFamily="34" charset="0"/>
              </a:rPr>
              <a:t> … </a:t>
            </a:r>
            <a:r>
              <a:rPr lang="en-US" altLang="ko-KR" sz="1600" b="1" i="1">
                <a:latin typeface="Arial" panose="020B0604020202020204" pitchFamily="34" charset="0"/>
              </a:rPr>
              <a:t>B</a:t>
            </a:r>
            <a:r>
              <a:rPr lang="en-US" altLang="ko-KR" sz="1600" b="1" i="1" baseline="-25000">
                <a:latin typeface="Arial" panose="020B0604020202020204" pitchFamily="34" charset="0"/>
              </a:rPr>
              <a:t>m</a:t>
            </a:r>
          </a:p>
        </p:txBody>
      </p:sp>
      <p:cxnSp>
        <p:nvCxnSpPr>
          <p:cNvPr id="157712" name="AutoShape 16"/>
          <p:cNvCxnSpPr>
            <a:cxnSpLocks noChangeShapeType="1"/>
            <a:stCxn id="157706" idx="1"/>
            <a:endCxn id="157711" idx="1"/>
          </p:cNvCxnSpPr>
          <p:nvPr/>
        </p:nvCxnSpPr>
        <p:spPr bwMode="auto">
          <a:xfrm rot="10800000" flipH="1">
            <a:off x="2458491" y="4375989"/>
            <a:ext cx="1655763" cy="1535112"/>
          </a:xfrm>
          <a:prstGeom prst="bentConnector3">
            <a:avLst>
              <a:gd name="adj1" fmla="val -138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713" name="AutoShape 17"/>
          <p:cNvCxnSpPr>
            <a:cxnSpLocks noChangeShapeType="1"/>
            <a:stCxn id="157706" idx="3"/>
            <a:endCxn id="157707" idx="1"/>
          </p:cNvCxnSpPr>
          <p:nvPr/>
        </p:nvCxnSpPr>
        <p:spPr bwMode="auto">
          <a:xfrm>
            <a:off x="4042816" y="5911101"/>
            <a:ext cx="360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870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Armstrong's Axioms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Reflexivity: (Trivial FD)</a:t>
            </a:r>
            <a:br>
              <a:rPr lang="en-US" sz="2000" dirty="0" smtClean="0"/>
            </a:br>
            <a:r>
              <a:rPr lang="en-US" sz="2000" dirty="0" smtClean="0"/>
              <a:t>If </a:t>
            </a:r>
            <a:r>
              <a:rPr lang="en-US" altLang="ko-KR" sz="2000" dirty="0">
                <a:sym typeface="Wingdings" panose="05000000000000000000" pitchFamily="2" charset="2"/>
              </a:rPr>
              <a:t>{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sz="2000" dirty="0">
                <a:sym typeface="Wingdings" panose="05000000000000000000" pitchFamily="2" charset="2"/>
              </a:rPr>
              <a:t> } </a:t>
            </a:r>
            <a:r>
              <a:rPr lang="en-US" altLang="ko-KR" sz="2000" dirty="0" smtClean="0">
                <a:sym typeface="Symbol" panose="05050102010706020507" pitchFamily="18" charset="2"/>
              </a:rPr>
              <a:t> </a:t>
            </a:r>
            <a:r>
              <a:rPr lang="en-US" altLang="ko-KR" sz="2000" dirty="0">
                <a:sym typeface="Symbol" panose="05050102010706020507" pitchFamily="18" charset="2"/>
              </a:rPr>
              <a:t>{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}, then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 smtClean="0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 smtClean="0">
                <a:sym typeface="Wingdings" panose="05000000000000000000" pitchFamily="2" charset="2"/>
              </a:rPr>
              <a:t>k</a:t>
            </a:r>
            <a:r>
              <a:rPr lang="en-US" altLang="ko-KR" sz="2000" i="1" baseline="-25000" dirty="0" smtClean="0">
                <a:sym typeface="Wingdings" panose="05000000000000000000" pitchFamily="2" charset="2"/>
              </a:rPr>
              <a:t/>
            </a:r>
            <a:br>
              <a:rPr lang="en-US" altLang="ko-KR" sz="2000" i="1" baseline="-25000" dirty="0" smtClean="0">
                <a:sym typeface="Wingdings" panose="05000000000000000000" pitchFamily="2" charset="2"/>
              </a:rPr>
            </a:br>
            <a:endParaRPr lang="en-US" altLang="ko-KR" sz="2000" i="1" baseline="-250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Augmentation:</a:t>
            </a:r>
            <a:r>
              <a:rPr lang="en-US" sz="2000" dirty="0">
                <a:sym typeface="Wingdings" panose="05000000000000000000" pitchFamily="2" charset="2"/>
              </a:rPr>
              <a:t/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 smtClean="0">
                <a:sym typeface="Wingdings" panose="05000000000000000000" pitchFamily="2" charset="2"/>
              </a:rPr>
              <a:t>If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 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/>
              <a:t> </a:t>
            </a:r>
            <a:r>
              <a:rPr lang="en-US" altLang="ko-KR" sz="2000" dirty="0">
                <a:sym typeface="Wingdings" panose="05000000000000000000" pitchFamily="2" charset="2"/>
              </a:rPr>
              <a:t>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, then</a:t>
            </a:r>
            <a:br>
              <a:rPr lang="en-US" altLang="ko-KR" sz="2000" dirty="0" smtClean="0">
                <a:sym typeface="Wingdings" panose="05000000000000000000" pitchFamily="2" charset="2"/>
              </a:rPr>
            </a:br>
            <a:r>
              <a:rPr lang="en-US" altLang="ko-KR" sz="2000" i="1" dirty="0"/>
              <a:t>A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 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/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 smtClean="0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 smtClean="0">
                <a:sym typeface="Wingdings" panose="05000000000000000000" pitchFamily="2" charset="2"/>
              </a:rPr>
              <a:t>m</a:t>
            </a:r>
            <a:r>
              <a:rPr lang="en-US" altLang="ko-KR" sz="2000" i="1" baseline="-25000" dirty="0" smtClean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/>
            </a:r>
            <a:br>
              <a:rPr lang="en-US" altLang="ko-KR" sz="2000" dirty="0" smtClean="0">
                <a:sym typeface="Wingdings" panose="05000000000000000000" pitchFamily="2" charset="2"/>
              </a:rPr>
            </a:b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Transitivity:</a:t>
            </a:r>
            <a:br>
              <a:rPr lang="en-US" altLang="ko-KR" sz="2000" dirty="0" smtClean="0">
                <a:sym typeface="Wingdings" panose="05000000000000000000" pitchFamily="2" charset="2"/>
              </a:rPr>
            </a:br>
            <a:r>
              <a:rPr lang="en-US" altLang="ko-KR" sz="2000" i="1" dirty="0"/>
              <a:t>A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 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/>
              <a:t> </a:t>
            </a:r>
            <a:r>
              <a:rPr lang="en-US" altLang="ko-KR" sz="2000" dirty="0">
                <a:sym typeface="Wingdings" panose="05000000000000000000" pitchFamily="2" charset="2"/>
              </a:rPr>
              <a:t>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 smtClean="0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 smtClean="0">
                <a:sym typeface="Wingdings" panose="05000000000000000000" pitchFamily="2" charset="2"/>
              </a:rPr>
              <a:t>m</a:t>
            </a:r>
            <a:r>
              <a:rPr lang="en-US" altLang="ko-KR" sz="2000" i="1" baseline="-25000" dirty="0" smtClean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 and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B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B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m</a:t>
            </a:r>
            <a:r>
              <a:rPr lang="en-US" altLang="ko-KR" sz="2000" dirty="0">
                <a:sym typeface="Wingdings" panose="05000000000000000000" pitchFamily="2" charset="2"/>
              </a:rPr>
              <a:t> 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dirty="0" smtClean="0">
                <a:sym typeface="Wingdings" panose="05000000000000000000" pitchFamily="2" charset="2"/>
              </a:rPr>
              <a:t>, then</a:t>
            </a:r>
            <a:br>
              <a:rPr lang="en-US" altLang="ko-KR" sz="2000" dirty="0" smtClean="0">
                <a:sym typeface="Wingdings" panose="05000000000000000000" pitchFamily="2" charset="2"/>
              </a:rPr>
            </a:br>
            <a:r>
              <a:rPr lang="en-US" altLang="ko-KR" sz="2000" i="1" dirty="0"/>
              <a:t>A</a:t>
            </a:r>
            <a:r>
              <a:rPr lang="en-US" altLang="ko-KR" sz="2000" baseline="-25000" dirty="0"/>
              <a:t>1</a:t>
            </a:r>
            <a:r>
              <a:rPr lang="en-US" altLang="ko-KR" sz="2000" dirty="0"/>
              <a:t> </a:t>
            </a:r>
            <a:r>
              <a:rPr lang="en-US" altLang="ko-KR" sz="2000" i="1" dirty="0"/>
              <a:t>A</a:t>
            </a:r>
            <a:r>
              <a:rPr lang="en-US" altLang="ko-KR" sz="2000" baseline="-25000" dirty="0"/>
              <a:t>2</a:t>
            </a:r>
            <a:r>
              <a:rPr lang="en-US" altLang="ko-KR" sz="2000" dirty="0"/>
              <a:t> … </a:t>
            </a:r>
            <a:r>
              <a:rPr lang="en-US" altLang="ko-KR" sz="2000" i="1" dirty="0"/>
              <a:t>A</a:t>
            </a:r>
            <a:r>
              <a:rPr lang="en-US" altLang="ko-KR" sz="2000" i="1" baseline="-25000" dirty="0"/>
              <a:t>n</a:t>
            </a:r>
            <a:r>
              <a:rPr lang="en-US" altLang="ko-KR" sz="2000" dirty="0"/>
              <a:t> </a:t>
            </a:r>
            <a:r>
              <a:rPr lang="en-US" altLang="ko-KR" sz="2000" dirty="0">
                <a:sym typeface="Wingdings" panose="05000000000000000000" pitchFamily="2" charset="2"/>
              </a:rPr>
              <a:t>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1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r>
              <a:rPr lang="en-US" altLang="ko-KR" sz="2000" i="1" dirty="0">
                <a:sym typeface="Wingdings" panose="05000000000000000000" pitchFamily="2" charset="2"/>
              </a:rPr>
              <a:t>C</a:t>
            </a:r>
            <a:r>
              <a:rPr lang="en-US" altLang="ko-KR" sz="2000" baseline="-25000" dirty="0">
                <a:sym typeface="Wingdings" panose="05000000000000000000" pitchFamily="2" charset="2"/>
              </a:rPr>
              <a:t>2</a:t>
            </a:r>
            <a:r>
              <a:rPr lang="en-US" altLang="ko-KR" sz="2000" dirty="0">
                <a:sym typeface="Wingdings" panose="05000000000000000000" pitchFamily="2" charset="2"/>
              </a:rPr>
              <a:t> … </a:t>
            </a:r>
            <a:r>
              <a:rPr lang="en-US" altLang="ko-KR" sz="2000" i="1" dirty="0" err="1">
                <a:sym typeface="Wingdings" panose="05000000000000000000" pitchFamily="2" charset="2"/>
              </a:rPr>
              <a:t>C</a:t>
            </a:r>
            <a:r>
              <a:rPr lang="en-US" altLang="ko-KR" sz="2000" i="1" baseline="-25000" dirty="0" err="1">
                <a:sym typeface="Wingdings" panose="05000000000000000000" pitchFamily="2" charset="2"/>
              </a:rPr>
              <a:t>k</a:t>
            </a:r>
            <a:r>
              <a:rPr lang="en-US" altLang="ko-KR" sz="2000" dirty="0">
                <a:sym typeface="Wingdings" panose="05000000000000000000" pitchFamily="2" charset="2"/>
              </a:rPr>
              <a:t> </a:t>
            </a:r>
            <a:endParaRPr lang="en-US" sz="2000" dirty="0" smtClean="0">
              <a:sym typeface="Wingdings" panose="05000000000000000000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83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2069</TotalTime>
  <Words>2144</Words>
  <Application>Microsoft Office PowerPoint</Application>
  <PresentationFormat>화면 슬라이드 쇼(4:3)</PresentationFormat>
  <Paragraphs>768</Paragraphs>
  <Slides>34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2" baseType="lpstr">
      <vt:lpstr>굴림</vt:lpstr>
      <vt:lpstr>맑은 고딕</vt:lpstr>
      <vt:lpstr>Arial</vt:lpstr>
      <vt:lpstr>Calibri</vt:lpstr>
      <vt:lpstr>Courier New</vt:lpstr>
      <vt:lpstr>Symbol</vt:lpstr>
      <vt:lpstr>Wingdings</vt:lpstr>
      <vt:lpstr>Office Theme</vt:lpstr>
      <vt:lpstr>Design Theory for Relational Databases</vt:lpstr>
      <vt:lpstr>Properties of Table</vt:lpstr>
      <vt:lpstr>Definition of Functional Dependency</vt:lpstr>
      <vt:lpstr>Functional Dependency: Example</vt:lpstr>
      <vt:lpstr>Key</vt:lpstr>
      <vt:lpstr>How to discover keys</vt:lpstr>
      <vt:lpstr>Rules about Functional Dependencies</vt:lpstr>
      <vt:lpstr>Rules about Functional Dependencies</vt:lpstr>
      <vt:lpstr>Armstrong's Axioms</vt:lpstr>
      <vt:lpstr>Closure of Attributes</vt:lpstr>
      <vt:lpstr>Algorithm to Find Closure</vt:lpstr>
      <vt:lpstr>Closure and Key</vt:lpstr>
      <vt:lpstr>Closing Set of Functional Dependencies</vt:lpstr>
      <vt:lpstr>Bad Design: Anomalies</vt:lpstr>
      <vt:lpstr>Decomposing Relations: Example</vt:lpstr>
      <vt:lpstr>Normal Form: Conditions for Good Relation</vt:lpstr>
      <vt:lpstr>1st Normal Form</vt:lpstr>
      <vt:lpstr>2nd Normal Form</vt:lpstr>
      <vt:lpstr>Example - 1</vt:lpstr>
      <vt:lpstr>Example - 1 </vt:lpstr>
      <vt:lpstr>PowerPoint 프레젠테이션</vt:lpstr>
      <vt:lpstr>PowerPoint 프레젠테이션</vt:lpstr>
      <vt:lpstr>3rd Normal Form</vt:lpstr>
      <vt:lpstr>Example: 2NF but NOT 3NF</vt:lpstr>
      <vt:lpstr>Example: 2NF but NOT 3NF</vt:lpstr>
      <vt:lpstr>Boyce-Codd Normal Form (BCNF)</vt:lpstr>
      <vt:lpstr>BCNF Example</vt:lpstr>
      <vt:lpstr>BCNF Example</vt:lpstr>
      <vt:lpstr>Relationship between 1NF, 2NF, 3NF and BCNF</vt:lpstr>
      <vt:lpstr>Example: 3NF but NOT BCNF</vt:lpstr>
      <vt:lpstr>Decomposing Relations</vt:lpstr>
      <vt:lpstr>Lossless Decomposition – Bad Example</vt:lpstr>
      <vt:lpstr>Decomposition</vt:lpstr>
      <vt:lpstr>BCNF Decomposition Algorithm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115</cp:revision>
  <dcterms:created xsi:type="dcterms:W3CDTF">2004-01-12T08:00:17Z</dcterms:created>
  <dcterms:modified xsi:type="dcterms:W3CDTF">2018-10-31T04:15:32Z</dcterms:modified>
</cp:coreProperties>
</file>