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82" r:id="rId6"/>
    <p:sldId id="264" r:id="rId7"/>
    <p:sldId id="267" r:id="rId8"/>
    <p:sldId id="268" r:id="rId9"/>
    <p:sldId id="273" r:id="rId10"/>
    <p:sldId id="275" r:id="rId11"/>
    <p:sldId id="277" r:id="rId12"/>
    <p:sldId id="283" r:id="rId13"/>
    <p:sldId id="284" r:id="rId14"/>
    <p:sldId id="280" r:id="rId1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4" y="2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6D129-4E05-4E55-AB41-16FA92DFEB7B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A7D2-8E59-4CD0-87C0-0F5535EF0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91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FAE81-9B59-4525-A192-110F78837454}" type="datetime1">
              <a:rPr lang="en-US" altLang="ko-KR" smtClean="0"/>
              <a:t>9/5/2018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7ADE-5663-49F9-BC8A-008A4D4183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935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AE96-09F4-4401-9186-C2A237A22F6F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0C90D1-1B8E-49C3-AAA4-10ECA54AD100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9202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9644-ADA6-44B0-B25B-0797971D7420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1E05-BFD2-489A-8E4D-CBC6014E652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2998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7094"/>
            <a:ext cx="8928992" cy="9036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7E3AF-68AE-427D-B908-0F20845969E0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3375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27D2-F273-417F-8B30-EBB50A81B457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1C023-0403-4EEC-8F03-A905A23E38C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7503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B382-F465-4691-B106-315C4200D01D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5AB1-3856-4B9D-B4F3-EE4BC941CC5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85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A595C-D604-45A0-8264-64A547710F1E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F215F-3268-4BA1-9E67-9D1EEABC049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9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D2F8B-587E-4597-8AEB-DFDBFECAEAF3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48501-5DE0-4276-95E3-AEC23CA3EB2E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3806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99DF6-0D07-41B4-BEBF-C61D12432111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C5B31-3973-4518-8081-CDA53E63C32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4159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0B8F5-CD01-4291-93B9-55340ABB3215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DBC90-ADF8-41D3-9F06-65A87E11B4D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763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42F5-74A1-44B9-B671-695AF17BDEB6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0A4C-C2FC-4CF1-A0C7-79253D5B516F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0746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96" y="20222"/>
            <a:ext cx="9001000" cy="9036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40768"/>
            <a:ext cx="7886700" cy="48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718975F-DE76-4299-9CE9-8DB45D5AA2BB}" type="datetime1">
              <a:rPr lang="en-US" smtClean="0"/>
              <a:t>9/5/2018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0B33571-0DD4-4E8E-AA22-C0B78FE0D9A2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278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60000"/>
        <a:buFont typeface="Wingdings" panose="05000000000000000000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alibri" panose="020F0502020204030204" pitchFamily="34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More Relation Operations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2018, </a:t>
            </a:r>
            <a:r>
              <a:rPr lang="en-US" altLang="ko-KR" dirty="0"/>
              <a:t>Fall</a:t>
            </a:r>
          </a:p>
          <a:p>
            <a:r>
              <a:rPr lang="en-US" altLang="ko-KR" dirty="0"/>
              <a:t>Pusan National University</a:t>
            </a:r>
          </a:p>
          <a:p>
            <a:r>
              <a:rPr lang="en-US" altLang="ko-KR" dirty="0"/>
              <a:t>Ki-</a:t>
            </a:r>
            <a:r>
              <a:rPr lang="en-US" altLang="ko-KR" dirty="0" err="1"/>
              <a:t>Joune</a:t>
            </a:r>
            <a:r>
              <a:rPr lang="en-US" altLang="ko-KR" dirty="0"/>
              <a:t> Li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40AA5C-B0F9-430B-A441-9746D6ACAE8C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Aggregation Operators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/>
              <a:t>Aggregation operators are not operators of relational algebra.</a:t>
            </a:r>
          </a:p>
          <a:p>
            <a:r>
              <a:rPr lang="en-US" altLang="ko-KR"/>
              <a:t>Rather, they apply to entire columns of a table and produce a single result.</a:t>
            </a:r>
          </a:p>
          <a:p>
            <a:r>
              <a:rPr lang="en-US" altLang="ko-KR"/>
              <a:t>The most important examples: SUM, AVG, COUNT, MIN, and MAX.</a:t>
            </a:r>
          </a:p>
        </p:txBody>
      </p:sp>
    </p:spTree>
    <p:extLst>
      <p:ext uri="{BB962C8B-B14F-4D97-AF65-F5344CB8AC3E}">
        <p14:creationId xmlns:p14="http://schemas.microsoft.com/office/powerpoint/2010/main" val="18409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0691E8-7689-4BEF-B60D-9C05140C743C}" type="slidenum">
              <a:rPr lang="en-US" altLang="ko-KR"/>
              <a:pPr/>
              <a:t>11</a:t>
            </a:fld>
            <a:endParaRPr lang="en-US" altLang="ko-KR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Grouping Operator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2350" cy="4608513"/>
          </a:xfrm>
        </p:spPr>
        <p:txBody>
          <a:bodyPr/>
          <a:lstStyle/>
          <a:p>
            <a:r>
              <a:rPr lang="en-US" altLang="ko-KR" dirty="0"/>
              <a:t>R1 := </a:t>
            </a:r>
            <a:r>
              <a:rPr lang="el-GR" altLang="ko-KR" dirty="0"/>
              <a:t>γ</a:t>
            </a:r>
            <a:r>
              <a:rPr lang="el-GR" altLang="ko-KR" i="1" dirty="0" smtClean="0"/>
              <a:t> </a:t>
            </a:r>
            <a:r>
              <a:rPr lang="en-US" altLang="ko-KR" i="1" baseline="-25000" dirty="0" smtClean="0"/>
              <a:t>L</a:t>
            </a:r>
            <a:r>
              <a:rPr lang="en-US" altLang="ko-KR" dirty="0" smtClean="0"/>
              <a:t> </a:t>
            </a:r>
            <a:r>
              <a:rPr lang="en-US" altLang="ko-KR" dirty="0"/>
              <a:t>(R2).  </a:t>
            </a:r>
          </a:p>
          <a:p>
            <a:pPr lvl="1"/>
            <a:r>
              <a:rPr lang="en-US" altLang="ko-KR" i="1" dirty="0"/>
              <a:t>L</a:t>
            </a:r>
            <a:r>
              <a:rPr lang="en-US" altLang="ko-KR" dirty="0"/>
              <a:t>  is a list of elements that are either:</a:t>
            </a:r>
          </a:p>
          <a:p>
            <a:pPr lvl="2"/>
            <a:r>
              <a:rPr lang="en-US" altLang="ko-KR" dirty="0"/>
              <a:t>Individual (</a:t>
            </a:r>
            <a:r>
              <a:rPr lang="en-US" altLang="ko-KR" i="1" dirty="0"/>
              <a:t>grouping</a:t>
            </a:r>
            <a:r>
              <a:rPr lang="en-US" altLang="ko-KR" dirty="0"/>
              <a:t> ) attributes.</a:t>
            </a:r>
          </a:p>
          <a:p>
            <a:pPr lvl="2"/>
            <a:r>
              <a:rPr lang="en-US" altLang="ko-KR" dirty="0" smtClean="0"/>
              <a:t>AGG(</a:t>
            </a:r>
            <a:r>
              <a:rPr lang="en-US" altLang="ko-KR" i="1" dirty="0" smtClean="0"/>
              <a:t>A</a:t>
            </a:r>
            <a:r>
              <a:rPr lang="en-US" altLang="ko-KR" dirty="0" smtClean="0"/>
              <a:t>), </a:t>
            </a:r>
            <a:r>
              <a:rPr lang="en-US" altLang="ko-KR" dirty="0"/>
              <a:t>where </a:t>
            </a:r>
            <a:r>
              <a:rPr lang="en-US" altLang="ko-KR" dirty="0" smtClean="0"/>
              <a:t>AGG </a:t>
            </a:r>
            <a:r>
              <a:rPr lang="en-US" altLang="ko-KR" dirty="0"/>
              <a:t>is one of the aggregation operators and </a:t>
            </a:r>
            <a:r>
              <a:rPr lang="en-US" altLang="ko-KR" i="1" dirty="0" smtClean="0"/>
              <a:t>A</a:t>
            </a:r>
            <a:r>
              <a:rPr lang="en-US" altLang="ko-KR" dirty="0" smtClean="0"/>
              <a:t>  </a:t>
            </a:r>
            <a:r>
              <a:rPr lang="en-US" altLang="ko-KR" dirty="0"/>
              <a:t>is an attribute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r>
              <a:rPr lang="en-US" altLang="ko-KR" dirty="0" smtClean="0"/>
              <a:t>Example</a:t>
            </a:r>
          </a:p>
          <a:p>
            <a:pPr lvl="1"/>
            <a:r>
              <a:rPr lang="en-US" altLang="ko-KR" dirty="0" err="1" smtClean="0"/>
              <a:t>StarsIn</a:t>
            </a:r>
            <a:r>
              <a:rPr lang="en-US" altLang="ko-KR" dirty="0" smtClean="0"/>
              <a:t>(title, year, </a:t>
            </a:r>
            <a:r>
              <a:rPr lang="en-US" altLang="ko-KR" dirty="0" err="1" smtClean="0"/>
              <a:t>starName</a:t>
            </a:r>
            <a:r>
              <a:rPr lang="en-US" altLang="ko-KR" dirty="0" smtClean="0"/>
              <a:t>)</a:t>
            </a:r>
          </a:p>
          <a:p>
            <a:pPr lvl="1"/>
            <a:r>
              <a:rPr lang="el-GR" altLang="ko-KR" dirty="0" smtClean="0"/>
              <a:t>γ</a:t>
            </a:r>
            <a:r>
              <a:rPr lang="en-US" altLang="ko-KR" dirty="0" smtClean="0"/>
              <a:t> </a:t>
            </a:r>
            <a:r>
              <a:rPr lang="en-US" altLang="ko-KR" baseline="-25000" dirty="0" err="1"/>
              <a:t>starName</a:t>
            </a:r>
            <a:r>
              <a:rPr lang="en-US" altLang="ko-KR" baseline="-25000" dirty="0"/>
              <a:t>, MIN(year</a:t>
            </a:r>
            <a:r>
              <a:rPr lang="en-US" altLang="ko-KR" baseline="-25000" dirty="0" smtClean="0"/>
              <a:t>)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</a:t>
            </a:r>
            <a:r>
              <a:rPr lang="en-US" altLang="ko-KR" baseline="-25000" dirty="0" err="1" smtClean="0">
                <a:sym typeface="Wingdings" panose="05000000000000000000" pitchFamily="2" charset="2"/>
              </a:rPr>
              <a:t>minYear,Count</a:t>
            </a:r>
            <a:r>
              <a:rPr lang="en-US" altLang="ko-KR" baseline="-25000" dirty="0" smtClean="0">
                <a:sym typeface="Wingdings" panose="05000000000000000000" pitchFamily="2" charset="2"/>
              </a:rPr>
              <a:t>(title</a:t>
            </a:r>
            <a:r>
              <a:rPr lang="en-US" altLang="ko-KR" baseline="-25000" dirty="0">
                <a:sym typeface="Wingdings" panose="05000000000000000000" pitchFamily="2" charset="2"/>
              </a:rPr>
              <a:t>)</a:t>
            </a:r>
            <a:r>
              <a:rPr lang="en-US" altLang="ko-KR" baseline="-25000" dirty="0" err="1">
                <a:sym typeface="Wingdings" panose="05000000000000000000" pitchFamily="2" charset="2"/>
              </a:rPr>
              <a:t>ctTitle</a:t>
            </a:r>
            <a:r>
              <a:rPr lang="en-US" altLang="ko-KR" dirty="0">
                <a:sym typeface="Wingdings" panose="05000000000000000000" pitchFamily="2" charset="2"/>
              </a:rPr>
              <a:t> (</a:t>
            </a:r>
            <a:r>
              <a:rPr lang="en-US" altLang="ko-KR" dirty="0" err="1">
                <a:sym typeface="Wingdings" panose="05000000000000000000" pitchFamily="2" charset="2"/>
              </a:rPr>
              <a:t>StarsIn</a:t>
            </a:r>
            <a:r>
              <a:rPr lang="en-US" altLang="ko-KR" dirty="0" smtClean="0">
                <a:sym typeface="Wingdings" panose="05000000000000000000" pitchFamily="2" charset="2"/>
              </a:rPr>
              <a:t>)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Find </a:t>
            </a:r>
            <a:r>
              <a:rPr lang="en-US" altLang="ko-KR" dirty="0"/>
              <a:t>the earliest year in which they appeared in movie for each star who has appeared at least three times</a:t>
            </a:r>
          </a:p>
          <a:p>
            <a:pPr lvl="2"/>
            <a:r>
              <a:rPr lang="en-US" altLang="ko-KR" dirty="0"/>
              <a:t>R1:=</a:t>
            </a:r>
            <a:r>
              <a:rPr lang="el-GR" altLang="ko-KR" dirty="0"/>
              <a:t> γ</a:t>
            </a:r>
            <a:r>
              <a:rPr lang="en-US" altLang="ko-KR" dirty="0"/>
              <a:t> </a:t>
            </a:r>
            <a:r>
              <a:rPr lang="en-US" altLang="ko-KR" baseline="-25000" dirty="0" err="1"/>
              <a:t>starName</a:t>
            </a:r>
            <a:r>
              <a:rPr lang="en-US" altLang="ko-KR" baseline="-25000" dirty="0"/>
              <a:t>, MIN(year) </a:t>
            </a:r>
            <a:r>
              <a:rPr lang="en-US" altLang="ko-KR" baseline="-25000" dirty="0">
                <a:sym typeface="Wingdings" panose="05000000000000000000" pitchFamily="2" charset="2"/>
              </a:rPr>
              <a:t> </a:t>
            </a:r>
            <a:r>
              <a:rPr lang="en-US" altLang="ko-KR" baseline="-25000" dirty="0" err="1">
                <a:sym typeface="Wingdings" panose="05000000000000000000" pitchFamily="2" charset="2"/>
              </a:rPr>
              <a:t>minYear</a:t>
            </a:r>
            <a:r>
              <a:rPr lang="en-US" altLang="ko-KR" baseline="-25000" dirty="0">
                <a:sym typeface="Wingdings" panose="05000000000000000000" pitchFamily="2" charset="2"/>
              </a:rPr>
              <a:t>, Count(title)</a:t>
            </a:r>
            <a:r>
              <a:rPr lang="en-US" altLang="ko-KR" baseline="-25000" dirty="0" err="1">
                <a:sym typeface="Wingdings" panose="05000000000000000000" pitchFamily="2" charset="2"/>
              </a:rPr>
              <a:t>ctTitle</a:t>
            </a:r>
            <a:r>
              <a:rPr lang="en-US" altLang="ko-KR" dirty="0">
                <a:sym typeface="Wingdings" panose="05000000000000000000" pitchFamily="2" charset="2"/>
              </a:rPr>
              <a:t> (</a:t>
            </a:r>
            <a:r>
              <a:rPr lang="en-US" altLang="ko-KR" dirty="0" err="1">
                <a:sym typeface="Wingdings" panose="05000000000000000000" pitchFamily="2" charset="2"/>
              </a:rPr>
              <a:t>StarsIn</a:t>
            </a:r>
            <a:r>
              <a:rPr lang="en-US" altLang="ko-KR" dirty="0">
                <a:sym typeface="Wingdings" panose="05000000000000000000" pitchFamily="2" charset="2"/>
              </a:rPr>
              <a:t>)</a:t>
            </a:r>
          </a:p>
          <a:p>
            <a:pPr lvl="2"/>
            <a:r>
              <a:rPr lang="en-US" altLang="ko-KR" dirty="0">
                <a:sym typeface="Wingdings" panose="05000000000000000000" pitchFamily="2" charset="2"/>
              </a:rPr>
              <a:t>R2 := SELECT </a:t>
            </a:r>
            <a:r>
              <a:rPr lang="en-US" altLang="ko-KR" baseline="-25000" dirty="0" err="1">
                <a:sym typeface="Wingdings" panose="05000000000000000000" pitchFamily="2" charset="2"/>
              </a:rPr>
              <a:t>ctTitle</a:t>
            </a:r>
            <a:r>
              <a:rPr lang="en-US" altLang="ko-KR" baseline="-25000" dirty="0">
                <a:sym typeface="Wingdings" panose="05000000000000000000" pitchFamily="2" charset="2"/>
              </a:rPr>
              <a:t> &gt;= 3</a:t>
            </a:r>
            <a:r>
              <a:rPr lang="en-US" altLang="ko-KR" dirty="0">
                <a:sym typeface="Wingdings" panose="05000000000000000000" pitchFamily="2" charset="2"/>
              </a:rPr>
              <a:t> (R1)</a:t>
            </a:r>
          </a:p>
          <a:p>
            <a:pPr lvl="2"/>
            <a:r>
              <a:rPr lang="en-US" altLang="ko-KR" dirty="0">
                <a:sym typeface="Wingdings" panose="05000000000000000000" pitchFamily="2" charset="2"/>
              </a:rPr>
              <a:t>R3 := PROJECT </a:t>
            </a:r>
            <a:r>
              <a:rPr lang="en-US" altLang="ko-KR" baseline="-25000" dirty="0" err="1">
                <a:sym typeface="Wingdings" panose="05000000000000000000" pitchFamily="2" charset="2"/>
              </a:rPr>
              <a:t>minYear</a:t>
            </a:r>
            <a:r>
              <a:rPr lang="en-US" altLang="ko-KR" dirty="0">
                <a:sym typeface="Wingdings" panose="05000000000000000000" pitchFamily="2" charset="2"/>
              </a:rPr>
              <a:t> (R2)</a:t>
            </a:r>
          </a:p>
          <a:p>
            <a:pPr marL="0" indent="0">
              <a:buNone/>
            </a:pP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endParaRPr lang="en-US" altLang="ko-KR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982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0691E8-7689-4BEF-B60D-9C05140C743C}" type="slidenum">
              <a:rPr lang="en-US" altLang="ko-KR"/>
              <a:pPr/>
              <a:t>12</a:t>
            </a:fld>
            <a:endParaRPr lang="en-US" altLang="ko-KR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Grouping Operator</a:t>
            </a:r>
          </a:p>
        </p:txBody>
      </p:sp>
      <p:graphicFrame>
        <p:nvGraphicFramePr>
          <p:cNvPr id="6" name="Group 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0575331"/>
              </p:ext>
            </p:extLst>
          </p:nvPr>
        </p:nvGraphicFramePr>
        <p:xfrm>
          <a:off x="1115045" y="1838647"/>
          <a:ext cx="3279204" cy="2962278"/>
        </p:xfrm>
        <a:graphic>
          <a:graphicData uri="http://schemas.openxmlformats.org/drawingml/2006/table">
            <a:tbl>
              <a:tblPr/>
              <a:tblGrid>
                <a:gridCol w="164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23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Title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StarName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 Wars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Mighty Ducks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Wayne’s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Dana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Carvey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My world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Raiders of the Lost 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  <a:cs typeface="+mn-cs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Tiki's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 story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7" name="Group 1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6539609"/>
              </p:ext>
            </p:extLst>
          </p:nvPr>
        </p:nvGraphicFramePr>
        <p:xfrm>
          <a:off x="5330477" y="2206153"/>
          <a:ext cx="2461261" cy="1976439"/>
        </p:xfrm>
        <a:graphic>
          <a:graphicData uri="http://schemas.openxmlformats.org/drawingml/2006/table">
            <a:tbl>
              <a:tblPr/>
              <a:tblGrid>
                <a:gridCol w="1112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46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StarName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minYear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ctTitle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Carrie Fisher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Harrison 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Emilio Estevez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Dana </a:t>
                      </a:r>
                      <a:r>
                        <a:rPr kumimoji="1" lang="en-US" altLang="ko-KR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Carvey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굴림" panose="020B0600000101010101" pitchFamily="50" charset="-127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16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5pPr>
                      <a:lvl6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6pPr>
                      <a:lvl7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7pPr>
                      <a:lvl8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8pPr>
                      <a:lvl9pPr fontAlgn="base" latinLnBrk="1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Mark Hamill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1977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굴림" panose="020B0600000101010101" pitchFamily="50" charset="-127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왼쪽 화살표 7"/>
          <p:cNvSpPr/>
          <p:nvPr/>
        </p:nvSpPr>
        <p:spPr>
          <a:xfrm rot="10800000">
            <a:off x="4499992" y="3068960"/>
            <a:ext cx="682502" cy="250826"/>
          </a:xfrm>
          <a:prstGeom prst="leftArrow">
            <a:avLst/>
          </a:prstGeom>
          <a:solidFill>
            <a:schemeClr val="tx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δ (eliminating duplications) and </a:t>
            </a:r>
            <a:r>
              <a:rPr lang="el-GR" dirty="0" smtClean="0"/>
              <a:t>γ</a:t>
            </a:r>
            <a:r>
              <a:rPr lang="en-US" dirty="0" smtClean="0"/>
              <a:t> (grouping)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δ</a:t>
            </a:r>
            <a:r>
              <a:rPr lang="en-US" dirty="0" smtClean="0"/>
              <a:t> is a special case of </a:t>
            </a:r>
            <a:r>
              <a:rPr lang="el-GR" i="1" dirty="0"/>
              <a:t>γ</a:t>
            </a:r>
            <a:endParaRPr lang="en-US" i="1" dirty="0" smtClean="0"/>
          </a:p>
          <a:p>
            <a:r>
              <a:rPr lang="en-US" dirty="0" smtClean="0"/>
              <a:t>Suppose </a:t>
            </a:r>
            <a:r>
              <a:rPr lang="en-US" i="1" dirty="0" smtClean="0"/>
              <a:t>R</a:t>
            </a:r>
            <a:r>
              <a:rPr lang="en-US" dirty="0" smtClean="0"/>
              <a:t>(</a:t>
            </a:r>
            <a:r>
              <a:rPr lang="en-US" i="1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A</a:t>
            </a:r>
            <a:r>
              <a:rPr lang="en-US" baseline="-25000" dirty="0" smtClean="0"/>
              <a:t>2</a:t>
            </a:r>
            <a:r>
              <a:rPr lang="en-US" dirty="0" smtClean="0"/>
              <a:t>, ..., </a:t>
            </a:r>
            <a:r>
              <a:rPr lang="en-US" i="1" dirty="0" smtClean="0"/>
              <a:t>A</a:t>
            </a:r>
            <a:r>
              <a:rPr lang="en-US" i="1" baseline="-25000" dirty="0" smtClean="0"/>
              <a:t>n</a:t>
            </a:r>
            <a:r>
              <a:rPr lang="en-US" dirty="0" smtClean="0"/>
              <a:t>),  </a:t>
            </a:r>
          </a:p>
          <a:p>
            <a:pPr lvl="1"/>
            <a:r>
              <a:rPr lang="en-US" dirty="0" smtClean="0"/>
              <a:t>then </a:t>
            </a:r>
            <a:r>
              <a:rPr lang="en-US" i="1" dirty="0" smtClean="0"/>
              <a:t>δ</a:t>
            </a:r>
            <a:r>
              <a:rPr lang="en-US" dirty="0" smtClean="0"/>
              <a:t>(</a:t>
            </a:r>
            <a:r>
              <a:rPr lang="en-US" i="1" dirty="0" smtClean="0"/>
              <a:t>R</a:t>
            </a:r>
            <a:r>
              <a:rPr lang="en-US" dirty="0" smtClean="0"/>
              <a:t>)=</a:t>
            </a:r>
            <a:r>
              <a:rPr lang="el-GR" i="1" dirty="0"/>
              <a:t> </a:t>
            </a:r>
            <a:r>
              <a:rPr lang="el-GR" i="1" dirty="0" smtClean="0"/>
              <a:t>γ</a:t>
            </a:r>
            <a:r>
              <a:rPr lang="en-US" i="1" baseline="-25000" dirty="0"/>
              <a:t>A</a:t>
            </a:r>
            <a:r>
              <a:rPr lang="en-US" baseline="-25000" dirty="0"/>
              <a:t>1, </a:t>
            </a:r>
            <a:r>
              <a:rPr lang="en-US" i="1" baseline="-25000" dirty="0"/>
              <a:t>A</a:t>
            </a:r>
            <a:r>
              <a:rPr lang="en-US" baseline="-25000" dirty="0"/>
              <a:t>2, ..., </a:t>
            </a:r>
            <a:r>
              <a:rPr lang="en-US" i="1" baseline="-25000" dirty="0" smtClean="0"/>
              <a:t>An </a:t>
            </a:r>
            <a:r>
              <a:rPr lang="en-US" dirty="0" smtClean="0"/>
              <a:t>(</a:t>
            </a:r>
            <a:r>
              <a:rPr lang="en-US" i="1" dirty="0" smtClean="0"/>
              <a:t>R 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</a:t>
            </a:r>
            <a:r>
              <a:rPr lang="el-GR" i="1" dirty="0"/>
              <a:t>γ</a:t>
            </a:r>
            <a:r>
              <a:rPr lang="en-US" i="1" baseline="-25000" dirty="0"/>
              <a:t>A</a:t>
            </a:r>
            <a:r>
              <a:rPr lang="en-US" baseline="-25000" dirty="0"/>
              <a:t>1, </a:t>
            </a:r>
            <a:r>
              <a:rPr lang="en-US" i="1" baseline="-25000" dirty="0"/>
              <a:t>A</a:t>
            </a:r>
            <a:r>
              <a:rPr lang="en-US" baseline="-25000" dirty="0"/>
              <a:t>2, ..., </a:t>
            </a:r>
            <a:r>
              <a:rPr lang="en-US" i="1" baseline="-25000" dirty="0"/>
              <a:t>An </a:t>
            </a:r>
            <a:r>
              <a:rPr lang="en-US" dirty="0"/>
              <a:t>(</a:t>
            </a:r>
            <a:r>
              <a:rPr lang="en-US" i="1" dirty="0"/>
              <a:t>R </a:t>
            </a:r>
            <a:r>
              <a:rPr lang="en-US" dirty="0" smtClean="0"/>
              <a:t>) = </a:t>
            </a:r>
            <a:r>
              <a:rPr lang="el-GR" dirty="0" smtClean="0"/>
              <a:t>Π</a:t>
            </a:r>
            <a:r>
              <a:rPr lang="en-US" i="1" baseline="-25000" dirty="0" smtClean="0"/>
              <a:t> </a:t>
            </a:r>
            <a:r>
              <a:rPr lang="en-US" i="1" baseline="-25000" dirty="0"/>
              <a:t>A</a:t>
            </a:r>
            <a:r>
              <a:rPr lang="en-US" baseline="-25000" dirty="0"/>
              <a:t>1, </a:t>
            </a:r>
            <a:r>
              <a:rPr lang="en-US" i="1" baseline="-25000" dirty="0"/>
              <a:t>A</a:t>
            </a:r>
            <a:r>
              <a:rPr lang="en-US" baseline="-25000" dirty="0"/>
              <a:t>2, ..., </a:t>
            </a:r>
            <a:r>
              <a:rPr lang="en-US" i="1" baseline="-25000" dirty="0"/>
              <a:t>An </a:t>
            </a:r>
            <a:r>
              <a:rPr lang="en-US" dirty="0"/>
              <a:t>(</a:t>
            </a:r>
            <a:r>
              <a:rPr lang="en-US" i="1" dirty="0"/>
              <a:t>R </a:t>
            </a:r>
            <a:r>
              <a:rPr lang="en-US" dirty="0" smtClean="0"/>
              <a:t>), only if </a:t>
            </a:r>
            <a:r>
              <a:rPr lang="en-US" i="1" dirty="0" smtClean="0"/>
              <a:t>R</a:t>
            </a:r>
            <a:r>
              <a:rPr lang="en-US" dirty="0" smtClean="0"/>
              <a:t> is a set (not a bag)</a:t>
            </a:r>
            <a:endParaRPr lang="en-US" dirty="0"/>
          </a:p>
          <a:p>
            <a:pPr lvl="1"/>
            <a:endParaRPr lang="en-US" dirty="0" smtClean="0"/>
          </a:p>
          <a:p>
            <a:endParaRPr lang="en-US" baseline="-25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116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41EA99-6569-48D7-A54F-69F07EA02260}" type="slidenum">
              <a:rPr lang="en-US" altLang="ko-KR"/>
              <a:pPr/>
              <a:t>14</a:t>
            </a:fld>
            <a:endParaRPr lang="en-US" altLang="ko-KR"/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Outerjoin</a:t>
            </a:r>
            <a:endParaRPr lang="en-US" altLang="ko-KR" dirty="0"/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305800" cy="4191000"/>
          </a:xfrm>
        </p:spPr>
        <p:txBody>
          <a:bodyPr/>
          <a:lstStyle/>
          <a:p>
            <a:r>
              <a:rPr lang="en-US" altLang="ko-KR" dirty="0"/>
              <a:t>Suppose we join </a:t>
            </a:r>
            <a:r>
              <a:rPr lang="en-US" altLang="ko-KR" i="1" dirty="0"/>
              <a:t>R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en-US" altLang="ko-KR" i="1" dirty="0" smtClean="0"/>
              <a:t>S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A tuple of </a:t>
            </a:r>
            <a:r>
              <a:rPr lang="en-US" altLang="ko-KR" i="1" dirty="0"/>
              <a:t>R</a:t>
            </a:r>
            <a:r>
              <a:rPr lang="en-US" altLang="ko-KR" dirty="0"/>
              <a:t>  that has no tuple of </a:t>
            </a:r>
            <a:r>
              <a:rPr lang="en-US" altLang="ko-KR" i="1" dirty="0"/>
              <a:t>S </a:t>
            </a:r>
            <a:r>
              <a:rPr lang="en-US" altLang="ko-KR" dirty="0"/>
              <a:t> with which it joins is said to be </a:t>
            </a:r>
            <a:r>
              <a:rPr lang="en-US" altLang="ko-KR" i="1" dirty="0"/>
              <a:t>dangling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/>
              <a:t>Similarly for a tuple of </a:t>
            </a:r>
            <a:r>
              <a:rPr lang="en-US" altLang="ko-KR" i="1" dirty="0"/>
              <a:t>S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Outerjoin</a:t>
            </a:r>
            <a:r>
              <a:rPr lang="en-US" altLang="ko-KR" dirty="0"/>
              <a:t> preserves dangling tuples by padding them with a special NULL symbol in the result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i="1" dirty="0"/>
              <a:t>R</a:t>
            </a:r>
            <a:r>
              <a:rPr lang="en-US" altLang="ko-KR" dirty="0"/>
              <a:t>      </a:t>
            </a:r>
            <a:r>
              <a:rPr lang="en-US" altLang="ko-KR" i="1" dirty="0"/>
              <a:t>S</a:t>
            </a:r>
            <a:endParaRPr lang="en-US" altLang="ko-KR" dirty="0"/>
          </a:p>
        </p:txBody>
      </p:sp>
      <p:sp>
        <p:nvSpPr>
          <p:cNvPr id="8" name="AutoShape 92"/>
          <p:cNvSpPr>
            <a:spLocks noChangeArrowheads="1"/>
          </p:cNvSpPr>
          <p:nvPr/>
        </p:nvSpPr>
        <p:spPr bwMode="auto">
          <a:xfrm rot="5400000">
            <a:off x="2847974" y="1780754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6" name="AutoShape 92"/>
          <p:cNvSpPr>
            <a:spLocks noChangeArrowheads="1"/>
          </p:cNvSpPr>
          <p:nvPr/>
        </p:nvSpPr>
        <p:spPr bwMode="auto">
          <a:xfrm rot="5400000">
            <a:off x="1179686" y="4013002"/>
            <a:ext cx="188913" cy="173038"/>
          </a:xfrm>
          <a:prstGeom prst="flowChartCollat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24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kumimoji="1" sz="20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1600" b="1">
                <a:solidFill>
                  <a:schemeClr val="tx1"/>
                </a:solidFill>
                <a:latin typeface="Arial" panose="020B0604020202020204" pitchFamily="34" charset="0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 b="0">
              <a:latin typeface="굴림" panose="020B0600000101010101" pitchFamily="50" charset="-127"/>
            </a:endParaRPr>
          </a:p>
        </p:txBody>
      </p:sp>
      <p:sp>
        <p:nvSpPr>
          <p:cNvPr id="2" name="타원 1"/>
          <p:cNvSpPr/>
          <p:nvPr/>
        </p:nvSpPr>
        <p:spPr>
          <a:xfrm>
            <a:off x="1238142" y="3921748"/>
            <a:ext cx="72000" cy="72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424945"/>
              </p:ext>
            </p:extLst>
          </p:nvPr>
        </p:nvGraphicFramePr>
        <p:xfrm>
          <a:off x="2419747" y="4416630"/>
          <a:ext cx="1039178" cy="1379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771"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A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B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C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7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771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771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30587" y="4005139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R</a:t>
            </a:r>
            <a:endParaRPr lang="en-US" sz="2000" i="1" dirty="0">
              <a:latin typeface="+mn-lt"/>
            </a:endParaRPr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471602"/>
              </p:ext>
            </p:extLst>
          </p:nvPr>
        </p:nvGraphicFramePr>
        <p:xfrm>
          <a:off x="4224241" y="4416630"/>
          <a:ext cx="1155066" cy="13882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7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0815"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B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C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D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224241" y="3997877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S</a:t>
            </a:r>
            <a:endParaRPr lang="en-US" sz="2000" i="1" dirty="0">
              <a:latin typeface="+mn-lt"/>
            </a:endParaRPr>
          </a:p>
        </p:txBody>
      </p:sp>
      <p:grpSp>
        <p:nvGrpSpPr>
          <p:cNvPr id="3" name="그룹 2"/>
          <p:cNvGrpSpPr/>
          <p:nvPr/>
        </p:nvGrpSpPr>
        <p:grpSpPr>
          <a:xfrm>
            <a:off x="6316344" y="3980452"/>
            <a:ext cx="173038" cy="272229"/>
            <a:chOff x="2769392" y="4329121"/>
            <a:chExt cx="173038" cy="272229"/>
          </a:xfrm>
        </p:grpSpPr>
        <p:sp>
          <p:nvSpPr>
            <p:cNvPr id="13" name="AutoShape 92"/>
            <p:cNvSpPr>
              <a:spLocks noChangeArrowheads="1"/>
            </p:cNvSpPr>
            <p:nvPr/>
          </p:nvSpPr>
          <p:spPr bwMode="auto">
            <a:xfrm rot="5400000">
              <a:off x="2761454" y="4420375"/>
              <a:ext cx="188913" cy="17303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  <p:sp>
          <p:nvSpPr>
            <p:cNvPr id="14" name="타원 13"/>
            <p:cNvSpPr/>
            <p:nvPr/>
          </p:nvSpPr>
          <p:spPr>
            <a:xfrm>
              <a:off x="2819910" y="4329121"/>
              <a:ext cx="72000" cy="720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849933"/>
              </p:ext>
            </p:extLst>
          </p:nvPr>
        </p:nvGraphicFramePr>
        <p:xfrm>
          <a:off x="6137966" y="4397987"/>
          <a:ext cx="1472121" cy="20698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3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32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6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A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B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C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/>
                        <a:t>D</a:t>
                      </a:r>
                      <a:endParaRPr lang="en-US" sz="16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Ʇ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8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991483" y="3940227"/>
            <a:ext cx="99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latin typeface="+mn-lt"/>
              </a:rPr>
              <a:t>R      S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68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CC7B71-A2EC-406C-BA65-6388BE55AFD8}" type="slidenum">
              <a:rPr lang="en-US" altLang="ko-KR"/>
              <a:pPr/>
              <a:t>2</a:t>
            </a:fld>
            <a:endParaRPr lang="en-US" altLang="ko-KR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Relational Algebra on Bags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713787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A </a:t>
            </a:r>
            <a:r>
              <a:rPr lang="en-US" altLang="ko-KR" i="1"/>
              <a:t>bag</a:t>
            </a:r>
            <a:r>
              <a:rPr lang="en-US" altLang="ko-KR"/>
              <a:t> is like a set, but an element may appear more than once.</a:t>
            </a:r>
          </a:p>
          <a:p>
            <a:pPr lvl="1">
              <a:lnSpc>
                <a:spcPct val="90000"/>
              </a:lnSpc>
            </a:pPr>
            <a:r>
              <a:rPr lang="en-US" altLang="ko-KR" i="1"/>
              <a:t>Multiset </a:t>
            </a:r>
            <a:r>
              <a:rPr lang="en-US" altLang="ko-KR"/>
              <a:t> is another name for </a:t>
            </a:r>
            <a:r>
              <a:rPr lang="en-US" altLang="ko-KR">
                <a:latin typeface="Tahoma" panose="020B0604030504040204" pitchFamily="34" charset="0"/>
              </a:rPr>
              <a:t>“</a:t>
            </a:r>
            <a:r>
              <a:rPr lang="en-US" altLang="ko-KR"/>
              <a:t>bag.</a:t>
            </a:r>
            <a:r>
              <a:rPr lang="en-US" altLang="ko-KR">
                <a:latin typeface="Tahoma" panose="020B0604030504040204" pitchFamily="34" charset="0"/>
              </a:rPr>
              <a:t>”</a:t>
            </a:r>
            <a:endParaRPr lang="en-US" altLang="ko-KR"/>
          </a:p>
          <a:p>
            <a:pPr lvl="1">
              <a:lnSpc>
                <a:spcPct val="90000"/>
              </a:lnSpc>
            </a:pPr>
            <a:r>
              <a:rPr lang="en-US" altLang="ko-KR"/>
              <a:t>Example: 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{1,2,1,3} is a bag.  </a:t>
            </a:r>
          </a:p>
          <a:p>
            <a:pPr lvl="2">
              <a:lnSpc>
                <a:spcPct val="90000"/>
              </a:lnSpc>
            </a:pPr>
            <a:r>
              <a:rPr lang="en-US" altLang="ko-KR"/>
              <a:t>{1,2,3} is also a bag that happens to be a set.</a:t>
            </a:r>
          </a:p>
          <a:p>
            <a:pPr lvl="2">
              <a:lnSpc>
                <a:spcPct val="90000"/>
              </a:lnSpc>
            </a:pPr>
            <a:endParaRPr lang="en-US" altLang="ko-KR"/>
          </a:p>
          <a:p>
            <a:pPr>
              <a:lnSpc>
                <a:spcPct val="90000"/>
              </a:lnSpc>
            </a:pPr>
            <a:r>
              <a:rPr lang="en-US" altLang="ko-KR"/>
              <a:t>Bags also resemble lists, but order in a bag is unimportant.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Example: {1,2,1} = {1,1,2} as bags, but [1,2,1] != [1,1,2] as lists.</a:t>
            </a:r>
          </a:p>
        </p:txBody>
      </p:sp>
    </p:spTree>
    <p:extLst>
      <p:ext uri="{BB962C8B-B14F-4D97-AF65-F5344CB8AC3E}">
        <p14:creationId xmlns:p14="http://schemas.microsoft.com/office/powerpoint/2010/main" val="34801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368D9-36C1-409F-A143-531AA74E8AF0}" type="slidenum">
              <a:rPr lang="en-US" altLang="ko-KR"/>
              <a:pPr/>
              <a:t>3</a:t>
            </a:fld>
            <a:endParaRPr lang="en-US" altLang="ko-KR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Why Bags?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SQL, the most important query language for relational databases is actually a bag language.</a:t>
            </a:r>
          </a:p>
          <a:p>
            <a:pPr lvl="1"/>
            <a:r>
              <a:rPr lang="en-US" altLang="ko-KR" dirty="0"/>
              <a:t>SQL will eliminate duplicates, but usually only if you ask it to do so explicitly.</a:t>
            </a:r>
          </a:p>
          <a:p>
            <a:r>
              <a:rPr lang="en-US" altLang="ko-KR" dirty="0"/>
              <a:t>Some operations, like projection, are much more efficient on bags than sets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Projection: No more operation except deleting other attributes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77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BF83BD-D6B5-45D5-9C64-771CFF489781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Operations on Bags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ko-KR"/>
              <a:t>Selection: 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Applies to each tuple, 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so its effect on bags is like its effect on sets.</a:t>
            </a:r>
          </a:p>
          <a:p>
            <a:pPr>
              <a:lnSpc>
                <a:spcPct val="90000"/>
              </a:lnSpc>
            </a:pPr>
            <a:r>
              <a:rPr lang="en-US" altLang="ko-KR"/>
              <a:t>Projection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As a bag operator, we do not eliminate duplicates.</a:t>
            </a:r>
          </a:p>
          <a:p>
            <a:pPr>
              <a:lnSpc>
                <a:spcPct val="90000"/>
              </a:lnSpc>
            </a:pPr>
            <a:r>
              <a:rPr lang="en-US" altLang="ko-KR"/>
              <a:t>Products and joins</a:t>
            </a:r>
          </a:p>
          <a:p>
            <a:pPr lvl="1">
              <a:lnSpc>
                <a:spcPct val="90000"/>
              </a:lnSpc>
            </a:pPr>
            <a:r>
              <a:rPr lang="en-US" altLang="ko-KR"/>
              <a:t>done on each pair of tuples, so duplicates in bags have no effect on how we operate.</a:t>
            </a:r>
          </a:p>
        </p:txBody>
      </p:sp>
    </p:spTree>
    <p:extLst>
      <p:ext uri="{BB962C8B-B14F-4D97-AF65-F5344CB8AC3E}">
        <p14:creationId xmlns:p14="http://schemas.microsoft.com/office/powerpoint/2010/main" val="203221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Examples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648072"/>
          </a:xfrm>
        </p:spPr>
        <p:txBody>
          <a:bodyPr/>
          <a:lstStyle/>
          <a:p>
            <a:r>
              <a:rPr lang="en-US" dirty="0" smtClean="0"/>
              <a:t>Given two relations R(A,B) and S(B,C)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AF8F-E873-4394-A749-91E58A240E82}" type="slidenum">
              <a:rPr lang="en-US" altLang="ko-KR" smtClean="0"/>
              <a:pPr/>
              <a:t>5</a:t>
            </a:fld>
            <a:endParaRPr lang="en-US" altLang="ko-KR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12959"/>
              </p:ext>
            </p:extLst>
          </p:nvPr>
        </p:nvGraphicFramePr>
        <p:xfrm>
          <a:off x="1093373" y="2075578"/>
          <a:ext cx="1368152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21365" y="171553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R</a:t>
            </a:r>
            <a:endParaRPr lang="en-US" dirty="0">
              <a:latin typeface="+mn-lt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89008"/>
              </p:ext>
            </p:extLst>
          </p:nvPr>
        </p:nvGraphicFramePr>
        <p:xfrm>
          <a:off x="3203848" y="2071992"/>
          <a:ext cx="136815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31840" y="171195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</a:t>
            </a:r>
            <a:endParaRPr lang="en-US" dirty="0">
              <a:latin typeface="+mn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509203"/>
              </p:ext>
            </p:extLst>
          </p:nvPr>
        </p:nvGraphicFramePr>
        <p:xfrm>
          <a:off x="5704693" y="2293621"/>
          <a:ext cx="1368152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024331"/>
              </p:ext>
            </p:extLst>
          </p:nvPr>
        </p:nvGraphicFramePr>
        <p:xfrm>
          <a:off x="8044953" y="2276872"/>
          <a:ext cx="720080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792642" y="1804175"/>
            <a:ext cx="156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SELECT</a:t>
            </a:r>
            <a:r>
              <a:rPr lang="en-US" altLang="ko-KR" sz="1600" baseline="-25000" dirty="0" smtClean="0">
                <a:latin typeface="+mn-lt"/>
              </a:rPr>
              <a:t>A+B&lt;5</a:t>
            </a:r>
            <a:r>
              <a:rPr lang="en-US" altLang="ko-KR" dirty="0" smtClean="0">
                <a:latin typeface="+mn-lt"/>
              </a:rPr>
              <a:t> </a:t>
            </a:r>
            <a:r>
              <a:rPr lang="en-US" altLang="ko-KR" dirty="0">
                <a:latin typeface="+mn-lt"/>
              </a:rPr>
              <a:t>(R</a:t>
            </a:r>
            <a:r>
              <a:rPr lang="en-US" altLang="ko-KR" dirty="0" smtClean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1114" y="1804175"/>
            <a:ext cx="145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>
                <a:latin typeface="+mn-lt"/>
              </a:rPr>
              <a:t>Project</a:t>
            </a:r>
            <a:r>
              <a:rPr lang="en-US" altLang="ko-KR" baseline="-25000" dirty="0" err="1" smtClean="0">
                <a:latin typeface="+mn-lt"/>
              </a:rPr>
              <a:t>A</a:t>
            </a:r>
            <a:r>
              <a:rPr lang="en-US" altLang="ko-KR" dirty="0" smtClean="0">
                <a:latin typeface="+mn-lt"/>
              </a:rPr>
              <a:t>(R</a:t>
            </a:r>
            <a:r>
              <a:rPr lang="en-US" altLang="ko-KR" dirty="0">
                <a:latin typeface="+mn-lt"/>
              </a:rPr>
              <a:t>)</a:t>
            </a:r>
            <a:endParaRPr lang="en-US" dirty="0">
              <a:latin typeface="+mn-lt"/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11834"/>
              </p:ext>
            </p:extLst>
          </p:nvPr>
        </p:nvGraphicFramePr>
        <p:xfrm>
          <a:off x="1187624" y="3861048"/>
          <a:ext cx="2434531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R.B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S.B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7525" y="3774143"/>
            <a:ext cx="1008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+mn-lt"/>
              </a:rPr>
              <a:t>R X S</a:t>
            </a:r>
            <a:endParaRPr lang="en-US" dirty="0">
              <a:latin typeface="+mn-lt"/>
            </a:endParaRPr>
          </a:p>
        </p:txBody>
      </p:sp>
      <p:grpSp>
        <p:nvGrpSpPr>
          <p:cNvPr id="17" name="그룹 16"/>
          <p:cNvGrpSpPr/>
          <p:nvPr/>
        </p:nvGrpSpPr>
        <p:grpSpPr>
          <a:xfrm>
            <a:off x="4211960" y="3716284"/>
            <a:ext cx="1313949" cy="369332"/>
            <a:chOff x="4427984" y="4110649"/>
            <a:chExt cx="1313949" cy="369332"/>
          </a:xfrm>
        </p:grpSpPr>
        <p:sp>
          <p:nvSpPr>
            <p:cNvPr id="15" name="직사각형 14"/>
            <p:cNvSpPr/>
            <p:nvPr/>
          </p:nvSpPr>
          <p:spPr>
            <a:xfrm>
              <a:off x="4427984" y="4110649"/>
              <a:ext cx="131394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ko-KR" dirty="0" smtClean="0">
                  <a:latin typeface="+mn-lt"/>
                </a:rPr>
                <a:t>R      </a:t>
              </a:r>
              <a:r>
                <a:rPr lang="en-US" altLang="ko-KR" baseline="-25000" dirty="0" smtClean="0">
                  <a:latin typeface="+mn-lt"/>
                </a:rPr>
                <a:t>R.B&lt;S.B</a:t>
              </a:r>
              <a:r>
                <a:rPr lang="en-US" altLang="ko-KR" dirty="0" smtClean="0">
                  <a:latin typeface="+mn-lt"/>
                </a:rPr>
                <a:t> </a:t>
              </a:r>
              <a:r>
                <a:rPr lang="en-US" altLang="ko-KR" dirty="0">
                  <a:latin typeface="+mn-lt"/>
                </a:rPr>
                <a:t>S </a:t>
              </a:r>
              <a:endParaRPr lang="en-US" dirty="0">
                <a:latin typeface="+mn-lt"/>
              </a:endParaRPr>
            </a:p>
          </p:txBody>
        </p:sp>
        <p:sp>
          <p:nvSpPr>
            <p:cNvPr id="16" name="AutoShape 92"/>
            <p:cNvSpPr>
              <a:spLocks noChangeArrowheads="1"/>
            </p:cNvSpPr>
            <p:nvPr/>
          </p:nvSpPr>
          <p:spPr bwMode="auto">
            <a:xfrm rot="5400000">
              <a:off x="4708078" y="4208796"/>
              <a:ext cx="188913" cy="17303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</p:grp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64571"/>
              </p:ext>
            </p:extLst>
          </p:nvPr>
        </p:nvGraphicFramePr>
        <p:xfrm>
          <a:off x="4308643" y="4235718"/>
          <a:ext cx="2434531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7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21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R.B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S.B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0121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DD1131-EEB7-4432-82B9-E923EB6F44E9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Bag </a:t>
            </a:r>
            <a:r>
              <a:rPr lang="en-US" altLang="ko-KR" dirty="0" smtClean="0"/>
              <a:t>Union, Intersection, Difference</a:t>
            </a:r>
            <a:endParaRPr lang="en-US" altLang="ko-KR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Union, intersection, and difference need new definitions for bags.</a:t>
            </a:r>
          </a:p>
          <a:p>
            <a:pPr lvl="1"/>
            <a:r>
              <a:rPr lang="en-US" altLang="ko-KR" dirty="0" smtClean="0"/>
              <a:t>Union: An </a:t>
            </a:r>
            <a:r>
              <a:rPr lang="en-US" altLang="ko-KR" dirty="0"/>
              <a:t>element appears in the union of two bags </a:t>
            </a:r>
            <a:br>
              <a:rPr lang="en-US" altLang="ko-KR" dirty="0"/>
            </a:br>
            <a:r>
              <a:rPr lang="en-US" altLang="ko-KR" dirty="0">
                <a:solidFill>
                  <a:srgbClr val="FF0000"/>
                </a:solidFill>
              </a:rPr>
              <a:t>the sum of the number of times </a:t>
            </a:r>
            <a:r>
              <a:rPr lang="en-US" altLang="ko-KR" dirty="0"/>
              <a:t>it appears in each bag.</a:t>
            </a:r>
          </a:p>
          <a:p>
            <a:pPr lvl="2"/>
            <a:r>
              <a:rPr lang="en-US" altLang="ko-KR" dirty="0"/>
              <a:t>Example: {1,2,1} </a:t>
            </a:r>
            <a:r>
              <a:rPr lang="en-US" altLang="ko-KR" dirty="0" smtClean="0"/>
              <a:t>U {1,1,2,3,1</a:t>
            </a:r>
            <a:r>
              <a:rPr lang="en-US" altLang="ko-KR" dirty="0"/>
              <a:t>} = {1,1,1,1,1,2,2,3</a:t>
            </a:r>
            <a:r>
              <a:rPr lang="en-US" altLang="ko-KR" dirty="0" smtClean="0"/>
              <a:t>}</a:t>
            </a:r>
            <a:endParaRPr lang="en-US" altLang="ko-KR" dirty="0"/>
          </a:p>
          <a:p>
            <a:pPr lvl="1"/>
            <a:r>
              <a:rPr lang="en-US" altLang="ko-KR" dirty="0" smtClean="0"/>
              <a:t>Intersection: An </a:t>
            </a:r>
            <a:r>
              <a:rPr lang="en-US" altLang="ko-KR" dirty="0"/>
              <a:t>element appears in the union of two </a:t>
            </a:r>
            <a:r>
              <a:rPr lang="en-US" altLang="ko-KR" dirty="0" smtClean="0"/>
              <a:t>bags </a:t>
            </a:r>
            <a:r>
              <a:rPr lang="en-US" altLang="ko-KR" dirty="0">
                <a:solidFill>
                  <a:srgbClr val="FF0000"/>
                </a:solidFill>
              </a:rPr>
              <a:t>the minimum of the number of times </a:t>
            </a:r>
            <a:r>
              <a:rPr lang="en-US" altLang="ko-KR" dirty="0"/>
              <a:t>it appears in either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2"/>
            <a:r>
              <a:rPr lang="en-US" altLang="ko-KR" dirty="0" smtClean="0"/>
              <a:t>Example</a:t>
            </a:r>
            <a:r>
              <a:rPr lang="en-US" altLang="ko-KR" dirty="0"/>
              <a:t>: {1,2,1} ∩ {1,2,3} = {1,2</a:t>
            </a:r>
            <a:r>
              <a:rPr lang="en-US" altLang="ko-KR" dirty="0" smtClean="0"/>
              <a:t>}.</a:t>
            </a:r>
          </a:p>
          <a:p>
            <a:pPr lvl="1"/>
            <a:r>
              <a:rPr lang="en-US" altLang="ko-KR" dirty="0" smtClean="0"/>
              <a:t>Difference: </a:t>
            </a:r>
            <a:r>
              <a:rPr lang="en-US" altLang="ko-KR" dirty="0"/>
              <a:t>An element appears in the difference   </a:t>
            </a:r>
            <a:r>
              <a:rPr lang="en-US" altLang="ko-KR" i="1" dirty="0"/>
              <a:t>A </a:t>
            </a:r>
            <a:r>
              <a:rPr lang="en-US" altLang="ko-KR" i="1" dirty="0">
                <a:latin typeface="Tahoma" panose="020B0604030504040204" pitchFamily="34" charset="0"/>
              </a:rPr>
              <a:t>–</a:t>
            </a:r>
            <a:r>
              <a:rPr lang="en-US" altLang="ko-KR" i="1" dirty="0"/>
              <a:t> B</a:t>
            </a:r>
            <a:r>
              <a:rPr lang="en-US" altLang="ko-KR" dirty="0"/>
              <a:t>  of bags </a:t>
            </a:r>
            <a:r>
              <a:rPr lang="en-US" altLang="ko-KR" dirty="0" smtClean="0">
                <a:solidFill>
                  <a:srgbClr val="FF0000"/>
                </a:solidFill>
              </a:rPr>
              <a:t>as </a:t>
            </a:r>
            <a:r>
              <a:rPr lang="en-US" altLang="ko-KR" dirty="0">
                <a:solidFill>
                  <a:srgbClr val="FF0000"/>
                </a:solidFill>
              </a:rPr>
              <a:t>many times as it appears in </a:t>
            </a:r>
            <a:r>
              <a:rPr lang="en-US" altLang="ko-KR" i="1" dirty="0">
                <a:solidFill>
                  <a:srgbClr val="FF0000"/>
                </a:solidFill>
              </a:rPr>
              <a:t>A</a:t>
            </a:r>
            <a:r>
              <a:rPr lang="en-US" altLang="ko-KR" dirty="0">
                <a:solidFill>
                  <a:srgbClr val="FF0000"/>
                </a:solidFill>
              </a:rPr>
              <a:t>, minus the number of times </a:t>
            </a:r>
            <a:r>
              <a:rPr lang="en-US" altLang="ko-KR" dirty="0"/>
              <a:t>it appears in </a:t>
            </a:r>
            <a:r>
              <a:rPr lang="en-US" altLang="ko-KR" i="1" dirty="0"/>
              <a:t>B</a:t>
            </a:r>
            <a:r>
              <a:rPr lang="en-US" altLang="ko-KR" dirty="0"/>
              <a:t>.</a:t>
            </a:r>
          </a:p>
          <a:p>
            <a:pPr lvl="2"/>
            <a:r>
              <a:rPr lang="en-US" altLang="ko-KR" dirty="0"/>
              <a:t>But never less than 0 times.</a:t>
            </a:r>
          </a:p>
          <a:p>
            <a:pPr lvl="2"/>
            <a:r>
              <a:rPr lang="en-US" altLang="ko-KR" dirty="0"/>
              <a:t>Example: {1,2,1} </a:t>
            </a:r>
            <a:r>
              <a:rPr lang="en-US" altLang="ko-KR" dirty="0">
                <a:latin typeface="Tahoma" panose="020B0604030504040204" pitchFamily="34" charset="0"/>
              </a:rPr>
              <a:t>–</a:t>
            </a:r>
            <a:r>
              <a:rPr lang="en-US" altLang="ko-KR" dirty="0"/>
              <a:t> {1,2,3} = {1</a:t>
            </a:r>
            <a:r>
              <a:rPr lang="en-US" altLang="ko-KR" dirty="0" smtClean="0"/>
              <a:t>}.</a:t>
            </a:r>
            <a:endParaRPr lang="en-US" altLang="ko-KR" dirty="0"/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06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40A6D6-68CC-4070-8BB4-DC82EB6B28B1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4624"/>
            <a:ext cx="8229600" cy="1008062"/>
          </a:xfrm>
        </p:spPr>
        <p:txBody>
          <a:bodyPr/>
          <a:lstStyle/>
          <a:p>
            <a:r>
              <a:rPr lang="en-US" altLang="ko-KR" dirty="0"/>
              <a:t>Beware: Bag Laws != Set Laws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340768"/>
            <a:ext cx="8335838" cy="4836195"/>
          </a:xfrm>
        </p:spPr>
        <p:txBody>
          <a:bodyPr>
            <a:normAutofit/>
          </a:bodyPr>
          <a:lstStyle/>
          <a:p>
            <a:r>
              <a:rPr lang="en-US" altLang="ko-KR" sz="2800" dirty="0"/>
              <a:t>Not all algebraic laws that hold for sets also hold for bags.</a:t>
            </a:r>
          </a:p>
          <a:p>
            <a:pPr lvl="1"/>
            <a:r>
              <a:rPr lang="en-US" altLang="ko-KR" sz="2400" dirty="0"/>
              <a:t>Example: Commutative law for union (</a:t>
            </a:r>
            <a:r>
              <a:rPr lang="en-US" altLang="ko-KR" sz="2400" i="1" dirty="0"/>
              <a:t>R </a:t>
            </a:r>
            <a:r>
              <a:rPr lang="en-US" altLang="ko-KR" sz="2400" dirty="0"/>
              <a:t> UNION </a:t>
            </a:r>
            <a:r>
              <a:rPr lang="en-US" altLang="ko-KR" sz="2400" i="1" dirty="0"/>
              <a:t>S</a:t>
            </a:r>
            <a:r>
              <a:rPr lang="en-US" altLang="ko-KR" sz="2400" dirty="0"/>
              <a:t> = </a:t>
            </a:r>
            <a:r>
              <a:rPr lang="en-US" altLang="ko-KR" sz="2400" i="1" dirty="0"/>
              <a:t>S</a:t>
            </a:r>
            <a:r>
              <a:rPr lang="en-US" altLang="ko-KR" sz="2400" dirty="0"/>
              <a:t>  UNION </a:t>
            </a:r>
            <a:r>
              <a:rPr lang="en-US" altLang="ko-KR" sz="2400" i="1" dirty="0"/>
              <a:t>R </a:t>
            </a:r>
            <a:r>
              <a:rPr lang="en-US" altLang="ko-KR" sz="2400" dirty="0"/>
              <a:t>) </a:t>
            </a:r>
            <a:r>
              <a:rPr lang="en-US" altLang="ko-KR" sz="2400" i="1" dirty="0"/>
              <a:t>does</a:t>
            </a:r>
            <a:r>
              <a:rPr lang="en-US" altLang="ko-KR" sz="2400" dirty="0"/>
              <a:t> hold for bags.</a:t>
            </a:r>
          </a:p>
          <a:p>
            <a:pPr lvl="2"/>
            <a:r>
              <a:rPr lang="en-US" altLang="ko-KR" sz="2000" dirty="0"/>
              <a:t>Since addition is commutative, adding the number of times </a:t>
            </a:r>
            <a:r>
              <a:rPr lang="en-US" altLang="ko-KR" sz="2000" i="1" dirty="0"/>
              <a:t>x</a:t>
            </a:r>
            <a:r>
              <a:rPr lang="en-US" altLang="ko-KR" sz="2000" dirty="0"/>
              <a:t> appears in </a:t>
            </a:r>
            <a:r>
              <a:rPr lang="en-US" altLang="ko-KR" sz="2000" i="1" dirty="0"/>
              <a:t>R</a:t>
            </a:r>
            <a:r>
              <a:rPr lang="en-US" altLang="ko-KR" sz="2000" dirty="0"/>
              <a:t> and </a:t>
            </a:r>
            <a:r>
              <a:rPr lang="en-US" altLang="ko-KR" sz="2000" i="1" dirty="0"/>
              <a:t>S</a:t>
            </a:r>
            <a:r>
              <a:rPr lang="en-US" altLang="ko-KR" sz="2000" dirty="0"/>
              <a:t> doesn’t depend on the order of </a:t>
            </a:r>
            <a:r>
              <a:rPr lang="en-US" altLang="ko-KR" sz="2000" i="1" dirty="0"/>
              <a:t>R</a:t>
            </a:r>
            <a:r>
              <a:rPr lang="en-US" altLang="ko-KR" sz="2000" dirty="0"/>
              <a:t> and </a:t>
            </a:r>
            <a:r>
              <a:rPr lang="en-US" altLang="ko-KR" sz="2000" i="1" dirty="0"/>
              <a:t>S</a:t>
            </a:r>
            <a:r>
              <a:rPr lang="en-US" altLang="ko-KR" sz="2000" dirty="0"/>
              <a:t>.</a:t>
            </a:r>
          </a:p>
          <a:p>
            <a:pPr lvl="2"/>
            <a:endParaRPr lang="en-US" altLang="ko-KR" sz="2000" dirty="0"/>
          </a:p>
          <a:p>
            <a:pPr lvl="1"/>
            <a:r>
              <a:rPr lang="en-US" altLang="ko-KR" sz="2400" dirty="0"/>
              <a:t>Counter Example: </a:t>
            </a:r>
            <a:endParaRPr lang="en-US" altLang="ko-KR" sz="2400" dirty="0" smtClean="0"/>
          </a:p>
          <a:p>
            <a:pPr lvl="2"/>
            <a:r>
              <a:rPr lang="en-US" altLang="ko-KR" sz="2000" dirty="0" smtClean="0"/>
              <a:t>Set </a:t>
            </a:r>
            <a:r>
              <a:rPr lang="en-US" altLang="ko-KR" sz="2000" dirty="0"/>
              <a:t>union is </a:t>
            </a:r>
            <a:r>
              <a:rPr lang="en-US" altLang="ko-KR" sz="2000" i="1" dirty="0"/>
              <a:t>idempotent</a:t>
            </a:r>
            <a:r>
              <a:rPr lang="en-US" altLang="ko-KR" sz="2000" dirty="0"/>
              <a:t>, meaning that </a:t>
            </a:r>
            <a:r>
              <a:rPr lang="en-US" altLang="ko-KR" sz="2000" i="1" dirty="0"/>
              <a:t>S</a:t>
            </a:r>
            <a:r>
              <a:rPr lang="en-US" altLang="ko-KR" sz="2000" dirty="0"/>
              <a:t>  UNION </a:t>
            </a:r>
            <a:r>
              <a:rPr lang="en-US" altLang="ko-KR" sz="2000" i="1" dirty="0"/>
              <a:t>S</a:t>
            </a:r>
            <a:r>
              <a:rPr lang="en-US" altLang="ko-KR" sz="2000" dirty="0"/>
              <a:t> = </a:t>
            </a:r>
            <a:r>
              <a:rPr lang="en-US" altLang="ko-KR" sz="2000" i="1" dirty="0"/>
              <a:t>S</a:t>
            </a:r>
            <a:r>
              <a:rPr lang="en-US" altLang="ko-KR" sz="2000" dirty="0"/>
              <a:t>.</a:t>
            </a:r>
          </a:p>
          <a:p>
            <a:pPr lvl="2"/>
            <a:r>
              <a:rPr lang="en-US" altLang="ko-KR" sz="2000" dirty="0"/>
              <a:t>However, for bags, if </a:t>
            </a:r>
            <a:r>
              <a:rPr lang="en-US" altLang="ko-KR" sz="2000" i="1" dirty="0"/>
              <a:t>x</a:t>
            </a:r>
            <a:r>
              <a:rPr lang="en-US" altLang="ko-KR" sz="2000" dirty="0"/>
              <a:t> appears </a:t>
            </a:r>
            <a:r>
              <a:rPr lang="en-US" altLang="ko-KR" sz="2000" i="1" dirty="0"/>
              <a:t>n </a:t>
            </a:r>
            <a:r>
              <a:rPr lang="en-US" altLang="ko-KR" sz="2000" dirty="0"/>
              <a:t> times in </a:t>
            </a:r>
            <a:r>
              <a:rPr lang="en-US" altLang="ko-KR" sz="2000" i="1" dirty="0"/>
              <a:t>S</a:t>
            </a:r>
            <a:r>
              <a:rPr lang="en-US" altLang="ko-KR" sz="2000" dirty="0"/>
              <a:t>, then it appears 2</a:t>
            </a:r>
            <a:r>
              <a:rPr lang="en-US" altLang="ko-KR" sz="2000" i="1" dirty="0"/>
              <a:t>n</a:t>
            </a:r>
            <a:r>
              <a:rPr lang="en-US" altLang="ko-KR" sz="2000" dirty="0"/>
              <a:t>  times in </a:t>
            </a:r>
            <a:r>
              <a:rPr lang="en-US" altLang="ko-KR" sz="2000" dirty="0">
                <a:solidFill>
                  <a:schemeClr val="bg2"/>
                </a:solidFill>
              </a:rPr>
              <a:t> </a:t>
            </a:r>
            <a:r>
              <a:rPr lang="en-US" altLang="ko-KR" sz="2000" i="1" dirty="0"/>
              <a:t>S</a:t>
            </a:r>
            <a:r>
              <a:rPr lang="en-US" altLang="ko-KR" sz="2000" dirty="0"/>
              <a:t>  UNION </a:t>
            </a:r>
            <a:r>
              <a:rPr lang="en-US" altLang="ko-KR" sz="2000" i="1" dirty="0"/>
              <a:t>S</a:t>
            </a:r>
            <a:r>
              <a:rPr lang="en-US" altLang="ko-KR" sz="2000" dirty="0"/>
              <a:t>.</a:t>
            </a:r>
          </a:p>
          <a:p>
            <a:pPr lvl="2"/>
            <a:r>
              <a:rPr lang="en-US" altLang="ko-KR" sz="2000" dirty="0"/>
              <a:t>Thus </a:t>
            </a:r>
            <a:r>
              <a:rPr lang="en-US" altLang="ko-KR" sz="2000" i="1" dirty="0"/>
              <a:t>S</a:t>
            </a:r>
            <a:r>
              <a:rPr lang="en-US" altLang="ko-KR" sz="2000" dirty="0"/>
              <a:t>  UNION </a:t>
            </a:r>
            <a:r>
              <a:rPr lang="en-US" altLang="ko-KR" sz="2000" i="1" dirty="0"/>
              <a:t>S</a:t>
            </a:r>
            <a:r>
              <a:rPr lang="en-US" altLang="ko-KR" sz="2000" dirty="0"/>
              <a:t> != </a:t>
            </a:r>
            <a:r>
              <a:rPr lang="en-US" altLang="ko-KR" sz="2000" i="1" dirty="0"/>
              <a:t>S</a:t>
            </a:r>
            <a:r>
              <a:rPr lang="en-US" altLang="ko-KR" sz="2000" dirty="0"/>
              <a:t>  in general</a:t>
            </a:r>
          </a:p>
        </p:txBody>
      </p:sp>
    </p:spTree>
    <p:extLst>
      <p:ext uri="{BB962C8B-B14F-4D97-AF65-F5344CB8AC3E}">
        <p14:creationId xmlns:p14="http://schemas.microsoft.com/office/powerpoint/2010/main" val="123419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535D7F-8DF4-49C7-B7B1-83BE427A5D61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The Extended Algebra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114800"/>
          </a:xfrm>
        </p:spPr>
        <p:txBody>
          <a:bodyPr/>
          <a:lstStyle/>
          <a:p>
            <a:r>
              <a:rPr lang="el-GR" altLang="ko-KR" i="1" dirty="0" smtClean="0"/>
              <a:t>δ</a:t>
            </a:r>
            <a:r>
              <a:rPr lang="en-US" altLang="ko-KR" dirty="0" smtClean="0"/>
              <a:t>: </a:t>
            </a:r>
            <a:r>
              <a:rPr lang="en-US" altLang="ko-KR" dirty="0"/>
              <a:t>eliminate duplicates from bags.</a:t>
            </a:r>
          </a:p>
          <a:p>
            <a:r>
              <a:rPr lang="el-GR" altLang="ko-KR" i="1" dirty="0" smtClean="0"/>
              <a:t>τ</a:t>
            </a:r>
            <a:r>
              <a:rPr lang="en-US" altLang="ko-KR" i="1" baseline="-25000" dirty="0" smtClean="0"/>
              <a:t>L</a:t>
            </a:r>
            <a:r>
              <a:rPr lang="en-US" altLang="ko-KR" dirty="0" smtClean="0"/>
              <a:t>: sort </a:t>
            </a:r>
            <a:r>
              <a:rPr lang="en-US" altLang="ko-KR" dirty="0"/>
              <a:t>tuples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i="1" dirty="0" smtClean="0"/>
              <a:t>L</a:t>
            </a:r>
            <a:r>
              <a:rPr lang="en-US" altLang="ko-KR" dirty="0" smtClean="0"/>
              <a:t> is a list of attributes</a:t>
            </a:r>
          </a:p>
          <a:p>
            <a:pPr lvl="1"/>
            <a:r>
              <a:rPr lang="en-US" altLang="ko-KR" dirty="0" smtClean="0"/>
              <a:t>Result of Sorting: a List (not set neither bag)</a:t>
            </a:r>
            <a:endParaRPr lang="en-US" altLang="ko-KR" dirty="0"/>
          </a:p>
          <a:p>
            <a:r>
              <a:rPr lang="en-US" altLang="ko-KR" i="1" dirty="0"/>
              <a:t>Extended</a:t>
            </a:r>
            <a:r>
              <a:rPr lang="en-US" altLang="ko-KR" dirty="0"/>
              <a:t> </a:t>
            </a:r>
            <a:r>
              <a:rPr lang="en-US" altLang="ko-KR" i="1" dirty="0"/>
              <a:t>projection </a:t>
            </a:r>
            <a:r>
              <a:rPr lang="en-US" altLang="ko-KR" dirty="0"/>
              <a:t>: arithmetic, duplication of columns.</a:t>
            </a:r>
          </a:p>
          <a:p>
            <a:r>
              <a:rPr lang="el-GR" altLang="ko-KR" dirty="0" smtClean="0"/>
              <a:t>γ</a:t>
            </a:r>
            <a:r>
              <a:rPr lang="en-US" altLang="ko-KR" dirty="0" smtClean="0"/>
              <a:t>: grouping </a:t>
            </a:r>
            <a:r>
              <a:rPr lang="en-US" altLang="ko-KR" dirty="0"/>
              <a:t>and aggregation.</a:t>
            </a:r>
          </a:p>
          <a:p>
            <a:r>
              <a:rPr lang="en-US" altLang="ko-KR" dirty="0" smtClean="0"/>
              <a:t>OUTERJOIN (    ):avoids </a:t>
            </a:r>
            <a:r>
              <a:rPr lang="en-US" altLang="ko-KR" dirty="0">
                <a:latin typeface="Tahoma" panose="020B0604030504040204" pitchFamily="34" charset="0"/>
              </a:rPr>
              <a:t>“</a:t>
            </a:r>
            <a:r>
              <a:rPr lang="en-US" altLang="ko-KR" dirty="0"/>
              <a:t>dangling tuples</a:t>
            </a:r>
            <a:r>
              <a:rPr lang="en-US" altLang="ko-KR" dirty="0">
                <a:latin typeface="Tahoma" panose="020B0604030504040204" pitchFamily="34" charset="0"/>
              </a:rPr>
              <a:t>”</a:t>
            </a:r>
            <a:r>
              <a:rPr lang="en-US" altLang="ko-KR" dirty="0"/>
              <a:t> = tuples that do not join with anything.</a:t>
            </a:r>
          </a:p>
        </p:txBody>
      </p:sp>
      <p:grpSp>
        <p:nvGrpSpPr>
          <p:cNvPr id="3" name="그룹 2"/>
          <p:cNvGrpSpPr/>
          <p:nvPr/>
        </p:nvGrpSpPr>
        <p:grpSpPr>
          <a:xfrm>
            <a:off x="2339752" y="3573016"/>
            <a:ext cx="271228" cy="437763"/>
            <a:chOff x="4450896" y="3557643"/>
            <a:chExt cx="271228" cy="437763"/>
          </a:xfrm>
        </p:grpSpPr>
        <p:sp>
          <p:nvSpPr>
            <p:cNvPr id="2" name="직사각형 1"/>
            <p:cNvSpPr/>
            <p:nvPr/>
          </p:nvSpPr>
          <p:spPr>
            <a:xfrm>
              <a:off x="4450896" y="3557643"/>
              <a:ext cx="27122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altLang="ko-KR" dirty="0"/>
                <a:t>◦</a:t>
              </a:r>
              <a:endParaRPr lang="en-US" dirty="0"/>
            </a:p>
          </p:txBody>
        </p:sp>
        <p:sp>
          <p:nvSpPr>
            <p:cNvPr id="6" name="AutoShape 92"/>
            <p:cNvSpPr>
              <a:spLocks noChangeArrowheads="1"/>
            </p:cNvSpPr>
            <p:nvPr/>
          </p:nvSpPr>
          <p:spPr bwMode="auto">
            <a:xfrm rot="5400000">
              <a:off x="4492054" y="3814431"/>
              <a:ext cx="188913" cy="173038"/>
            </a:xfrm>
            <a:prstGeom prst="flowChartCollat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latinLnBrk="1"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n"/>
                <a:defRPr kumimoji="1" sz="24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1pPr>
              <a:lvl2pPr marL="742950" indent="-285750" latinLnBrk="1">
                <a:spcBef>
                  <a:spcPct val="20000"/>
                </a:spcBef>
                <a:buClr>
                  <a:schemeClr val="accent2"/>
                </a:buClr>
                <a:buSzPct val="80000"/>
                <a:buFont typeface="Wingdings" panose="05000000000000000000" pitchFamily="2" charset="2"/>
                <a:buChar char="¨"/>
                <a:defRPr kumimoji="1" sz="20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2pPr>
              <a:lvl3pPr marL="1143000" indent="-228600" latinLnBrk="1">
                <a:spcBef>
                  <a:spcPct val="20000"/>
                </a:spcBef>
                <a:buClr>
                  <a:schemeClr val="bg2"/>
                </a:buClr>
                <a:buSzPct val="65000"/>
                <a:buFont typeface="Wingdings" panose="05000000000000000000" pitchFamily="2" charset="2"/>
                <a:buChar char="n"/>
                <a:defRPr kumimoji="1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3pPr>
              <a:lvl4pPr marL="1600200" indent="-228600" latinLnBrk="1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¨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4pPr>
              <a:lvl5pPr marL="2057400" indent="-228600" latinLnBrk="1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5pPr>
              <a:lvl6pPr marL="25146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6pPr>
              <a:lvl7pPr marL="29718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7pPr>
              <a:lvl8pPr marL="34290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8pPr>
              <a:lvl9pPr marL="3886200" indent="-228600" eaLnBrk="0" fontAlgn="base" latinLnBrk="1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panose="05000000000000000000" pitchFamily="2" charset="2"/>
                <a:buChar char="§"/>
                <a:defRPr kumimoji="1" sz="1600" b="1">
                  <a:solidFill>
                    <a:schemeClr val="tx1"/>
                  </a:solidFill>
                  <a:latin typeface="Arial" panose="020B0604020202020204" pitchFamily="34" charset="0"/>
                  <a:ea typeface="굴림" panose="020B0600000101010101" pitchFamily="50" charset="-127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ko-KR" altLang="en-US" sz="1800" b="0">
                <a:latin typeface="굴림" panose="020B0600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3661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42EE69-78E4-46A8-B271-F6AE919F7730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Extended Projection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8642350" cy="4608513"/>
          </a:xfrm>
        </p:spPr>
        <p:txBody>
          <a:bodyPr/>
          <a:lstStyle/>
          <a:p>
            <a:r>
              <a:rPr lang="en-US" altLang="ko-KR" dirty="0"/>
              <a:t>Using the same </a:t>
            </a:r>
            <a:r>
              <a:rPr lang="el-GR" altLang="ko-KR" dirty="0"/>
              <a:t>Π </a:t>
            </a:r>
            <a:r>
              <a:rPr lang="en-US" altLang="ko-KR" i="1" baseline="-25000" dirty="0" smtClean="0"/>
              <a:t>L</a:t>
            </a:r>
            <a:r>
              <a:rPr lang="en-US" altLang="ko-KR" dirty="0" smtClean="0"/>
              <a:t> </a:t>
            </a:r>
            <a:r>
              <a:rPr lang="en-US" altLang="ko-KR" dirty="0"/>
              <a:t>operator, we allow the list </a:t>
            </a:r>
            <a:r>
              <a:rPr lang="en-US" altLang="ko-KR" i="1" dirty="0"/>
              <a:t>L</a:t>
            </a:r>
            <a:r>
              <a:rPr lang="en-US" altLang="ko-KR" dirty="0"/>
              <a:t>  to contain arbitrary expressions involving attributes, for example:</a:t>
            </a:r>
          </a:p>
          <a:p>
            <a:pPr lvl="1"/>
            <a:r>
              <a:rPr lang="en-US" altLang="ko-KR" sz="2200" dirty="0"/>
              <a:t>Arithmetic on attributes, e.g., </a:t>
            </a:r>
            <a:r>
              <a:rPr lang="en-US" altLang="ko-KR" sz="2200" i="1" dirty="0"/>
              <a:t>A</a:t>
            </a:r>
            <a:r>
              <a:rPr lang="en-US" altLang="ko-KR" sz="2200" dirty="0"/>
              <a:t>+</a:t>
            </a:r>
            <a:r>
              <a:rPr lang="en-US" altLang="ko-KR" sz="2200" i="1" dirty="0"/>
              <a:t>B</a:t>
            </a:r>
            <a:r>
              <a:rPr lang="en-US" altLang="ko-KR" sz="2200" dirty="0"/>
              <a:t>.</a:t>
            </a:r>
          </a:p>
          <a:p>
            <a:pPr lvl="1"/>
            <a:r>
              <a:rPr lang="en-US" altLang="ko-KR" sz="2200" dirty="0"/>
              <a:t>Duplicate occurrences </a:t>
            </a:r>
            <a:r>
              <a:rPr lang="en-US" altLang="ko-KR" dirty="0"/>
              <a:t>of </a:t>
            </a:r>
            <a:r>
              <a:rPr lang="en-US" altLang="ko-KR" dirty="0" smtClean="0"/>
              <a:t>the </a:t>
            </a:r>
            <a:r>
              <a:rPr lang="en-US" altLang="ko-KR" dirty="0"/>
              <a:t>same attribute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Example: </a:t>
            </a:r>
            <a:r>
              <a:rPr lang="el-GR" altLang="ko-KR" dirty="0" smtClean="0"/>
              <a:t>Π</a:t>
            </a:r>
            <a:r>
              <a:rPr lang="en-US" altLang="ko-KR" i="1" baseline="-25000" dirty="0" smtClean="0"/>
              <a:t>A</a:t>
            </a:r>
            <a:r>
              <a:rPr lang="en-US" altLang="ko-KR" baseline="-25000" dirty="0" smtClean="0"/>
              <a:t>+</a:t>
            </a:r>
            <a:r>
              <a:rPr lang="en-US" altLang="ko-KR" i="1" baseline="-25000" dirty="0" smtClean="0"/>
              <a:t>B</a:t>
            </a:r>
            <a:r>
              <a:rPr lang="en-US" altLang="ko-KR" baseline="-25000" dirty="0" smtClean="0"/>
              <a:t>,</a:t>
            </a:r>
            <a:r>
              <a:rPr lang="en-US" altLang="ko-KR" i="1" baseline="-25000" dirty="0" smtClean="0"/>
              <a:t>A</a:t>
            </a:r>
            <a:r>
              <a:rPr lang="en-US" altLang="ko-KR" baseline="-25000" dirty="0" smtClean="0"/>
              <a:t>,</a:t>
            </a:r>
            <a:r>
              <a:rPr lang="en-US" altLang="ko-KR" i="1" baseline="-25000" dirty="0" smtClean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(R)</a:t>
            </a:r>
          </a:p>
        </p:txBody>
      </p:sp>
    </p:spTree>
    <p:extLst>
      <p:ext uri="{BB962C8B-B14F-4D97-AF65-F5344CB8AC3E}">
        <p14:creationId xmlns:p14="http://schemas.microsoft.com/office/powerpoint/2010/main" val="206254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2162</TotalTime>
  <Words>984</Words>
  <Application>Microsoft Office PowerPoint</Application>
  <PresentationFormat>화면 슬라이드 쇼(4:3)</PresentationFormat>
  <Paragraphs>280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2" baseType="lpstr">
      <vt:lpstr>굴림</vt:lpstr>
      <vt:lpstr>맑은 고딕</vt:lpstr>
      <vt:lpstr>Arial</vt:lpstr>
      <vt:lpstr>Calibri</vt:lpstr>
      <vt:lpstr>Courier New</vt:lpstr>
      <vt:lpstr>Tahoma</vt:lpstr>
      <vt:lpstr>Wingdings</vt:lpstr>
      <vt:lpstr>Office Theme</vt:lpstr>
      <vt:lpstr>More Relation Operations</vt:lpstr>
      <vt:lpstr>Relational Algebra on Bags</vt:lpstr>
      <vt:lpstr>Why Bags?</vt:lpstr>
      <vt:lpstr>Operations on Bags</vt:lpstr>
      <vt:lpstr>Examples</vt:lpstr>
      <vt:lpstr>Bag Union, Intersection, Difference</vt:lpstr>
      <vt:lpstr>Beware: Bag Laws != Set Laws</vt:lpstr>
      <vt:lpstr>The Extended Algebra</vt:lpstr>
      <vt:lpstr>Extended Projection</vt:lpstr>
      <vt:lpstr>Aggregation Operators</vt:lpstr>
      <vt:lpstr>Grouping Operator</vt:lpstr>
      <vt:lpstr>Grouping Operator</vt:lpstr>
      <vt:lpstr>δ (eliminating duplications) and γ (grouping)</vt:lpstr>
      <vt:lpstr>Outerjoin</vt:lpstr>
    </vt:vector>
  </TitlesOfParts>
  <Company>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lik2</dc:creator>
  <cp:lastModifiedBy>LIK</cp:lastModifiedBy>
  <cp:revision>115</cp:revision>
  <dcterms:created xsi:type="dcterms:W3CDTF">2004-01-12T08:00:17Z</dcterms:created>
  <dcterms:modified xsi:type="dcterms:W3CDTF">2018-09-05T05:31:35Z</dcterms:modified>
</cp:coreProperties>
</file>