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27"/>
  </p:notesMasterIdLst>
  <p:sldIdLst>
    <p:sldId id="256" r:id="rId2"/>
    <p:sldId id="330" r:id="rId3"/>
    <p:sldId id="331" r:id="rId4"/>
    <p:sldId id="332" r:id="rId5"/>
    <p:sldId id="338" r:id="rId6"/>
    <p:sldId id="335" r:id="rId7"/>
    <p:sldId id="340" r:id="rId8"/>
    <p:sldId id="341" r:id="rId9"/>
    <p:sldId id="342" r:id="rId10"/>
    <p:sldId id="343" r:id="rId11"/>
    <p:sldId id="357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39" r:id="rId22"/>
    <p:sldId id="356" r:id="rId23"/>
    <p:sldId id="354" r:id="rId24"/>
    <p:sldId id="336" r:id="rId25"/>
    <p:sldId id="337" r:id="rId26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6D129-4E05-4E55-AB41-16FA92DFEB7B}" type="datetimeFigureOut">
              <a:rPr lang="en-US" smtClean="0"/>
              <a:t>12/27/2018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EA7D2-8E59-4CD0-87C0-0F5535EF0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1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EA7D2-8E59-4CD0-87C0-0F5535EF01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95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AE81-9B59-4525-A192-110F78837454}" type="datetime1">
              <a:rPr lang="en-US" altLang="ko-KR" smtClean="0"/>
              <a:t>12/27/2018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7ADE-5663-49F9-BC8A-008A4D4183C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935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AE96-09F4-4401-9186-C2A237A22F6F}" type="datetime1">
              <a:rPr lang="en-US" smtClean="0"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90D1-1B8E-49C3-AAA4-10ECA54AD100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920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9644-ADA6-44B0-B25B-0797971D7420}" type="datetime1">
              <a:rPr lang="en-US" smtClean="0"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1E05-BFD2-489A-8E4D-CBC6014E652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6299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77094"/>
            <a:ext cx="8928992" cy="903634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E3AF-68AE-427D-B908-0F20845969E0}" type="datetime1">
              <a:rPr lang="en-US" smtClean="0"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3375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27D2-F273-417F-8B30-EBB50A81B457}" type="datetime1">
              <a:rPr lang="en-US" smtClean="0"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C023-0403-4EEC-8F03-A905A23E38C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750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B382-F465-4691-B106-315C4200D01D}" type="datetime1">
              <a:rPr lang="en-US" smtClean="0"/>
              <a:t>12/27/2018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5AB1-3856-4B9D-B4F3-EE4BC941CC5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18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595C-D604-45A0-8264-64A547710F1E}" type="datetime1">
              <a:rPr lang="en-US" smtClean="0"/>
              <a:t>12/27/2018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215F-3268-4BA1-9E67-9D1EEABC049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895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2F8B-587E-4597-8AEB-DFDBFECAEAF3}" type="datetime1">
              <a:rPr lang="en-US" smtClean="0"/>
              <a:t>12/27/2018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8501-5DE0-4276-95E3-AEC23CA3EB2E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806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99DF6-0D07-41B4-BEBF-C61D12432111}" type="datetime1">
              <a:rPr lang="en-US" smtClean="0"/>
              <a:t>12/27/2018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5B31-3973-4518-8081-CDA53E63C32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415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B8F5-CD01-4291-93B9-55340ABB3215}" type="datetime1">
              <a:rPr lang="en-US" smtClean="0"/>
              <a:t>12/27/2018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BC90-ADF8-41D3-9F06-65A87E11B4D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763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42F5-74A1-44B9-B671-695AF17BDEB6}" type="datetime1">
              <a:rPr lang="en-US" smtClean="0"/>
              <a:t>12/27/2018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0A4C-C2FC-4CF1-A0C7-79253D5B516F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074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496" y="20222"/>
            <a:ext cx="9001000" cy="903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40768"/>
            <a:ext cx="7886700" cy="48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718975F-DE76-4299-9CE9-8DB45D5AA2BB}" type="datetime1">
              <a:rPr lang="en-US" smtClean="0"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0B33571-0DD4-4E8E-AA22-C0B78FE0D9A2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278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Wingdings" panose="05000000000000000000" pitchFamily="2" charset="2"/>
        <a:buChar char="q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More about SQL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mtClean="0"/>
              <a:t>2018, </a:t>
            </a:r>
            <a:r>
              <a:rPr lang="en-US" altLang="ko-KR" dirty="0"/>
              <a:t>Fall</a:t>
            </a:r>
          </a:p>
          <a:p>
            <a:r>
              <a:rPr lang="en-US" altLang="ko-KR" dirty="0"/>
              <a:t>Pusan National University</a:t>
            </a:r>
          </a:p>
          <a:p>
            <a:r>
              <a:rPr lang="en-US" altLang="ko-KR" dirty="0"/>
              <a:t>Ki-</a:t>
            </a:r>
            <a:r>
              <a:rPr lang="en-US" altLang="ko-KR" dirty="0" err="1"/>
              <a:t>Joune</a:t>
            </a:r>
            <a:r>
              <a:rPr lang="en-US" altLang="ko-KR" dirty="0"/>
              <a:t> 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A5F469-63ED-4E7A-A076-033A579ABD27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Example: Set NULL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557338"/>
            <a:ext cx="8856663" cy="4608512"/>
          </a:xfrm>
        </p:spPr>
        <p:txBody>
          <a:bodyPr/>
          <a:lstStyle/>
          <a:p>
            <a:r>
              <a:rPr lang="en-US" altLang="ko-KR"/>
              <a:t>Deletion of the Bud tuple from Beers.</a:t>
            </a:r>
          </a:p>
          <a:p>
            <a:pPr lvl="1"/>
            <a:r>
              <a:rPr lang="en-US" altLang="ko-KR"/>
              <a:t>Change all tuples of Sells that have beer = 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Bud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 to have beer = NULL.</a:t>
            </a:r>
          </a:p>
        </p:txBody>
      </p:sp>
      <p:sp>
        <p:nvSpPr>
          <p:cNvPr id="379909" name="Rectangle 5"/>
          <p:cNvSpPr>
            <a:spLocks noChangeArrowheads="1"/>
          </p:cNvSpPr>
          <p:nvPr/>
        </p:nvSpPr>
        <p:spPr bwMode="auto">
          <a:xfrm>
            <a:off x="1547813" y="3140075"/>
            <a:ext cx="1800225" cy="20891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>
              <a:latin typeface="+mn-lt"/>
            </a:endParaRPr>
          </a:p>
        </p:txBody>
      </p:sp>
      <p:sp>
        <p:nvSpPr>
          <p:cNvPr id="379910" name="Rectangle 6"/>
          <p:cNvSpPr>
            <a:spLocks noChangeArrowheads="1"/>
          </p:cNvSpPr>
          <p:nvPr/>
        </p:nvSpPr>
        <p:spPr bwMode="auto">
          <a:xfrm>
            <a:off x="1547813" y="3789363"/>
            <a:ext cx="1800225" cy="2873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>
              <a:latin typeface="+mn-lt"/>
            </a:endParaRPr>
          </a:p>
        </p:txBody>
      </p:sp>
      <p:sp>
        <p:nvSpPr>
          <p:cNvPr id="379911" name="Text Box 7"/>
          <p:cNvSpPr txBox="1">
            <a:spLocks noChangeArrowheads="1"/>
          </p:cNvSpPr>
          <p:nvPr/>
        </p:nvSpPr>
        <p:spPr bwMode="auto">
          <a:xfrm>
            <a:off x="1836738" y="5229225"/>
            <a:ext cx="12969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>
                <a:latin typeface="+mn-lt"/>
              </a:rPr>
              <a:t>Sells</a:t>
            </a:r>
          </a:p>
        </p:txBody>
      </p:sp>
      <p:sp>
        <p:nvSpPr>
          <p:cNvPr id="379912" name="Rectangle 8"/>
          <p:cNvSpPr>
            <a:spLocks noChangeArrowheads="1"/>
          </p:cNvSpPr>
          <p:nvPr/>
        </p:nvSpPr>
        <p:spPr bwMode="auto">
          <a:xfrm>
            <a:off x="5075238" y="3068638"/>
            <a:ext cx="1800225" cy="20891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>
              <a:latin typeface="+mn-lt"/>
            </a:endParaRPr>
          </a:p>
        </p:txBody>
      </p:sp>
      <p:sp>
        <p:nvSpPr>
          <p:cNvPr id="379913" name="Rectangle 9"/>
          <p:cNvSpPr>
            <a:spLocks noChangeArrowheads="1"/>
          </p:cNvSpPr>
          <p:nvPr/>
        </p:nvSpPr>
        <p:spPr bwMode="auto">
          <a:xfrm>
            <a:off x="5075238" y="4437063"/>
            <a:ext cx="1800225" cy="2873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>
              <a:latin typeface="+mn-lt"/>
            </a:endParaRPr>
          </a:p>
        </p:txBody>
      </p:sp>
      <p:sp>
        <p:nvSpPr>
          <p:cNvPr id="379914" name="Text Box 10"/>
          <p:cNvSpPr txBox="1">
            <a:spLocks noChangeArrowheads="1"/>
          </p:cNvSpPr>
          <p:nvPr/>
        </p:nvSpPr>
        <p:spPr bwMode="auto">
          <a:xfrm>
            <a:off x="5364163" y="5157788"/>
            <a:ext cx="12969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>
                <a:latin typeface="+mn-lt"/>
              </a:rPr>
              <a:t>Beers</a:t>
            </a:r>
          </a:p>
        </p:txBody>
      </p:sp>
      <p:cxnSp>
        <p:nvCxnSpPr>
          <p:cNvPr id="379915" name="AutoShape 11"/>
          <p:cNvCxnSpPr>
            <a:cxnSpLocks noChangeShapeType="1"/>
            <a:stCxn id="379910" idx="3"/>
            <a:endCxn id="379913" idx="1"/>
          </p:cNvCxnSpPr>
          <p:nvPr/>
        </p:nvCxnSpPr>
        <p:spPr bwMode="auto">
          <a:xfrm>
            <a:off x="3348038" y="3933825"/>
            <a:ext cx="1727200" cy="6477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916" name="Rectangle 12"/>
          <p:cNvSpPr>
            <a:spLocks noChangeArrowheads="1"/>
          </p:cNvSpPr>
          <p:nvPr/>
        </p:nvSpPr>
        <p:spPr bwMode="auto">
          <a:xfrm>
            <a:off x="5075238" y="4437063"/>
            <a:ext cx="647700" cy="287337"/>
          </a:xfrm>
          <a:prstGeom prst="rect">
            <a:avLst/>
          </a:prstGeom>
          <a:solidFill>
            <a:srgbClr val="FF818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>
                <a:latin typeface="+mn-lt"/>
              </a:rPr>
              <a:t>Bud</a:t>
            </a:r>
          </a:p>
        </p:txBody>
      </p:sp>
      <p:sp>
        <p:nvSpPr>
          <p:cNvPr id="379917" name="Text Box 13"/>
          <p:cNvSpPr txBox="1">
            <a:spLocks noChangeArrowheads="1"/>
          </p:cNvSpPr>
          <p:nvPr/>
        </p:nvSpPr>
        <p:spPr bwMode="auto">
          <a:xfrm>
            <a:off x="6948488" y="4437063"/>
            <a:ext cx="935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i="1">
                <a:latin typeface="+mn-lt"/>
              </a:rPr>
              <a:t>Delete</a:t>
            </a:r>
          </a:p>
        </p:txBody>
      </p:sp>
      <p:sp>
        <p:nvSpPr>
          <p:cNvPr id="379918" name="Rectangle 14"/>
          <p:cNvSpPr>
            <a:spLocks noChangeArrowheads="1"/>
          </p:cNvSpPr>
          <p:nvPr/>
        </p:nvSpPr>
        <p:spPr bwMode="auto">
          <a:xfrm>
            <a:off x="2700338" y="3789363"/>
            <a:ext cx="647700" cy="287337"/>
          </a:xfrm>
          <a:prstGeom prst="rect">
            <a:avLst/>
          </a:prstGeom>
          <a:solidFill>
            <a:srgbClr val="FF818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latin typeface="+mn-lt"/>
              </a:rPr>
              <a:t>NULL</a:t>
            </a:r>
          </a:p>
        </p:txBody>
      </p:sp>
      <p:sp>
        <p:nvSpPr>
          <p:cNvPr id="379919" name="Rectangle 15"/>
          <p:cNvSpPr>
            <a:spLocks noChangeArrowheads="1"/>
          </p:cNvSpPr>
          <p:nvPr/>
        </p:nvSpPr>
        <p:spPr bwMode="auto">
          <a:xfrm>
            <a:off x="1547813" y="4294188"/>
            <a:ext cx="1800225" cy="2873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>
              <a:latin typeface="+mn-lt"/>
            </a:endParaRPr>
          </a:p>
        </p:txBody>
      </p:sp>
      <p:sp>
        <p:nvSpPr>
          <p:cNvPr id="379920" name="Rectangle 16"/>
          <p:cNvSpPr>
            <a:spLocks noChangeArrowheads="1"/>
          </p:cNvSpPr>
          <p:nvPr/>
        </p:nvSpPr>
        <p:spPr bwMode="auto">
          <a:xfrm>
            <a:off x="2700338" y="4294188"/>
            <a:ext cx="647700" cy="287337"/>
          </a:xfrm>
          <a:prstGeom prst="rect">
            <a:avLst/>
          </a:prstGeom>
          <a:solidFill>
            <a:srgbClr val="FF818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latin typeface="+mn-lt"/>
              </a:rPr>
              <a:t>NULL</a:t>
            </a:r>
          </a:p>
        </p:txBody>
      </p:sp>
      <p:cxnSp>
        <p:nvCxnSpPr>
          <p:cNvPr id="379921" name="AutoShape 17"/>
          <p:cNvCxnSpPr>
            <a:cxnSpLocks noChangeShapeType="1"/>
            <a:stCxn id="379920" idx="3"/>
            <a:endCxn id="379916" idx="1"/>
          </p:cNvCxnSpPr>
          <p:nvPr/>
        </p:nvCxnSpPr>
        <p:spPr bwMode="auto">
          <a:xfrm>
            <a:off x="3348038" y="4438650"/>
            <a:ext cx="1727200" cy="142875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8847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8D95AD-ABB1-4A98-8BBF-2F94C6825DA4}" type="slidenum">
              <a:rPr lang="en-US" altLang="ko-KR"/>
              <a:pPr/>
              <a:t>11</a:t>
            </a:fld>
            <a:endParaRPr lang="en-US" altLang="ko-KR"/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Choosing a Policy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557338"/>
            <a:ext cx="8785225" cy="4114800"/>
          </a:xfrm>
        </p:spPr>
        <p:txBody>
          <a:bodyPr/>
          <a:lstStyle/>
          <a:p>
            <a:r>
              <a:rPr lang="en-US" altLang="ko-KR" dirty="0"/>
              <a:t>When we declare a foreign key, we may choose policies</a:t>
            </a:r>
          </a:p>
          <a:p>
            <a:pPr lvl="1"/>
            <a:r>
              <a:rPr lang="en-US" altLang="ko-KR" dirty="0">
                <a:solidFill>
                  <a:srgbClr val="0000FF"/>
                </a:solidFill>
              </a:rPr>
              <a:t>SET NULL</a:t>
            </a:r>
            <a:r>
              <a:rPr lang="en-US" altLang="ko-KR" dirty="0"/>
              <a:t> or </a:t>
            </a:r>
          </a:p>
          <a:p>
            <a:pPr lvl="1"/>
            <a:r>
              <a:rPr lang="en-US" altLang="ko-KR" dirty="0">
                <a:solidFill>
                  <a:srgbClr val="0000FF"/>
                </a:solidFill>
              </a:rPr>
              <a:t>CASCADE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independently for deletions and updates.</a:t>
            </a:r>
          </a:p>
          <a:p>
            <a:pPr lvl="1"/>
            <a:r>
              <a:rPr lang="en-US" altLang="ko-KR" dirty="0"/>
              <a:t>Follow the foreign-key declaration by: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	</a:t>
            </a:r>
            <a:r>
              <a:rPr lang="en-US" altLang="ko-KR" sz="2000" dirty="0"/>
              <a:t>ON [UPDATE, DELETE][SET </a:t>
            </a:r>
            <a:r>
              <a:rPr lang="en-US" altLang="ko-KR" sz="2000" dirty="0" smtClean="0"/>
              <a:t>NULL/CASCADE</a:t>
            </a:r>
            <a:r>
              <a:rPr lang="en-US" altLang="ko-KR" sz="2000" dirty="0"/>
              <a:t>]</a:t>
            </a:r>
          </a:p>
          <a:p>
            <a:pPr lvl="2"/>
            <a:r>
              <a:rPr lang="en-US" altLang="ko-KR" sz="2000" dirty="0"/>
              <a:t>Default: reject</a:t>
            </a:r>
          </a:p>
          <a:p>
            <a:pPr lvl="1"/>
            <a:r>
              <a:rPr lang="en-US" altLang="ko-KR" dirty="0"/>
              <a:t>Example</a:t>
            </a:r>
          </a:p>
        </p:txBody>
      </p:sp>
      <p:sp>
        <p:nvSpPr>
          <p:cNvPr id="380933" name="Rectangle 5"/>
          <p:cNvSpPr>
            <a:spLocks noChangeArrowheads="1"/>
          </p:cNvSpPr>
          <p:nvPr/>
        </p:nvSpPr>
        <p:spPr bwMode="auto">
          <a:xfrm>
            <a:off x="4212083" y="3933056"/>
            <a:ext cx="4824413" cy="25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800" dirty="0">
                <a:latin typeface="Courier New" panose="02070309020205020404" pitchFamily="49" charset="0"/>
              </a:rPr>
              <a:t>CREATE TABLE Sells (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800" dirty="0">
                <a:latin typeface="Courier New" panose="02070309020205020404" pitchFamily="49" charset="0"/>
              </a:rPr>
              <a:t>	bar		CHAR(20),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800" dirty="0">
                <a:latin typeface="Courier New" panose="02070309020205020404" pitchFamily="49" charset="0"/>
              </a:rPr>
              <a:t>	beer		CHAR(20),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800" dirty="0">
                <a:latin typeface="Courier New" panose="02070309020205020404" pitchFamily="49" charset="0"/>
              </a:rPr>
              <a:t>	price	REAL,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800" dirty="0">
                <a:latin typeface="Courier New" panose="02070309020205020404" pitchFamily="49" charset="0"/>
              </a:rPr>
              <a:t>	FOREIGN KEY(beer)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800" dirty="0">
                <a:latin typeface="Courier New" panose="02070309020205020404" pitchFamily="49" charset="0"/>
              </a:rPr>
              <a:t>		REFERENCES Beers(name)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800" dirty="0">
                <a:latin typeface="Courier New" panose="02070309020205020404" pitchFamily="49" charset="0"/>
              </a:rPr>
              <a:t>		ON DELETE SET NULL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800" dirty="0">
                <a:latin typeface="Courier New" panose="02070309020205020404" pitchFamily="49" charset="0"/>
              </a:rPr>
              <a:t>		ON UPDATE CASCADE );</a:t>
            </a:r>
          </a:p>
        </p:txBody>
      </p:sp>
      <p:sp>
        <p:nvSpPr>
          <p:cNvPr id="380934" name="Rectangle 6"/>
          <p:cNvSpPr>
            <a:spLocks noChangeArrowheads="1"/>
          </p:cNvSpPr>
          <p:nvPr/>
        </p:nvSpPr>
        <p:spPr bwMode="auto">
          <a:xfrm>
            <a:off x="5075683" y="5733281"/>
            <a:ext cx="3168650" cy="647700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237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48C8CC-978A-4DC5-A150-C5BC72C4DDA2}" type="slidenum">
              <a:rPr lang="en-US" altLang="ko-KR"/>
              <a:pPr/>
              <a:t>12</a:t>
            </a:fld>
            <a:endParaRPr lang="en-US" altLang="ko-KR"/>
          </a:p>
        </p:txBody>
      </p:sp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Attribute-Based Checks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557338"/>
            <a:ext cx="8642350" cy="4608512"/>
          </a:xfrm>
        </p:spPr>
        <p:txBody>
          <a:bodyPr/>
          <a:lstStyle/>
          <a:p>
            <a:r>
              <a:rPr lang="en-US" altLang="ko-KR"/>
              <a:t>Put a constraint on the value of a particular attribute.</a:t>
            </a:r>
          </a:p>
          <a:p>
            <a:pPr lvl="1"/>
            <a:r>
              <a:rPr lang="en-US" altLang="ko-KR">
                <a:solidFill>
                  <a:srgbClr val="0000FF"/>
                </a:solidFill>
              </a:rPr>
              <a:t>CHECK</a:t>
            </a:r>
            <a:r>
              <a:rPr lang="en-US" altLang="ko-KR"/>
              <a:t>( &lt;condition&gt; ) must be added to the declaration for the attribute.</a:t>
            </a:r>
          </a:p>
          <a:p>
            <a:pPr lvl="1"/>
            <a:r>
              <a:rPr lang="en-US" altLang="ko-KR"/>
              <a:t>The condition may use the name of the attribute, but any other relation or attribute name must be in a subquery.</a:t>
            </a:r>
          </a:p>
          <a:p>
            <a:pPr lvl="1"/>
            <a:r>
              <a:rPr lang="en-US" altLang="ko-KR"/>
              <a:t>Example</a:t>
            </a:r>
          </a:p>
        </p:txBody>
      </p:sp>
      <p:sp>
        <p:nvSpPr>
          <p:cNvPr id="382981" name="Rectangle 5"/>
          <p:cNvSpPr>
            <a:spLocks noChangeArrowheads="1"/>
          </p:cNvSpPr>
          <p:nvPr/>
        </p:nvSpPr>
        <p:spPr bwMode="auto">
          <a:xfrm>
            <a:off x="755650" y="3860800"/>
            <a:ext cx="8208838" cy="180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CREATE TABLE Sells (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	bar		CHAR(20),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	beer		CHAR(20) CHECK ( beer IN </a:t>
            </a:r>
            <a:r>
              <a:rPr lang="en-US" altLang="ko-KR" sz="1600" dirty="0" smtClean="0">
                <a:latin typeface="Courier New" panose="02070309020205020404" pitchFamily="49" charset="0"/>
              </a:rPr>
              <a:t>(SELECT </a:t>
            </a:r>
            <a:r>
              <a:rPr lang="en-US" altLang="ko-KR" sz="1600" dirty="0">
                <a:latin typeface="Courier New" panose="02070309020205020404" pitchFamily="49" charset="0"/>
              </a:rPr>
              <a:t>name FROM Beers)),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	price	REAL 	 CHECK ( price &lt;= 5.00 )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382982" name="Rectangle 6"/>
          <p:cNvSpPr>
            <a:spLocks noChangeArrowheads="1"/>
          </p:cNvSpPr>
          <p:nvPr/>
        </p:nvSpPr>
        <p:spPr bwMode="auto">
          <a:xfrm>
            <a:off x="3635375" y="4437063"/>
            <a:ext cx="5113338" cy="647700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239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47CF1A-DB91-40BB-9469-87F60835418E}" type="slidenum">
              <a:rPr lang="en-US" altLang="ko-KR"/>
              <a:pPr/>
              <a:t>13</a:t>
            </a:fld>
            <a:endParaRPr lang="en-US" altLang="ko-KR"/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955675"/>
          </a:xfrm>
        </p:spPr>
        <p:txBody>
          <a:bodyPr/>
          <a:lstStyle/>
          <a:p>
            <a:r>
              <a:rPr lang="en-US" altLang="ko-KR"/>
              <a:t>Timing of Checks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557338"/>
            <a:ext cx="8928100" cy="4419600"/>
          </a:xfrm>
        </p:spPr>
        <p:txBody>
          <a:bodyPr/>
          <a:lstStyle/>
          <a:p>
            <a:r>
              <a:rPr lang="en-US" altLang="ko-KR"/>
              <a:t>An attribute-based check is checked </a:t>
            </a:r>
            <a:br>
              <a:rPr lang="en-US" altLang="ko-KR"/>
            </a:br>
            <a:r>
              <a:rPr lang="en-US" altLang="ko-KR"/>
              <a:t>only when </a:t>
            </a:r>
            <a:r>
              <a:rPr lang="en-US" altLang="ko-KR">
                <a:solidFill>
                  <a:srgbClr val="0000FF"/>
                </a:solidFill>
              </a:rPr>
              <a:t>a value for that attribute is inserted or updated</a:t>
            </a:r>
            <a:r>
              <a:rPr lang="en-US" altLang="ko-KR"/>
              <a:t>.</a:t>
            </a:r>
          </a:p>
          <a:p>
            <a:pPr lvl="1"/>
            <a:r>
              <a:rPr lang="en-US" altLang="ko-KR"/>
              <a:t>Example</a:t>
            </a:r>
          </a:p>
          <a:p>
            <a:pPr lvl="2"/>
            <a:r>
              <a:rPr lang="en-US" altLang="ko-KR"/>
              <a:t>CHECK (price &lt;= 5.00) </a:t>
            </a:r>
            <a:br>
              <a:rPr lang="en-US" altLang="ko-KR"/>
            </a:br>
            <a:r>
              <a:rPr lang="en-US" altLang="ko-KR"/>
              <a:t>checks every new price and rejects it if it is more than $5.</a:t>
            </a:r>
          </a:p>
          <a:p>
            <a:pPr lvl="1"/>
            <a:r>
              <a:rPr lang="en-US" altLang="ko-KR"/>
              <a:t>Example</a:t>
            </a:r>
          </a:p>
          <a:p>
            <a:pPr lvl="2"/>
            <a:r>
              <a:rPr lang="en-US" altLang="ko-KR"/>
              <a:t>CHECK (beer IN (SELECT name FROM Beers)) </a:t>
            </a:r>
            <a:br>
              <a:rPr lang="en-US" altLang="ko-KR"/>
            </a:br>
            <a:r>
              <a:rPr lang="en-US" altLang="ko-KR"/>
              <a:t>not checked if a beer is deleted from Beers </a:t>
            </a:r>
          </a:p>
          <a:p>
            <a:pPr lvl="2"/>
            <a:r>
              <a:rPr lang="en-US" altLang="ko-KR"/>
              <a:t>Can NOT be used for the Referential Constraint</a:t>
            </a:r>
          </a:p>
          <a:p>
            <a:pPr lvl="2"/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9885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17F379-13C1-4C21-B28A-2B06964D34D3}" type="slidenum">
              <a:rPr lang="en-US" altLang="ko-KR"/>
              <a:pPr/>
              <a:t>14</a:t>
            </a:fld>
            <a:endParaRPr lang="en-US" altLang="ko-KR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Tuple-Based Checks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557338"/>
            <a:ext cx="8640763" cy="4895850"/>
          </a:xfrm>
        </p:spPr>
        <p:txBody>
          <a:bodyPr/>
          <a:lstStyle/>
          <a:p>
            <a:r>
              <a:rPr lang="en-US" altLang="ko-KR"/>
              <a:t>CHECK ( &lt;condition&gt; ) may be added as another element of a schema definition.</a:t>
            </a:r>
          </a:p>
          <a:p>
            <a:pPr lvl="1"/>
            <a:r>
              <a:rPr lang="en-US" altLang="ko-KR"/>
              <a:t>The condition may refer to any attribute of the relation, but any other attributes or relations require a subquery.</a:t>
            </a:r>
          </a:p>
          <a:p>
            <a:pPr lvl="1"/>
            <a:r>
              <a:rPr lang="en-US" altLang="ko-KR"/>
              <a:t>Checked on </a:t>
            </a:r>
            <a:r>
              <a:rPr lang="en-US" altLang="ko-KR">
                <a:solidFill>
                  <a:srgbClr val="FF0000"/>
                </a:solidFill>
              </a:rPr>
              <a:t>insertion or update</a:t>
            </a:r>
            <a:r>
              <a:rPr lang="en-US" altLang="ko-KR"/>
              <a:t> only (NOT delete).</a:t>
            </a:r>
          </a:p>
          <a:p>
            <a:pPr lvl="1"/>
            <a:endParaRPr lang="en-US" altLang="ko-KR"/>
          </a:p>
          <a:p>
            <a:r>
              <a:rPr lang="en-US" altLang="ko-KR"/>
              <a:t>Example</a:t>
            </a:r>
          </a:p>
          <a:p>
            <a:pPr lvl="1"/>
            <a:r>
              <a:rPr lang="en-US" altLang="ko-KR"/>
              <a:t>Only Joe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s Bar can sell beer for more than $5: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/>
              <a:t>	</a:t>
            </a:r>
            <a:r>
              <a:rPr lang="en-US" altLang="ko-KR" sz="1600">
                <a:latin typeface="Courier New" panose="02070309020205020404" pitchFamily="49" charset="0"/>
              </a:rPr>
              <a:t>CREATE TABLE Sells (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 sz="1600">
                <a:latin typeface="Courier New" panose="02070309020205020404" pitchFamily="49" charset="0"/>
              </a:rPr>
              <a:t>		bar	CHAR(20),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 sz="1600">
                <a:latin typeface="Courier New" panose="02070309020205020404" pitchFamily="49" charset="0"/>
              </a:rPr>
              <a:t>		beer	CHAR(20),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 sz="1600">
                <a:latin typeface="Courier New" panose="02070309020205020404" pitchFamily="49" charset="0"/>
              </a:rPr>
              <a:t>		price	REAL,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 sz="1600">
                <a:latin typeface="Courier New" panose="02070309020205020404" pitchFamily="49" charset="0"/>
              </a:rPr>
              <a:t>		CHECK (bar = ’Joe’’s Bar’ OR price &lt;= 5.00)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 sz="1600">
                <a:latin typeface="Courier New" panose="02070309020205020404" pitchFamily="49" charset="0"/>
              </a:rPr>
              <a:t>	);</a:t>
            </a:r>
          </a:p>
          <a:p>
            <a:endParaRPr lang="en-US" altLang="ko-KR"/>
          </a:p>
        </p:txBody>
      </p:sp>
      <p:sp>
        <p:nvSpPr>
          <p:cNvPr id="386053" name="Rectangle 5"/>
          <p:cNvSpPr>
            <a:spLocks noChangeArrowheads="1"/>
          </p:cNvSpPr>
          <p:nvPr/>
        </p:nvSpPr>
        <p:spPr bwMode="auto">
          <a:xfrm>
            <a:off x="1907704" y="5529884"/>
            <a:ext cx="6048375" cy="358775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456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C9BB03-7DAC-4DD0-A800-80B0D4E3ECCD}" type="slidenum">
              <a:rPr lang="en-US" altLang="ko-KR"/>
              <a:pPr/>
              <a:t>15</a:t>
            </a:fld>
            <a:endParaRPr lang="en-US" altLang="ko-KR"/>
          </a:p>
        </p:txBody>
      </p:sp>
      <p:sp>
        <p:nvSpPr>
          <p:cNvPr id="388103" name="Rectangle 7"/>
          <p:cNvSpPr>
            <a:spLocks noChangeArrowheads="1"/>
          </p:cNvSpPr>
          <p:nvPr/>
        </p:nvSpPr>
        <p:spPr bwMode="auto">
          <a:xfrm>
            <a:off x="1116013" y="4941888"/>
            <a:ext cx="5105400" cy="158273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7" y="69233"/>
            <a:ext cx="8229600" cy="955675"/>
          </a:xfrm>
        </p:spPr>
        <p:txBody>
          <a:bodyPr/>
          <a:lstStyle/>
          <a:p>
            <a:r>
              <a:rPr lang="en-US" altLang="ko-KR" dirty="0"/>
              <a:t>Assertions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628775"/>
            <a:ext cx="8642350" cy="4608513"/>
          </a:xfrm>
        </p:spPr>
        <p:txBody>
          <a:bodyPr/>
          <a:lstStyle/>
          <a:p>
            <a:r>
              <a:rPr lang="en-US" altLang="ko-KR"/>
              <a:t>Assertion: database-schema elements, like relations</a:t>
            </a:r>
          </a:p>
          <a:p>
            <a:pPr lvl="1"/>
            <a:r>
              <a:rPr lang="en-US" altLang="ko-KR"/>
              <a:t>Defined by: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	</a:t>
            </a:r>
            <a:r>
              <a:rPr lang="en-US" altLang="ko-KR" sz="2000">
                <a:solidFill>
                  <a:srgbClr val="0000FF"/>
                </a:solidFill>
              </a:rPr>
              <a:t>CREATE ASSERTION</a:t>
            </a:r>
            <a:r>
              <a:rPr lang="en-US" altLang="ko-KR" sz="2000"/>
              <a:t> &lt;name&gt;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/>
              <a:t>			</a:t>
            </a:r>
            <a:r>
              <a:rPr lang="en-US" altLang="ko-KR" sz="2000">
                <a:solidFill>
                  <a:srgbClr val="0000FF"/>
                </a:solidFill>
              </a:rPr>
              <a:t>CHECK</a:t>
            </a:r>
            <a:r>
              <a:rPr lang="en-US" altLang="ko-KR" sz="2000"/>
              <a:t> ( &lt;condition&gt; );</a:t>
            </a:r>
          </a:p>
          <a:p>
            <a:pPr lvl="1"/>
            <a:r>
              <a:rPr lang="en-US" altLang="ko-KR"/>
              <a:t>Condition may refer to any relation or attribute in the database schema.</a:t>
            </a:r>
          </a:p>
          <a:p>
            <a:pPr lvl="1"/>
            <a:r>
              <a:rPr lang="en-US" altLang="ko-KR"/>
              <a:t>Example: In Sells(bar, beer, price), </a:t>
            </a:r>
          </a:p>
          <a:p>
            <a:pPr lvl="2"/>
            <a:r>
              <a:rPr lang="en-US" altLang="ko-KR"/>
              <a:t>no bar may charge an average of more than $5.</a:t>
            </a:r>
          </a:p>
          <a:p>
            <a:pPr lvl="1"/>
            <a:endParaRPr lang="en-US" altLang="ko-KR" sz="2800"/>
          </a:p>
        </p:txBody>
      </p:sp>
      <p:sp>
        <p:nvSpPr>
          <p:cNvPr id="388101" name="Rectangle 5"/>
          <p:cNvSpPr>
            <a:spLocks noChangeArrowheads="1"/>
          </p:cNvSpPr>
          <p:nvPr/>
        </p:nvSpPr>
        <p:spPr bwMode="auto">
          <a:xfrm>
            <a:off x="1116013" y="4652963"/>
            <a:ext cx="5832475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800">
                <a:latin typeface="Courier New" panose="02070309020205020404" pitchFamily="49" charset="0"/>
              </a:rPr>
              <a:t>CREATE ASSERTION NoRipoffBars CHECK (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800">
                <a:latin typeface="Courier New" panose="02070309020205020404" pitchFamily="49" charset="0"/>
              </a:rPr>
              <a:t>	NOT EXISTS (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800">
                <a:latin typeface="Courier New" panose="02070309020205020404" pitchFamily="49" charset="0"/>
              </a:rPr>
              <a:t>		SELECT bar FROM Sells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800">
                <a:latin typeface="Courier New" panose="02070309020205020404" pitchFamily="49" charset="0"/>
              </a:rPr>
              <a:t>		GROUP BY bar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800">
                <a:latin typeface="Courier New" panose="02070309020205020404" pitchFamily="49" charset="0"/>
              </a:rPr>
              <a:t>		HAVING 5.00 &lt; AVG(price)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800">
                <a:latin typeface="Courier New" panose="02070309020205020404" pitchFamily="49" charset="0"/>
              </a:rPr>
              <a:t>	));</a:t>
            </a:r>
          </a:p>
        </p:txBody>
      </p:sp>
      <p:sp>
        <p:nvSpPr>
          <p:cNvPr id="388104" name="Text Box 8"/>
          <p:cNvSpPr txBox="1">
            <a:spLocks noChangeArrowheads="1"/>
          </p:cNvSpPr>
          <p:nvPr/>
        </p:nvSpPr>
        <p:spPr bwMode="auto">
          <a:xfrm>
            <a:off x="6877050" y="5378450"/>
            <a:ext cx="20097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latinLnBrk="0" hangingPunct="0"/>
            <a:r>
              <a:rPr kumimoji="0" lang="en-US" altLang="ko-KR">
                <a:latin typeface="+mn-lt"/>
              </a:rPr>
              <a:t>Bars with an</a:t>
            </a:r>
          </a:p>
          <a:p>
            <a:pPr eaLnBrk="0" latinLnBrk="0" hangingPunct="0"/>
            <a:r>
              <a:rPr kumimoji="0" lang="en-US" altLang="ko-KR">
                <a:latin typeface="+mn-lt"/>
              </a:rPr>
              <a:t>average price</a:t>
            </a:r>
          </a:p>
          <a:p>
            <a:pPr eaLnBrk="0" latinLnBrk="0" hangingPunct="0"/>
            <a:r>
              <a:rPr kumimoji="0" lang="en-US" altLang="ko-KR">
                <a:latin typeface="+mn-lt"/>
              </a:rPr>
              <a:t>above $5</a:t>
            </a:r>
          </a:p>
        </p:txBody>
      </p:sp>
      <p:cxnSp>
        <p:nvCxnSpPr>
          <p:cNvPr id="388106" name="AutoShape 10"/>
          <p:cNvCxnSpPr>
            <a:cxnSpLocks noChangeShapeType="1"/>
            <a:stCxn id="388104" idx="1"/>
            <a:endCxn id="388103" idx="3"/>
          </p:cNvCxnSpPr>
          <p:nvPr/>
        </p:nvCxnSpPr>
        <p:spPr bwMode="auto">
          <a:xfrm rot="10800000">
            <a:off x="6235700" y="5734050"/>
            <a:ext cx="641350" cy="103188"/>
          </a:xfrm>
          <a:prstGeom prst="curvedConnector3">
            <a:avLst>
              <a:gd name="adj1" fmla="val 50991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2088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DEA3DC-6918-40A4-8C24-A2B1D397715E}" type="slidenum">
              <a:rPr lang="en-US" altLang="ko-KR"/>
              <a:pPr/>
              <a:t>16</a:t>
            </a:fld>
            <a:endParaRPr lang="en-US" altLang="ko-KR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Assertion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557338"/>
            <a:ext cx="8424863" cy="2519362"/>
          </a:xfrm>
        </p:spPr>
        <p:txBody>
          <a:bodyPr/>
          <a:lstStyle/>
          <a:p>
            <a:r>
              <a:rPr lang="en-US" altLang="ko-KR" sz="2000" dirty="0"/>
              <a:t>In Drinkers(name, </a:t>
            </a:r>
            <a:r>
              <a:rPr lang="en-US" altLang="ko-KR" sz="2000" dirty="0" err="1"/>
              <a:t>addr</a:t>
            </a:r>
            <a:r>
              <a:rPr lang="en-US" altLang="ko-KR" sz="2000" dirty="0"/>
              <a:t>, phone) and Bars(name, </a:t>
            </a:r>
            <a:r>
              <a:rPr lang="en-US" altLang="ko-KR" sz="2000" dirty="0" err="1"/>
              <a:t>addr</a:t>
            </a:r>
            <a:r>
              <a:rPr lang="en-US" altLang="ko-KR" sz="2000" dirty="0"/>
              <a:t>, license), there cannot be more bars than drinkers.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ko-KR" sz="2000" dirty="0"/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 b="1" dirty="0">
                <a:latin typeface="Courier New" panose="02070309020205020404" pitchFamily="49" charset="0"/>
              </a:rPr>
              <a:t>CREATE ASSERTION </a:t>
            </a:r>
            <a:r>
              <a:rPr lang="en-US" altLang="ko-KR" b="1" dirty="0" err="1">
                <a:latin typeface="Courier New" panose="02070309020205020404" pitchFamily="49" charset="0"/>
              </a:rPr>
              <a:t>FewBar</a:t>
            </a:r>
            <a:r>
              <a:rPr lang="en-US" altLang="ko-KR" b="1" dirty="0">
                <a:latin typeface="Courier New" panose="02070309020205020404" pitchFamily="49" charset="0"/>
              </a:rPr>
              <a:t> CHECK (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 b="1" dirty="0">
                <a:latin typeface="Courier New" panose="02070309020205020404" pitchFamily="49" charset="0"/>
              </a:rPr>
              <a:t>	(SELECT COUNT(*) FROM Bars) &lt;=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 b="1" dirty="0">
                <a:latin typeface="Courier New" panose="02070309020205020404" pitchFamily="49" charset="0"/>
              </a:rPr>
              <a:t>	(SELECT COUNT(*) FROM Drinkers)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 b="1" dirty="0">
                <a:latin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14275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29D4E9-C43F-4DCA-92AF-924C1E60E6A0}" type="slidenum">
              <a:rPr lang="en-US" altLang="ko-KR"/>
              <a:pPr/>
              <a:t>17</a:t>
            </a:fld>
            <a:endParaRPr lang="en-US" altLang="ko-KR"/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Timing of Assertion Checks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557338"/>
            <a:ext cx="8785225" cy="4191000"/>
          </a:xfrm>
        </p:spPr>
        <p:txBody>
          <a:bodyPr/>
          <a:lstStyle/>
          <a:p>
            <a:r>
              <a:rPr lang="en-US" altLang="ko-KR"/>
              <a:t>In principle, we must check every assertion </a:t>
            </a:r>
            <a:br>
              <a:rPr lang="en-US" altLang="ko-KR"/>
            </a:br>
            <a:r>
              <a:rPr lang="en-US" altLang="ko-KR">
                <a:solidFill>
                  <a:srgbClr val="0000FF"/>
                </a:solidFill>
              </a:rPr>
              <a:t>after every modification to any relation</a:t>
            </a:r>
            <a:r>
              <a:rPr lang="en-US" altLang="ko-KR"/>
              <a:t> of the database.</a:t>
            </a:r>
          </a:p>
          <a:p>
            <a:r>
              <a:rPr lang="en-US" altLang="ko-KR"/>
              <a:t>A clever system can observe that only certain changes could cause a given assertion to be violated.</a:t>
            </a:r>
          </a:p>
          <a:p>
            <a:pPr lvl="1"/>
            <a:r>
              <a:rPr lang="en-US" altLang="ko-KR"/>
              <a:t>Example: </a:t>
            </a:r>
          </a:p>
          <a:p>
            <a:pPr lvl="2"/>
            <a:r>
              <a:rPr lang="en-US" altLang="ko-KR"/>
              <a:t>No change to Beers can affect FewBar. </a:t>
            </a:r>
          </a:p>
          <a:p>
            <a:pPr lvl="2"/>
            <a:r>
              <a:rPr lang="en-US" altLang="ko-KR"/>
              <a:t>Neither can an insertion to Drinkers.</a:t>
            </a:r>
          </a:p>
        </p:txBody>
      </p:sp>
    </p:spTree>
    <p:extLst>
      <p:ext uri="{BB962C8B-B14F-4D97-AF65-F5344CB8AC3E}">
        <p14:creationId xmlns:p14="http://schemas.microsoft.com/office/powerpoint/2010/main" val="2165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E99D25-FDB2-41E9-A14D-466E36D765C6}" type="slidenum">
              <a:rPr lang="en-US" altLang="ko-KR"/>
              <a:pPr/>
              <a:t>18</a:t>
            </a:fld>
            <a:endParaRPr lang="en-US" altLang="ko-KR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Triggers</a:t>
            </a:r>
            <a:endParaRPr lang="en-US" altLang="ko-KR" dirty="0"/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628775"/>
            <a:ext cx="8642350" cy="4608513"/>
          </a:xfrm>
        </p:spPr>
        <p:txBody>
          <a:bodyPr/>
          <a:lstStyle/>
          <a:p>
            <a:r>
              <a:rPr lang="en-US" altLang="ko-KR" dirty="0"/>
              <a:t>Attribute- and tuple-based checks have limited capabilities.</a:t>
            </a:r>
            <a:br>
              <a:rPr lang="en-US" altLang="ko-KR" dirty="0"/>
            </a:br>
            <a:endParaRPr lang="en-US" altLang="ko-KR" dirty="0"/>
          </a:p>
          <a:p>
            <a:r>
              <a:rPr lang="en-US" altLang="ko-KR" dirty="0"/>
              <a:t>Assertions </a:t>
            </a:r>
          </a:p>
          <a:p>
            <a:pPr lvl="1"/>
            <a:r>
              <a:rPr lang="en-US" altLang="ko-KR" dirty="0"/>
              <a:t>sufficiently general for most constraint applications, </a:t>
            </a:r>
          </a:p>
          <a:p>
            <a:pPr lvl="1"/>
            <a:r>
              <a:rPr lang="en-US" altLang="ko-KR" dirty="0"/>
              <a:t>they are hard to implement efficiently.</a:t>
            </a:r>
          </a:p>
          <a:p>
            <a:pPr lvl="1"/>
            <a:r>
              <a:rPr lang="en-US" altLang="ko-KR" dirty="0"/>
              <a:t>DBMS must have real intelligence to avoid checking assertions that couldn</a:t>
            </a:r>
            <a:r>
              <a:rPr lang="en-US" altLang="ko-KR" dirty="0">
                <a:latin typeface="Tahoma" panose="020B0604030504040204" pitchFamily="34" charset="0"/>
              </a:rPr>
              <a:t>’</a:t>
            </a:r>
            <a:r>
              <a:rPr lang="en-US" altLang="ko-KR" dirty="0"/>
              <a:t>t possibly have been violated.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Trigger: a more powerful expression </a:t>
            </a:r>
            <a:r>
              <a:rPr lang="en-US" altLang="ko-KR" dirty="0" smtClean="0"/>
              <a:t>on ECA (Event-Condition-Action)</a:t>
            </a:r>
            <a:endParaRPr lang="en-US" altLang="ko-KR" dirty="0"/>
          </a:p>
          <a:p>
            <a:pPr lvl="1"/>
            <a:r>
              <a:rPr lang="en-US" altLang="ko-KR" dirty="0"/>
              <a:t>Only in SQL3</a:t>
            </a:r>
          </a:p>
        </p:txBody>
      </p:sp>
    </p:spTree>
    <p:extLst>
      <p:ext uri="{BB962C8B-B14F-4D97-AF65-F5344CB8AC3E}">
        <p14:creationId xmlns:p14="http://schemas.microsoft.com/office/powerpoint/2010/main" val="387735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7AAA14-EFE9-4635-8560-2CCB52D60BF6}" type="slidenum">
              <a:rPr lang="en-US" altLang="ko-KR"/>
              <a:pPr/>
              <a:t>19</a:t>
            </a:fld>
            <a:endParaRPr lang="en-US" altLang="ko-KR"/>
          </a:p>
        </p:txBody>
      </p:sp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Example: Trigger Definition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73238"/>
            <a:ext cx="5545138" cy="32400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ko-KR" sz="2000" dirty="0"/>
              <a:t>CREATE TRIGGER </a:t>
            </a:r>
            <a:r>
              <a:rPr lang="en-US" altLang="ko-KR" sz="2000" dirty="0" err="1"/>
              <a:t>BeerTrigger</a:t>
            </a:r>
            <a:endParaRPr lang="en-US" altLang="ko-KR" sz="20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/>
              <a:t>	AFTER INSERT ON Sells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/>
              <a:t>	REFERENCING NEW ROW AS </a:t>
            </a:r>
            <a:r>
              <a:rPr lang="en-US" altLang="ko-KR" sz="2000" dirty="0" err="1"/>
              <a:t>NewTuple</a:t>
            </a:r>
            <a:endParaRPr lang="en-US" altLang="ko-KR" sz="20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/>
              <a:t>	FOR EACH ROW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/>
              <a:t>	WHEN (</a:t>
            </a:r>
            <a:r>
              <a:rPr lang="en-US" altLang="ko-KR" sz="2000" dirty="0" err="1"/>
              <a:t>NewTuple.beer</a:t>
            </a:r>
            <a:r>
              <a:rPr lang="en-US" altLang="ko-KR" sz="2000" dirty="0"/>
              <a:t> NOT IN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/>
              <a:t>		(SELECT name FROM Beers))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/>
              <a:t>	INSERT INTO Beers(name)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/>
              <a:t>		VALUES(</a:t>
            </a:r>
            <a:r>
              <a:rPr lang="en-US" altLang="ko-KR" sz="2000" dirty="0" err="1"/>
              <a:t>NewTuple.beer</a:t>
            </a:r>
            <a:r>
              <a:rPr lang="en-US" altLang="ko-KR" sz="2000" dirty="0"/>
              <a:t>);</a:t>
            </a:r>
          </a:p>
        </p:txBody>
      </p:sp>
      <p:sp>
        <p:nvSpPr>
          <p:cNvPr id="396293" name="Rectangle 5"/>
          <p:cNvSpPr>
            <a:spLocks noChangeArrowheads="1"/>
          </p:cNvSpPr>
          <p:nvPr/>
        </p:nvSpPr>
        <p:spPr bwMode="auto">
          <a:xfrm>
            <a:off x="549011" y="2134395"/>
            <a:ext cx="3886200" cy="4079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96294" name="Text Box 6"/>
          <p:cNvSpPr txBox="1">
            <a:spLocks noChangeArrowheads="1"/>
          </p:cNvSpPr>
          <p:nvPr/>
        </p:nvSpPr>
        <p:spPr bwMode="auto">
          <a:xfrm>
            <a:off x="6011863" y="1920875"/>
            <a:ext cx="1312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sz="2000"/>
              <a:t>The event</a:t>
            </a:r>
          </a:p>
        </p:txBody>
      </p:sp>
      <p:sp>
        <p:nvSpPr>
          <p:cNvPr id="396297" name="Rectangle 9"/>
          <p:cNvSpPr>
            <a:spLocks noChangeArrowheads="1"/>
          </p:cNvSpPr>
          <p:nvPr/>
        </p:nvSpPr>
        <p:spPr bwMode="auto">
          <a:xfrm>
            <a:off x="549011" y="3360737"/>
            <a:ext cx="4752975" cy="7207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latinLnBrk="0" hangingPunct="0"/>
            <a:endParaRPr kumimoji="0" lang="ko-KR" altLang="ko-KR" sz="2000">
              <a:latin typeface="Tahoma" panose="020B0604030504040204" pitchFamily="34" charset="0"/>
            </a:endParaRPr>
          </a:p>
        </p:txBody>
      </p:sp>
      <p:sp>
        <p:nvSpPr>
          <p:cNvPr id="396298" name="Text Box 10"/>
          <p:cNvSpPr txBox="1">
            <a:spLocks noChangeArrowheads="1"/>
          </p:cNvSpPr>
          <p:nvPr/>
        </p:nvSpPr>
        <p:spPr bwMode="auto">
          <a:xfrm>
            <a:off x="6877050" y="2928938"/>
            <a:ext cx="1709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sz="2000"/>
              <a:t>The condition</a:t>
            </a:r>
          </a:p>
        </p:txBody>
      </p:sp>
      <p:sp>
        <p:nvSpPr>
          <p:cNvPr id="396302" name="Text Box 14"/>
          <p:cNvSpPr txBox="1">
            <a:spLocks noChangeArrowheads="1"/>
          </p:cNvSpPr>
          <p:nvPr/>
        </p:nvSpPr>
        <p:spPr bwMode="auto">
          <a:xfrm>
            <a:off x="7019925" y="3721100"/>
            <a:ext cx="1370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sz="2000"/>
              <a:t>The action</a:t>
            </a:r>
          </a:p>
        </p:txBody>
      </p:sp>
      <p:cxnSp>
        <p:nvCxnSpPr>
          <p:cNvPr id="396308" name="AutoShape 20"/>
          <p:cNvCxnSpPr>
            <a:cxnSpLocks noChangeShapeType="1"/>
            <a:stCxn id="396294" idx="1"/>
            <a:endCxn id="396293" idx="3"/>
          </p:cNvCxnSpPr>
          <p:nvPr/>
        </p:nvCxnSpPr>
        <p:spPr bwMode="auto">
          <a:xfrm rot="10800000" flipV="1">
            <a:off x="4511675" y="2119313"/>
            <a:ext cx="1500188" cy="219075"/>
          </a:xfrm>
          <a:prstGeom prst="curvedConnector3">
            <a:avLst>
              <a:gd name="adj1" fmla="val 50477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6309" name="AutoShape 21"/>
          <p:cNvCxnSpPr>
            <a:cxnSpLocks noChangeShapeType="1"/>
            <a:stCxn id="396298" idx="1"/>
            <a:endCxn id="396297" idx="3"/>
          </p:cNvCxnSpPr>
          <p:nvPr/>
        </p:nvCxnSpPr>
        <p:spPr bwMode="auto">
          <a:xfrm rot="10800000" flipV="1">
            <a:off x="5378450" y="3127375"/>
            <a:ext cx="1498600" cy="446088"/>
          </a:xfrm>
          <a:prstGeom prst="curvedConnector3">
            <a:avLst>
              <a:gd name="adj1" fmla="val 50426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6311" name="Rectangle 23"/>
          <p:cNvSpPr>
            <a:spLocks noChangeArrowheads="1"/>
          </p:cNvSpPr>
          <p:nvPr/>
        </p:nvSpPr>
        <p:spPr bwMode="auto">
          <a:xfrm>
            <a:off x="575469" y="4171951"/>
            <a:ext cx="4752975" cy="7207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latinLnBrk="0" hangingPunct="0"/>
            <a:endParaRPr kumimoji="0" lang="ko-KR" altLang="ko-KR" sz="2000">
              <a:latin typeface="Tahoma" panose="020B0604030504040204" pitchFamily="34" charset="0"/>
            </a:endParaRPr>
          </a:p>
        </p:txBody>
      </p:sp>
      <p:cxnSp>
        <p:nvCxnSpPr>
          <p:cNvPr id="396312" name="AutoShape 24"/>
          <p:cNvCxnSpPr>
            <a:cxnSpLocks noChangeShapeType="1"/>
            <a:stCxn id="396302" idx="1"/>
            <a:endCxn id="396311" idx="3"/>
          </p:cNvCxnSpPr>
          <p:nvPr/>
        </p:nvCxnSpPr>
        <p:spPr bwMode="auto">
          <a:xfrm rot="10800000" flipV="1">
            <a:off x="5378450" y="3919538"/>
            <a:ext cx="1641475" cy="446087"/>
          </a:xfrm>
          <a:prstGeom prst="curvedConnector3">
            <a:avLst>
              <a:gd name="adj1" fmla="val 50389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6528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1D98AD-9B1A-43AE-848D-BC61EA1926E7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Views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24863" cy="4824412"/>
          </a:xfrm>
        </p:spPr>
        <p:txBody>
          <a:bodyPr/>
          <a:lstStyle/>
          <a:p>
            <a:r>
              <a:rPr lang="en-US" altLang="ko-KR"/>
              <a:t>A view is a </a:t>
            </a:r>
            <a:r>
              <a:rPr lang="en-US" altLang="ko-KR">
                <a:latin typeface="Tahoma" panose="020B0604030504040204" pitchFamily="34" charset="0"/>
              </a:rPr>
              <a:t>“</a:t>
            </a:r>
            <a:r>
              <a:rPr lang="en-US" altLang="ko-KR"/>
              <a:t>virtual table,</a:t>
            </a:r>
            <a:r>
              <a:rPr lang="en-US" altLang="ko-KR">
                <a:latin typeface="Tahoma" panose="020B0604030504040204" pitchFamily="34" charset="0"/>
              </a:rPr>
              <a:t>”</a:t>
            </a:r>
            <a:r>
              <a:rPr lang="en-US" altLang="ko-KR"/>
              <a:t> a relation that is defined in terms of the contents of other tables and views.</a:t>
            </a:r>
          </a:p>
          <a:p>
            <a:pPr lvl="1"/>
            <a:r>
              <a:rPr lang="en-US" altLang="ko-KR"/>
              <a:t>Declare by: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	</a:t>
            </a:r>
            <a:r>
              <a:rPr lang="en-US" altLang="ko-KR" sz="2000"/>
              <a:t>CREATE VIEW &lt;name&gt; AS &lt;query&gt;;</a:t>
            </a:r>
          </a:p>
          <a:p>
            <a:pPr lvl="1"/>
            <a:r>
              <a:rPr lang="en-US" altLang="ko-KR"/>
              <a:t>In contrast, a relation whose value is really stored in the database is called a </a:t>
            </a:r>
            <a:r>
              <a:rPr lang="en-US" altLang="ko-KR" i="1"/>
              <a:t>base table</a:t>
            </a:r>
            <a:r>
              <a:rPr lang="en-US" altLang="ko-KR"/>
              <a:t>.</a:t>
            </a:r>
          </a:p>
          <a:p>
            <a:pPr lvl="1"/>
            <a:endParaRPr lang="en-US" altLang="ko-KR"/>
          </a:p>
          <a:p>
            <a:r>
              <a:rPr lang="en-US" altLang="ko-KR"/>
              <a:t>Example</a:t>
            </a:r>
          </a:p>
          <a:p>
            <a:pPr lvl="1"/>
            <a:r>
              <a:rPr lang="en-US" altLang="ko-KR"/>
              <a:t>View CanDrink(Drinker, Beer) is created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>
                <a:latin typeface="Courier New" panose="02070309020205020404" pitchFamily="49" charset="0"/>
              </a:rPr>
              <a:t>CREATE VIEW CanDrink AS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>
                <a:latin typeface="Courier New" panose="02070309020205020404" pitchFamily="49" charset="0"/>
              </a:rPr>
              <a:t>		SELECT drinker, beer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>
                <a:latin typeface="Courier New" panose="02070309020205020404" pitchFamily="49" charset="0"/>
              </a:rPr>
              <a:t>		FROM Frequents, Sells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>
                <a:latin typeface="Courier New" panose="02070309020205020404" pitchFamily="49" charset="0"/>
              </a:rPr>
              <a:t>		WHERE Frequents.bar = Sells.bar;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4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Transaction - Example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Flights (</a:t>
            </a:r>
            <a:r>
              <a:rPr lang="en-US" altLang="ko-KR" dirty="0" err="1" smtClean="0"/>
              <a:t>fltNo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FltDate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seatNo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seatStatus</a:t>
            </a:r>
            <a:r>
              <a:rPr lang="en-US" altLang="ko-KR" dirty="0" smtClean="0"/>
              <a:t>)</a:t>
            </a:r>
          </a:p>
          <a:p>
            <a:endParaRPr lang="en-US" altLang="ko-KR" dirty="0"/>
          </a:p>
          <a:p>
            <a:pPr marL="457200" lvl="1" indent="0"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seatNo</a:t>
            </a:r>
            <a:endParaRPr lang="en-US" altLang="ko-KR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Flights</a:t>
            </a:r>
          </a:p>
          <a:p>
            <a:pPr marL="457200" lvl="1" indent="0"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fltNo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=123 AND </a:t>
            </a: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FltDATE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=DATE ‘2008-12-25’ AND</a:t>
            </a:r>
            <a:b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seatStatus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=‘available’;</a:t>
            </a:r>
          </a:p>
          <a:p>
            <a:pPr marL="457200" lvl="1" indent="0">
              <a:buNone/>
            </a:pPr>
            <a:endParaRPr lang="en-US" altLang="ko-KR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altLang="ko-KR" sz="1800" b="1" dirty="0" smtClean="0">
                <a:sym typeface="Wingdings" panose="05000000000000000000" pitchFamily="2" charset="2"/>
              </a:rPr>
              <a:t> </a:t>
            </a:r>
            <a:r>
              <a:rPr lang="en-US" altLang="ko-KR" sz="1800" dirty="0" smtClean="0">
                <a:sym typeface="Wingdings" panose="05000000000000000000" pitchFamily="2" charset="2"/>
              </a:rPr>
              <a:t>22A is found as empty seat</a:t>
            </a:r>
            <a:endParaRPr lang="en-US" altLang="ko-KR" sz="1800" b="1" dirty="0" smtClean="0"/>
          </a:p>
          <a:p>
            <a:pPr marL="457200" lvl="1" indent="0">
              <a:buNone/>
            </a:pP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UPDATE Flights</a:t>
            </a:r>
          </a:p>
          <a:p>
            <a:pPr marL="457200" lvl="1" indent="0"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</a:t>
            </a: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seatStatus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=‘occupied’</a:t>
            </a:r>
          </a:p>
          <a:p>
            <a:pPr marL="457200" lvl="1" indent="0"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FltNo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=123 AND </a:t>
            </a:r>
            <a:r>
              <a:rPr lang="en-US" altLang="ko-KR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FltDATE</a:t>
            </a:r>
            <a:r>
              <a:rPr lang="en-US" altLang="ko-K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=DATE ‘2008-12-25’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seatNo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=‘22A’</a:t>
            </a:r>
          </a:p>
          <a:p>
            <a:pPr marL="457200" lvl="1" indent="0">
              <a:buNone/>
            </a:pPr>
            <a:endParaRPr lang="en-US" altLang="ko-KR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2200" b="1" dirty="0" smtClean="0"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en-US" altLang="ko-KR" sz="2200" b="1" dirty="0" smtClean="0">
                <a:cs typeface="Courier New" panose="02070309020205020404" pitchFamily="49" charset="0"/>
              </a:rPr>
              <a:t>What may happen?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846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Transaction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Transaction</a:t>
            </a:r>
          </a:p>
          <a:p>
            <a:pPr lvl="1"/>
            <a:r>
              <a:rPr lang="en-US" altLang="ko-KR" dirty="0"/>
              <a:t>A set of operations</a:t>
            </a:r>
          </a:p>
          <a:p>
            <a:pPr lvl="1"/>
            <a:r>
              <a:rPr lang="en-US" altLang="ko-KR" dirty="0"/>
              <a:t>Atomic : </a:t>
            </a:r>
          </a:p>
          <a:p>
            <a:pPr lvl="2"/>
            <a:r>
              <a:rPr lang="en-US" altLang="ko-KR" dirty="0"/>
              <a:t>All or Nothing : Consistent State of Database</a:t>
            </a:r>
          </a:p>
          <a:p>
            <a:pPr lvl="2"/>
            <a:r>
              <a:rPr lang="en-US" altLang="ko-KR" dirty="0"/>
              <a:t>Example : Flight Reservation</a:t>
            </a:r>
          </a:p>
          <a:p>
            <a:pPr lvl="2"/>
            <a:r>
              <a:rPr lang="en-US" altLang="ko-KR" dirty="0"/>
              <a:t>Cf. Partially Done : Inconsistent State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21</a:t>
            </a:fld>
            <a:endParaRPr lang="en-US" altLang="ko-KR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849437" y="4484689"/>
            <a:ext cx="1295400" cy="936625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 dirty="0" smtClean="0">
                <a:ea typeface="굴림" panose="020B0600000101010101" pitchFamily="50" charset="-127"/>
              </a:rPr>
              <a:t>Activated</a:t>
            </a:r>
            <a:endParaRPr lang="en-US" altLang="ko-KR" sz="1800" b="0" dirty="0">
              <a:ea typeface="굴림" panose="020B0600000101010101" pitchFamily="50" charset="-127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649662" y="3403601"/>
            <a:ext cx="1295400" cy="936625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>
                <a:ea typeface="굴림" panose="020B0600000101010101" pitchFamily="50" charset="-127"/>
              </a:rPr>
              <a:t>Partially</a:t>
            </a:r>
            <a:br>
              <a:rPr lang="en-US" altLang="ko-KR" sz="1800" b="0">
                <a:ea typeface="굴림" panose="020B0600000101010101" pitchFamily="50" charset="-127"/>
              </a:rPr>
            </a:br>
            <a:r>
              <a:rPr lang="en-US" altLang="ko-KR" sz="1800" b="0">
                <a:ea typeface="굴림" panose="020B0600000101010101" pitchFamily="50" charset="-127"/>
              </a:rPr>
              <a:t>Committed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649662" y="5419726"/>
            <a:ext cx="1295400" cy="936625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>
                <a:ea typeface="굴림" panose="020B0600000101010101" pitchFamily="50" charset="-127"/>
              </a:rPr>
              <a:t>Failed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457950" y="5419726"/>
            <a:ext cx="1295400" cy="936625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>
                <a:ea typeface="굴림" panose="020B0600000101010101" pitchFamily="50" charset="-127"/>
              </a:rPr>
              <a:t>Aborted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386512" y="3403601"/>
            <a:ext cx="1295400" cy="936625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0">
                <a:ea typeface="굴림" panose="020B0600000101010101" pitchFamily="50" charset="-127"/>
              </a:rPr>
              <a:t>Committed</a:t>
            </a:r>
          </a:p>
        </p:txBody>
      </p:sp>
      <p:cxnSp>
        <p:nvCxnSpPr>
          <p:cNvPr id="10" name="AutoShape 9"/>
          <p:cNvCxnSpPr>
            <a:cxnSpLocks noChangeShapeType="1"/>
            <a:stCxn id="5" idx="7"/>
            <a:endCxn id="6" idx="2"/>
          </p:cNvCxnSpPr>
          <p:nvPr/>
        </p:nvCxnSpPr>
        <p:spPr bwMode="auto">
          <a:xfrm flipV="1">
            <a:off x="2955925" y="3871914"/>
            <a:ext cx="693737" cy="7493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10"/>
          <p:cNvCxnSpPr>
            <a:cxnSpLocks noChangeShapeType="1"/>
            <a:stCxn id="6" idx="6"/>
            <a:endCxn id="9" idx="2"/>
          </p:cNvCxnSpPr>
          <p:nvPr/>
        </p:nvCxnSpPr>
        <p:spPr bwMode="auto">
          <a:xfrm>
            <a:off x="4945062" y="3871914"/>
            <a:ext cx="14414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11"/>
          <p:cNvCxnSpPr>
            <a:cxnSpLocks noChangeShapeType="1"/>
            <a:stCxn id="6" idx="4"/>
            <a:endCxn id="7" idx="0"/>
          </p:cNvCxnSpPr>
          <p:nvPr/>
        </p:nvCxnSpPr>
        <p:spPr bwMode="auto">
          <a:xfrm>
            <a:off x="4297362" y="4340226"/>
            <a:ext cx="0" cy="10795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12"/>
          <p:cNvCxnSpPr>
            <a:cxnSpLocks noChangeShapeType="1"/>
            <a:stCxn id="7" idx="6"/>
            <a:endCxn id="8" idx="2"/>
          </p:cNvCxnSpPr>
          <p:nvPr/>
        </p:nvCxnSpPr>
        <p:spPr bwMode="auto">
          <a:xfrm>
            <a:off x="4945062" y="5888039"/>
            <a:ext cx="15128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13"/>
          <p:cNvCxnSpPr>
            <a:cxnSpLocks noChangeShapeType="1"/>
            <a:stCxn id="5" idx="5"/>
            <a:endCxn id="7" idx="2"/>
          </p:cNvCxnSpPr>
          <p:nvPr/>
        </p:nvCxnSpPr>
        <p:spPr bwMode="auto">
          <a:xfrm>
            <a:off x="2955925" y="5284789"/>
            <a:ext cx="693737" cy="6032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6457950" y="4340226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1800">
                <a:solidFill>
                  <a:srgbClr val="FF0000"/>
                </a:solidFill>
                <a:ea typeface="굴림" panose="020B0600000101010101" pitchFamily="50" charset="-127"/>
              </a:rPr>
              <a:t>ALL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6457950" y="5060951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1800">
                <a:solidFill>
                  <a:srgbClr val="FF0000"/>
                </a:solidFill>
                <a:ea typeface="굴림" panose="020B0600000101010101" pitchFamily="50" charset="-127"/>
              </a:rPr>
              <a:t>NOTHING</a:t>
            </a:r>
          </a:p>
        </p:txBody>
      </p:sp>
    </p:spTree>
    <p:extLst>
      <p:ext uri="{BB962C8B-B14F-4D97-AF65-F5344CB8AC3E}">
        <p14:creationId xmlns:p14="http://schemas.microsoft.com/office/powerpoint/2010/main" val="344428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utoUpdateAnimBg="0"/>
      <p:bldP spid="1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Transaction – BEGIN TRAN and COMMIT TRAN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Syntax</a:t>
            </a:r>
          </a:p>
          <a:p>
            <a:endParaRPr lang="en-US" altLang="ko-KR" dirty="0"/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ko-KR" altLang="ko-KR" b="1" dirty="0">
                <a:solidFill>
                  <a:srgbClr val="000000"/>
                </a:solidFill>
              </a:rPr>
              <a:t>BEGIN TRAN T1; </a:t>
            </a:r>
            <a:endParaRPr lang="en-US" altLang="ko-KR" b="1" dirty="0">
              <a:solidFill>
                <a:srgbClr val="000000"/>
              </a:solidFill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ko-KR" dirty="0">
                <a:solidFill>
                  <a:srgbClr val="000000"/>
                </a:solidFill>
              </a:rPr>
              <a:t>Select/Insert/Delete/Update SQL Statements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ko-KR" altLang="ko-KR" b="1" dirty="0">
                <a:solidFill>
                  <a:srgbClr val="000000"/>
                </a:solidFill>
              </a:rPr>
              <a:t>COMMIT TRAN T1; </a:t>
            </a:r>
            <a:endParaRPr lang="ko-KR" altLang="ko-KR" sz="5000" b="1" dirty="0"/>
          </a:p>
          <a:p>
            <a:endParaRPr lang="en-US" altLang="ko-KR" dirty="0" smtClean="0"/>
          </a:p>
          <a:p>
            <a:r>
              <a:rPr lang="en-US" altLang="ko-KR" dirty="0" smtClean="0"/>
              <a:t>DBMS must maintain the transaction correctly</a:t>
            </a:r>
          </a:p>
          <a:p>
            <a:r>
              <a:rPr lang="en-US" altLang="ko-KR" dirty="0" smtClean="0"/>
              <a:t>ACID</a:t>
            </a:r>
          </a:p>
          <a:p>
            <a:pPr lvl="1"/>
            <a:r>
              <a:rPr lang="en-US" altLang="ko-KR" dirty="0" smtClean="0"/>
              <a:t>Atomic</a:t>
            </a:r>
          </a:p>
          <a:p>
            <a:pPr lvl="1"/>
            <a:r>
              <a:rPr lang="en-US" altLang="ko-KR" dirty="0" smtClean="0"/>
              <a:t>Concurrent</a:t>
            </a:r>
          </a:p>
          <a:p>
            <a:pPr lvl="1"/>
            <a:r>
              <a:rPr lang="en-US" altLang="ko-KR" dirty="0" smtClean="0"/>
              <a:t>Isolated</a:t>
            </a:r>
          </a:p>
          <a:p>
            <a:pPr lvl="1"/>
            <a:r>
              <a:rPr lang="en-US" altLang="ko-KR" dirty="0" err="1" smtClean="0"/>
              <a:t>Duarable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1856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Serializability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Problems may happen in concurrent transactions</a:t>
            </a:r>
          </a:p>
          <a:p>
            <a:r>
              <a:rPr lang="en-US" altLang="ko-KR" dirty="0" smtClean="0"/>
              <a:t>What </a:t>
            </a:r>
            <a:r>
              <a:rPr lang="en-US" altLang="ko-KR" dirty="0"/>
              <a:t>happens after these transactions ?</a:t>
            </a:r>
          </a:p>
          <a:p>
            <a:pPr lvl="1"/>
            <a:r>
              <a:rPr lang="en-US" altLang="ko-KR" dirty="0"/>
              <a:t>Serial Schedule : </a:t>
            </a:r>
          </a:p>
          <a:p>
            <a:pPr lvl="2"/>
            <a:r>
              <a:rPr lang="en-US" altLang="ko-KR" dirty="0"/>
              <a:t>Always Correct</a:t>
            </a:r>
          </a:p>
          <a:p>
            <a:pPr lvl="2"/>
            <a:r>
              <a:rPr lang="en-US" altLang="ko-KR" dirty="0"/>
              <a:t>T1</a:t>
            </a:r>
            <a:r>
              <a:rPr lang="en-US" altLang="ko-KR" dirty="0">
                <a:sym typeface="Symbol" panose="05050102010706020507" pitchFamily="18" charset="2"/>
              </a:rPr>
              <a:t> T2 and </a:t>
            </a:r>
            <a:r>
              <a:rPr lang="en-US" altLang="ko-KR" dirty="0"/>
              <a:t>T2</a:t>
            </a:r>
            <a:r>
              <a:rPr lang="en-US" altLang="ko-KR" dirty="0">
                <a:sym typeface="Symbol" panose="05050102010706020507" pitchFamily="18" charset="2"/>
              </a:rPr>
              <a:t> T1</a:t>
            </a:r>
          </a:p>
          <a:p>
            <a:pPr lvl="1"/>
            <a:r>
              <a:rPr lang="en-US" altLang="ko-KR" dirty="0">
                <a:sym typeface="Symbol" panose="05050102010706020507" pitchFamily="18" charset="2"/>
              </a:rPr>
              <a:t>Concurrent Schedule</a:t>
            </a:r>
          </a:p>
          <a:p>
            <a:pPr lvl="1"/>
            <a:r>
              <a:rPr lang="en-US" altLang="ko-KR" dirty="0">
                <a:sym typeface="Symbol" panose="05050102010706020507" pitchFamily="18" charset="2"/>
              </a:rPr>
              <a:t>Serializable if </a:t>
            </a:r>
          </a:p>
          <a:p>
            <a:pPr lvl="2">
              <a:buNone/>
            </a:pPr>
            <a:r>
              <a:rPr lang="en-US" altLang="ko-KR" dirty="0">
                <a:sym typeface="Symbol" panose="05050102010706020507" pitchFamily="18" charset="2"/>
              </a:rPr>
              <a:t>Result (T1 || T2) =     Result(</a:t>
            </a:r>
            <a:r>
              <a:rPr lang="en-US" altLang="ko-KR" dirty="0"/>
              <a:t>T1</a:t>
            </a:r>
            <a:r>
              <a:rPr lang="en-US" altLang="ko-KR" dirty="0">
                <a:sym typeface="Symbol" panose="05050102010706020507" pitchFamily="18" charset="2"/>
              </a:rPr>
              <a:t> T2)  or </a:t>
            </a:r>
          </a:p>
          <a:p>
            <a:pPr lvl="2">
              <a:buNone/>
            </a:pPr>
            <a:r>
              <a:rPr lang="en-US" altLang="ko-KR" dirty="0">
                <a:sym typeface="Symbol" panose="05050102010706020507" pitchFamily="18" charset="2"/>
              </a:rPr>
              <a:t>			  </a:t>
            </a:r>
          </a:p>
          <a:p>
            <a:pPr lvl="2">
              <a:buNone/>
            </a:pPr>
            <a:r>
              <a:rPr lang="en-US" altLang="ko-KR" dirty="0">
                <a:sym typeface="Symbol" panose="05050102010706020507" pitchFamily="18" charset="2"/>
              </a:rPr>
              <a:t>			   </a:t>
            </a:r>
            <a:r>
              <a:rPr lang="en-US" altLang="ko-KR" dirty="0" smtClean="0">
                <a:sym typeface="Symbol" panose="05050102010706020507" pitchFamily="18" charset="2"/>
              </a:rPr>
              <a:t>Result(</a:t>
            </a:r>
            <a:r>
              <a:rPr lang="en-US" altLang="ko-KR" dirty="0" smtClean="0"/>
              <a:t>T2</a:t>
            </a:r>
            <a:r>
              <a:rPr lang="en-US" altLang="ko-KR" dirty="0">
                <a:sym typeface="Symbol" panose="05050102010706020507" pitchFamily="18" charset="2"/>
              </a:rPr>
              <a:t> T1) </a:t>
            </a:r>
          </a:p>
          <a:p>
            <a:r>
              <a:rPr lang="en-US" altLang="ko-KR" dirty="0" smtClean="0"/>
              <a:t>We assume that serial executions are correct</a:t>
            </a:r>
          </a:p>
          <a:p>
            <a:r>
              <a:rPr lang="en-US" altLang="ko-KR" dirty="0" smtClean="0"/>
              <a:t>Make the results of concurrent execution as the result of</a:t>
            </a:r>
            <a:r>
              <a:rPr lang="ko-KR" altLang="en-US" dirty="0" smtClean="0"/>
              <a:t> </a:t>
            </a:r>
            <a:r>
              <a:rPr lang="en-US" altLang="ko-KR" dirty="0" smtClean="0"/>
              <a:t>one of the serial executions.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23</a:t>
            </a:fld>
            <a:endParaRPr lang="en-US" altLang="ko-KR"/>
          </a:p>
        </p:txBody>
      </p:sp>
      <p:sp>
        <p:nvSpPr>
          <p:cNvPr id="5" name="AutoShape 5"/>
          <p:cNvSpPr>
            <a:spLocks/>
          </p:cNvSpPr>
          <p:nvPr/>
        </p:nvSpPr>
        <p:spPr bwMode="auto">
          <a:xfrm>
            <a:off x="3419872" y="3933056"/>
            <a:ext cx="71437" cy="720725"/>
          </a:xfrm>
          <a:prstGeom prst="leftBracket">
            <a:avLst>
              <a:gd name="adj" fmla="val 8407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 b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716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331640" y="5517232"/>
            <a:ext cx="590465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700A6F-7329-45A0-BD87-341D783EE5C2}" type="slidenum">
              <a:rPr lang="en-US" altLang="ko-KR"/>
              <a:pPr/>
              <a:t>24</a:t>
            </a:fld>
            <a:endParaRPr lang="en-US" altLang="ko-KR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Referential Constraint - </a:t>
            </a:r>
            <a:r>
              <a:rPr lang="en-US" altLang="ko-KR" dirty="0" err="1" smtClean="0"/>
              <a:t>Deferable</a:t>
            </a:r>
            <a:endParaRPr lang="en-US" altLang="ko-KR" dirty="0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dirty="0" smtClean="0"/>
              <a:t>Violation of Referential Constraint</a:t>
            </a:r>
          </a:p>
          <a:p>
            <a:pPr lvl="1"/>
            <a:r>
              <a:rPr lang="en-US" altLang="ko-KR" dirty="0" smtClean="0"/>
              <a:t>Reference to Non-existing Foreign Key</a:t>
            </a:r>
          </a:p>
          <a:p>
            <a:pPr lvl="1"/>
            <a:r>
              <a:rPr lang="en-US" altLang="ko-KR" dirty="0" smtClean="0"/>
              <a:t>Example</a:t>
            </a:r>
          </a:p>
          <a:p>
            <a:pPr lvl="2"/>
            <a:r>
              <a:rPr lang="en-US" altLang="ko-KR" dirty="0" smtClean="0"/>
              <a:t>Deletion (or Update) of a tuple referenced by other tuple</a:t>
            </a:r>
          </a:p>
          <a:p>
            <a:pPr lvl="2"/>
            <a:r>
              <a:rPr lang="en-US" altLang="ko-KR" dirty="0" smtClean="0"/>
              <a:t>Insertion of a tuple with a reference to non-existing tuple</a:t>
            </a:r>
          </a:p>
          <a:p>
            <a:pPr lvl="1"/>
            <a:r>
              <a:rPr lang="en-US" altLang="ko-KR" dirty="0" smtClean="0"/>
              <a:t>Should be protected by DBMS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DEFERABLE vs. NON DEFERABLE</a:t>
            </a:r>
          </a:p>
          <a:p>
            <a:endParaRPr lang="en-US" altLang="ko-KR" dirty="0"/>
          </a:p>
        </p:txBody>
      </p:sp>
      <p:sp>
        <p:nvSpPr>
          <p:cNvPr id="6" name="직사각형 5"/>
          <p:cNvSpPr/>
          <p:nvPr/>
        </p:nvSpPr>
        <p:spPr>
          <a:xfrm>
            <a:off x="467544" y="4388997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ko-KR" dirty="0">
                <a:latin typeface="+mn-lt"/>
                <a:sym typeface="Wingdings" panose="05000000000000000000" pitchFamily="2" charset="2"/>
              </a:rPr>
              <a:t>CREATE TABLE Studio (</a:t>
            </a:r>
          </a:p>
          <a:p>
            <a:pPr lvl="1"/>
            <a:r>
              <a:rPr lang="en-US" altLang="ko-KR" dirty="0">
                <a:latin typeface="+mn-lt"/>
              </a:rPr>
              <a:t>	name	CHAR(20) PRIMARY KEY,</a:t>
            </a:r>
          </a:p>
          <a:p>
            <a:pPr lvl="1"/>
            <a:r>
              <a:rPr lang="en-US" altLang="ko-KR" dirty="0">
                <a:latin typeface="+mn-lt"/>
              </a:rPr>
              <a:t>	address	VARCHAR(100),</a:t>
            </a:r>
          </a:p>
          <a:p>
            <a:pPr lvl="1"/>
            <a:r>
              <a:rPr lang="en-US" altLang="ko-KR" dirty="0">
                <a:latin typeface="+mn-lt"/>
              </a:rPr>
              <a:t>	</a:t>
            </a:r>
            <a:r>
              <a:rPr lang="en-US" altLang="ko-KR" dirty="0" err="1">
                <a:latin typeface="+mn-lt"/>
              </a:rPr>
              <a:t>presC</a:t>
            </a:r>
            <a:r>
              <a:rPr lang="en-US" altLang="ko-KR" dirty="0">
                <a:latin typeface="+mn-lt"/>
              </a:rPr>
              <a:t>#	</a:t>
            </a:r>
            <a:r>
              <a:rPr lang="en-US" altLang="ko-KR" dirty="0" smtClean="0">
                <a:latin typeface="+mn-lt"/>
              </a:rPr>
              <a:t>INT UNIQUE ,</a:t>
            </a:r>
          </a:p>
          <a:p>
            <a:pPr lvl="1"/>
            <a:r>
              <a:rPr lang="en-US" altLang="ko-KR" dirty="0">
                <a:latin typeface="+mn-lt"/>
              </a:rPr>
              <a:t>	</a:t>
            </a:r>
            <a:r>
              <a:rPr lang="en-US" altLang="ko-KR" dirty="0" smtClean="0">
                <a:latin typeface="+mn-lt"/>
              </a:rPr>
              <a:t>REFERENCE </a:t>
            </a:r>
            <a:r>
              <a:rPr lang="en-US" altLang="ko-KR" dirty="0" err="1" smtClean="0">
                <a:latin typeface="+mn-lt"/>
              </a:rPr>
              <a:t>MovieExec</a:t>
            </a:r>
            <a:r>
              <a:rPr lang="en-US" altLang="ko-KR" dirty="0" smtClean="0">
                <a:latin typeface="+mn-lt"/>
              </a:rPr>
              <a:t>(cert#) DEFERABLE INITIALLY DEFERED</a:t>
            </a:r>
            <a:endParaRPr lang="en-US" altLang="ko-KR" dirty="0">
              <a:latin typeface="+mn-lt"/>
            </a:endParaRPr>
          </a:p>
          <a:p>
            <a:pPr lvl="1"/>
            <a:r>
              <a:rPr lang="en-US" altLang="ko-KR" dirty="0">
                <a:latin typeface="+mn-lt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02644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8B2B15-DF8B-416E-9E8B-FE3707EE39EC}" type="slidenum">
              <a:rPr lang="en-US" altLang="ko-KR"/>
              <a:pPr/>
              <a:t>25</a:t>
            </a:fld>
            <a:endParaRPr lang="en-US" altLang="ko-KR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Index</a:t>
            </a:r>
            <a:endParaRPr lang="en-US" altLang="ko-KR" dirty="0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4608512"/>
          </a:xfrm>
        </p:spPr>
        <p:txBody>
          <a:bodyPr/>
          <a:lstStyle/>
          <a:p>
            <a:r>
              <a:rPr lang="en-US" altLang="ko-KR" dirty="0" smtClean="0"/>
              <a:t>Index</a:t>
            </a:r>
          </a:p>
          <a:p>
            <a:pPr lvl="1"/>
            <a:r>
              <a:rPr lang="en-US" altLang="ko-KR" dirty="0" smtClean="0"/>
              <a:t>Accelerating search speed</a:t>
            </a:r>
          </a:p>
          <a:p>
            <a:pPr lvl="1"/>
            <a:r>
              <a:rPr lang="en-US" altLang="ko-KR" dirty="0" smtClean="0"/>
              <a:t>B+-tree, Hash etc.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SQL</a:t>
            </a:r>
          </a:p>
          <a:p>
            <a:pPr marL="457200" lvl="1" indent="0">
              <a:buNone/>
            </a:pPr>
            <a:r>
              <a:rPr lang="en-US" altLang="ko-KR" dirty="0" smtClean="0"/>
              <a:t>CREATE INDEX </a:t>
            </a:r>
            <a:r>
              <a:rPr lang="en-US" altLang="ko-KR" dirty="0" err="1" smtClean="0"/>
              <a:t>ScoreIndex</a:t>
            </a:r>
            <a:r>
              <a:rPr lang="en-US" altLang="ko-KR" dirty="0" smtClean="0"/>
              <a:t> ON Student(score);</a:t>
            </a:r>
          </a:p>
          <a:p>
            <a:pPr marL="457200" lvl="1" indent="0">
              <a:buNone/>
            </a:pPr>
            <a:r>
              <a:rPr lang="en-US" altLang="ko-KR" dirty="0" smtClean="0"/>
              <a:t>CREATE INDEX </a:t>
            </a:r>
            <a:r>
              <a:rPr lang="en-US" altLang="ko-KR" dirty="0" err="1" smtClean="0"/>
              <a:t>KeyIndex</a:t>
            </a:r>
            <a:r>
              <a:rPr lang="en-US" altLang="ko-KR" dirty="0" smtClean="0"/>
              <a:t> ON Movies(title, year);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181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A9BA0C-E9B0-4BFD-A19D-CA9197823CC1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Example: Accessing a View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569325" cy="4419600"/>
          </a:xfrm>
        </p:spPr>
        <p:txBody>
          <a:bodyPr/>
          <a:lstStyle/>
          <a:p>
            <a:r>
              <a:rPr lang="en-US" altLang="ko-KR" dirty="0"/>
              <a:t>You may query a view as if it were a base table.</a:t>
            </a:r>
          </a:p>
          <a:p>
            <a:pPr lvl="1"/>
            <a:r>
              <a:rPr lang="en-US" altLang="ko-KR" dirty="0"/>
              <a:t>There is a limited ability to modify views if the modification makes sense as a modification of the underlying base table.</a:t>
            </a:r>
          </a:p>
          <a:p>
            <a:r>
              <a:rPr lang="en-US" altLang="ko-KR" dirty="0"/>
              <a:t>Example: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	</a:t>
            </a:r>
            <a:r>
              <a:rPr lang="en-US" altLang="ko-KR" sz="1800" b="1" dirty="0">
                <a:latin typeface="Courier New" panose="02070309020205020404" pitchFamily="49" charset="0"/>
              </a:rPr>
              <a:t>SELECT beer </a:t>
            </a:r>
            <a:endParaRPr lang="en-US" altLang="ko-KR" sz="1800" b="1" dirty="0" smtClean="0">
              <a:latin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1800" b="1" dirty="0">
                <a:latin typeface="Courier New" panose="02070309020205020404" pitchFamily="49" charset="0"/>
              </a:rPr>
              <a:t>	</a:t>
            </a:r>
            <a:r>
              <a:rPr lang="en-US" altLang="ko-KR" sz="1800" b="1" dirty="0" smtClean="0">
                <a:latin typeface="Courier New" panose="02070309020205020404" pitchFamily="49" charset="0"/>
              </a:rPr>
              <a:t>	FROM </a:t>
            </a:r>
            <a:r>
              <a:rPr lang="en-US" altLang="ko-KR" sz="1800" b="1" dirty="0" err="1">
                <a:latin typeface="Courier New" panose="02070309020205020404" pitchFamily="49" charset="0"/>
              </a:rPr>
              <a:t>CanDrink</a:t>
            </a:r>
            <a:endParaRPr lang="en-US" altLang="ko-KR" sz="1800" b="1" dirty="0">
              <a:latin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1800" b="1" dirty="0">
                <a:latin typeface="Courier New" panose="02070309020205020404" pitchFamily="49" charset="0"/>
              </a:rPr>
              <a:t>		WHERE drinker = ‘Sally’;</a:t>
            </a:r>
          </a:p>
        </p:txBody>
      </p:sp>
      <p:grpSp>
        <p:nvGrpSpPr>
          <p:cNvPr id="363525" name="Group 5"/>
          <p:cNvGrpSpPr>
            <a:grpSpLocks/>
          </p:cNvGrpSpPr>
          <p:nvPr/>
        </p:nvGrpSpPr>
        <p:grpSpPr bwMode="auto">
          <a:xfrm>
            <a:off x="6065838" y="2989264"/>
            <a:ext cx="1751013" cy="1477963"/>
            <a:chOff x="1799" y="1340"/>
            <a:chExt cx="1103" cy="931"/>
          </a:xfrm>
        </p:grpSpPr>
        <p:sp>
          <p:nvSpPr>
            <p:cNvPr id="363526" name="Text Box 6"/>
            <p:cNvSpPr txBox="1">
              <a:spLocks noChangeArrowheads="1"/>
            </p:cNvSpPr>
            <p:nvPr/>
          </p:nvSpPr>
          <p:spPr bwMode="auto">
            <a:xfrm>
              <a:off x="1799" y="1340"/>
              <a:ext cx="1103" cy="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kumimoji="0" lang="en-US" altLang="ko-KR" dirty="0"/>
                <a:t>      </a:t>
              </a:r>
              <a:r>
                <a:rPr kumimoji="0" lang="en-US" altLang="ko-KR" b="1" dirty="0" err="1">
                  <a:latin typeface="+mn-lt"/>
                </a:rPr>
                <a:t>PROJ</a:t>
              </a:r>
              <a:r>
                <a:rPr kumimoji="0" lang="en-US" altLang="ko-KR" b="1" baseline="-25000" dirty="0" err="1">
                  <a:latin typeface="+mn-lt"/>
                </a:rPr>
                <a:t>beer</a:t>
              </a:r>
              <a:endParaRPr kumimoji="0" lang="en-US" altLang="ko-KR" b="1" baseline="-25000" dirty="0">
                <a:latin typeface="+mn-lt"/>
              </a:endParaRPr>
            </a:p>
            <a:p>
              <a:pPr eaLnBrk="0" latinLnBrk="0" hangingPunct="0"/>
              <a:endParaRPr kumimoji="0" lang="en-US" altLang="ko-KR" b="1" dirty="0">
                <a:latin typeface="+mn-lt"/>
              </a:endParaRPr>
            </a:p>
            <a:p>
              <a:pPr eaLnBrk="0" latinLnBrk="0" hangingPunct="0"/>
              <a:r>
                <a:rPr kumimoji="0" lang="en-US" altLang="ko-KR" b="1" dirty="0" err="1">
                  <a:latin typeface="+mn-lt"/>
                </a:rPr>
                <a:t>SELECT</a:t>
              </a:r>
              <a:r>
                <a:rPr kumimoji="0" lang="en-US" altLang="ko-KR" b="1" baseline="-25000" dirty="0" err="1">
                  <a:latin typeface="+mn-lt"/>
                </a:rPr>
                <a:t>drinker</a:t>
              </a:r>
              <a:r>
                <a:rPr kumimoji="0" lang="en-US" altLang="ko-KR" b="1" baseline="-25000" dirty="0">
                  <a:latin typeface="+mn-lt"/>
                </a:rPr>
                <a:t>=‘Sally’</a:t>
              </a:r>
            </a:p>
            <a:p>
              <a:pPr eaLnBrk="0" latinLnBrk="0" hangingPunct="0"/>
              <a:endParaRPr kumimoji="0" lang="en-US" altLang="ko-KR" b="1" dirty="0">
                <a:latin typeface="+mn-lt"/>
              </a:endParaRPr>
            </a:p>
            <a:p>
              <a:pPr eaLnBrk="0" latinLnBrk="0" hangingPunct="0"/>
              <a:r>
                <a:rPr kumimoji="0" lang="en-US" altLang="ko-KR" b="1" dirty="0">
                  <a:latin typeface="+mn-lt"/>
                </a:rPr>
                <a:t>     </a:t>
              </a:r>
              <a:r>
                <a:rPr kumimoji="0" lang="en-US" altLang="ko-KR" b="1" dirty="0" err="1">
                  <a:latin typeface="+mn-lt"/>
                </a:rPr>
                <a:t>CanDrink</a:t>
              </a:r>
              <a:endParaRPr kumimoji="0" lang="en-US" altLang="ko-KR" b="1" dirty="0">
                <a:latin typeface="+mn-lt"/>
              </a:endParaRPr>
            </a:p>
          </p:txBody>
        </p:sp>
        <p:sp>
          <p:nvSpPr>
            <p:cNvPr id="363527" name="Line 7"/>
            <p:cNvSpPr>
              <a:spLocks noChangeShapeType="1"/>
            </p:cNvSpPr>
            <p:nvPr/>
          </p:nvSpPr>
          <p:spPr bwMode="auto">
            <a:xfrm>
              <a:off x="2448" y="1572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528" name="Line 8"/>
            <p:cNvSpPr>
              <a:spLocks noChangeShapeType="1"/>
            </p:cNvSpPr>
            <p:nvPr/>
          </p:nvSpPr>
          <p:spPr bwMode="auto">
            <a:xfrm>
              <a:off x="2448" y="1935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3529" name="Group 9"/>
          <p:cNvGrpSpPr>
            <a:grpSpLocks/>
          </p:cNvGrpSpPr>
          <p:nvPr/>
        </p:nvGrpSpPr>
        <p:grpSpPr bwMode="auto">
          <a:xfrm>
            <a:off x="5004048" y="4524200"/>
            <a:ext cx="2536825" cy="1912938"/>
            <a:chOff x="1584" y="2208"/>
            <a:chExt cx="1598" cy="1205"/>
          </a:xfrm>
        </p:grpSpPr>
        <p:sp>
          <p:nvSpPr>
            <p:cNvPr id="363530" name="Text Box 10"/>
            <p:cNvSpPr txBox="1">
              <a:spLocks noChangeArrowheads="1"/>
            </p:cNvSpPr>
            <p:nvPr/>
          </p:nvSpPr>
          <p:spPr bwMode="auto">
            <a:xfrm>
              <a:off x="1584" y="2482"/>
              <a:ext cx="1598" cy="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kumimoji="0" lang="en-US" altLang="ko-KR" dirty="0"/>
                <a:t>    </a:t>
              </a:r>
              <a:r>
                <a:rPr kumimoji="0" lang="en-US" altLang="ko-KR" b="1" dirty="0" err="1">
                  <a:latin typeface="+mn-lt"/>
                </a:rPr>
                <a:t>PROJ</a:t>
              </a:r>
              <a:r>
                <a:rPr kumimoji="0" lang="en-US" altLang="ko-KR" b="1" baseline="-25000" dirty="0" err="1">
                  <a:latin typeface="+mn-lt"/>
                </a:rPr>
                <a:t>drinker</a:t>
              </a:r>
              <a:r>
                <a:rPr kumimoji="0" lang="en-US" altLang="ko-KR" b="1" baseline="-25000" dirty="0">
                  <a:latin typeface="+mn-lt"/>
                </a:rPr>
                <a:t>, beer</a:t>
              </a:r>
            </a:p>
            <a:p>
              <a:pPr eaLnBrk="0" latinLnBrk="0" hangingPunct="0"/>
              <a:endParaRPr kumimoji="0" lang="en-US" altLang="ko-KR" b="1" dirty="0">
                <a:latin typeface="+mn-lt"/>
              </a:endParaRPr>
            </a:p>
            <a:p>
              <a:pPr eaLnBrk="0" latinLnBrk="0" hangingPunct="0"/>
              <a:r>
                <a:rPr kumimoji="0" lang="en-US" altLang="ko-KR" b="1" dirty="0">
                  <a:latin typeface="+mn-lt"/>
                </a:rPr>
                <a:t>          JOIN</a:t>
              </a:r>
            </a:p>
            <a:p>
              <a:pPr eaLnBrk="0" latinLnBrk="0" hangingPunct="0"/>
              <a:endParaRPr kumimoji="0" lang="en-US" altLang="ko-KR" b="1" dirty="0">
                <a:latin typeface="+mn-lt"/>
              </a:endParaRPr>
            </a:p>
            <a:p>
              <a:pPr eaLnBrk="0" latinLnBrk="0" hangingPunct="0"/>
              <a:r>
                <a:rPr kumimoji="0" lang="en-US" altLang="ko-KR" b="1" dirty="0">
                  <a:latin typeface="+mn-lt"/>
                </a:rPr>
                <a:t>Frequents	Sells</a:t>
              </a:r>
            </a:p>
          </p:txBody>
        </p:sp>
        <p:sp>
          <p:nvSpPr>
            <p:cNvPr id="363531" name="Line 11"/>
            <p:cNvSpPr>
              <a:spLocks noChangeShapeType="1"/>
            </p:cNvSpPr>
            <p:nvPr/>
          </p:nvSpPr>
          <p:spPr bwMode="auto">
            <a:xfrm flipH="1">
              <a:off x="1885" y="3031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532" name="Line 12"/>
            <p:cNvSpPr>
              <a:spLocks noChangeShapeType="1"/>
            </p:cNvSpPr>
            <p:nvPr/>
          </p:nvSpPr>
          <p:spPr bwMode="auto">
            <a:xfrm>
              <a:off x="2445" y="3021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533" name="Line 13"/>
            <p:cNvSpPr>
              <a:spLocks noChangeShapeType="1"/>
            </p:cNvSpPr>
            <p:nvPr/>
          </p:nvSpPr>
          <p:spPr bwMode="auto">
            <a:xfrm>
              <a:off x="2284" y="275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534" name="Line 14"/>
            <p:cNvSpPr>
              <a:spLocks noChangeShapeType="1"/>
            </p:cNvSpPr>
            <p:nvPr/>
          </p:nvSpPr>
          <p:spPr bwMode="auto">
            <a:xfrm flipV="1">
              <a:off x="2112" y="2208"/>
              <a:ext cx="67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441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F1719D-50E5-4304-9939-0EFFA407F2C8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DMBS Optimization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640763" cy="4343400"/>
          </a:xfrm>
        </p:spPr>
        <p:txBody>
          <a:bodyPr/>
          <a:lstStyle/>
          <a:p>
            <a:pPr marL="354013" indent="-354013"/>
            <a:r>
              <a:rPr lang="en-US" altLang="ko-KR"/>
              <a:t>It is interesting to observe that the typical DBMS will then </a:t>
            </a:r>
            <a:r>
              <a:rPr lang="en-US" altLang="ko-KR">
                <a:latin typeface="Tahoma" panose="020B0604030504040204" pitchFamily="34" charset="0"/>
              </a:rPr>
              <a:t>“</a:t>
            </a:r>
            <a:r>
              <a:rPr lang="en-US" altLang="ko-KR"/>
              <a:t>optimize</a:t>
            </a:r>
            <a:r>
              <a:rPr lang="en-US" altLang="ko-KR">
                <a:latin typeface="Tahoma" panose="020B0604030504040204" pitchFamily="34" charset="0"/>
              </a:rPr>
              <a:t>”</a:t>
            </a:r>
            <a:r>
              <a:rPr lang="en-US" altLang="ko-KR"/>
              <a:t> the query by transforming the algebraic expression to one that can be executed faster.</a:t>
            </a:r>
          </a:p>
          <a:p>
            <a:pPr marL="354013" indent="-354013"/>
            <a:r>
              <a:rPr lang="en-US" altLang="ko-KR"/>
              <a:t>Key optimizations:</a:t>
            </a:r>
          </a:p>
          <a:p>
            <a:pPr marL="895350" lvl="1" indent="-360363">
              <a:buFont typeface="Monotype Sorts" pitchFamily="2" charset="2"/>
              <a:buAutoNum type="arabicPeriod"/>
            </a:pPr>
            <a:r>
              <a:rPr lang="en-US" altLang="ko-KR"/>
              <a:t>Push selections down the tree.</a:t>
            </a:r>
          </a:p>
          <a:p>
            <a:pPr marL="895350" lvl="1" indent="-360363">
              <a:buFont typeface="Monotype Sorts" pitchFamily="2" charset="2"/>
              <a:buAutoNum type="arabicPeriod"/>
            </a:pPr>
            <a:r>
              <a:rPr lang="en-US" altLang="ko-KR"/>
              <a:t>Eliminate unnecessary projections.</a:t>
            </a:r>
          </a:p>
        </p:txBody>
      </p:sp>
      <p:sp>
        <p:nvSpPr>
          <p:cNvPr id="366597" name="Text Box 5"/>
          <p:cNvSpPr txBox="1">
            <a:spLocks noChangeArrowheads="1"/>
          </p:cNvSpPr>
          <p:nvPr/>
        </p:nvSpPr>
        <p:spPr bwMode="auto">
          <a:xfrm>
            <a:off x="4140200" y="3271838"/>
            <a:ext cx="3421129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sz="2400" dirty="0"/>
              <a:t>	          </a:t>
            </a:r>
            <a:r>
              <a:rPr kumimoji="0" lang="en-US" altLang="ko-KR" sz="2000" dirty="0" err="1">
                <a:latin typeface="+mn-lt"/>
              </a:rPr>
              <a:t>PROJ</a:t>
            </a:r>
            <a:r>
              <a:rPr kumimoji="0" lang="en-US" altLang="ko-KR" sz="2000" baseline="-25000" dirty="0" err="1">
                <a:latin typeface="+mn-lt"/>
              </a:rPr>
              <a:t>beer</a:t>
            </a:r>
            <a:endParaRPr kumimoji="0" lang="en-US" altLang="ko-KR" sz="2000" baseline="-25000" dirty="0">
              <a:latin typeface="+mn-lt"/>
            </a:endParaRPr>
          </a:p>
          <a:p>
            <a:pPr eaLnBrk="0" latinLnBrk="0" hangingPunct="0"/>
            <a:endParaRPr kumimoji="0" lang="en-US" altLang="ko-KR" sz="2000" dirty="0">
              <a:latin typeface="+mn-lt"/>
            </a:endParaRPr>
          </a:p>
          <a:p>
            <a:pPr eaLnBrk="0" latinLnBrk="0" hangingPunct="0"/>
            <a:r>
              <a:rPr kumimoji="0" lang="en-US" altLang="ko-KR" sz="2000" dirty="0">
                <a:latin typeface="+mn-lt"/>
              </a:rPr>
              <a:t>		</a:t>
            </a:r>
            <a:r>
              <a:rPr kumimoji="0" lang="en-US" altLang="ko-KR" sz="2000" dirty="0" smtClean="0">
                <a:latin typeface="+mn-lt"/>
              </a:rPr>
              <a:t>JOIN</a:t>
            </a:r>
            <a:endParaRPr kumimoji="0" lang="en-US" altLang="ko-KR" sz="2000" dirty="0">
              <a:latin typeface="+mn-lt"/>
            </a:endParaRPr>
          </a:p>
          <a:p>
            <a:pPr eaLnBrk="0" latinLnBrk="0" hangingPunct="0"/>
            <a:endParaRPr kumimoji="0" lang="en-US" altLang="ko-KR" sz="2000" dirty="0">
              <a:latin typeface="+mn-lt"/>
            </a:endParaRPr>
          </a:p>
          <a:p>
            <a:pPr eaLnBrk="0" latinLnBrk="0" hangingPunct="0"/>
            <a:endParaRPr kumimoji="0" lang="en-US" altLang="ko-KR" sz="2000" dirty="0" smtClean="0">
              <a:latin typeface="+mn-lt"/>
            </a:endParaRPr>
          </a:p>
          <a:p>
            <a:pPr eaLnBrk="0" latinLnBrk="0" hangingPunct="0"/>
            <a:r>
              <a:rPr kumimoji="0" lang="en-US" altLang="ko-KR" sz="2000" dirty="0" err="1" smtClean="0">
                <a:latin typeface="+mn-lt"/>
              </a:rPr>
              <a:t>SELECT</a:t>
            </a:r>
            <a:r>
              <a:rPr kumimoji="0" lang="en-US" altLang="ko-KR" sz="2000" baseline="-25000" dirty="0" err="1" smtClean="0">
                <a:latin typeface="+mn-lt"/>
              </a:rPr>
              <a:t>drinker</a:t>
            </a:r>
            <a:r>
              <a:rPr kumimoji="0" lang="en-US" altLang="ko-KR" sz="2000" baseline="-25000" dirty="0">
                <a:latin typeface="+mn-lt"/>
              </a:rPr>
              <a:t>=‘Sally’</a:t>
            </a:r>
            <a:r>
              <a:rPr kumimoji="0" lang="en-US" altLang="ko-KR" sz="2000" dirty="0">
                <a:latin typeface="+mn-lt"/>
              </a:rPr>
              <a:t>		Sells</a:t>
            </a:r>
          </a:p>
          <a:p>
            <a:pPr eaLnBrk="0" latinLnBrk="0" hangingPunct="0"/>
            <a:endParaRPr kumimoji="0" lang="en-US" altLang="ko-KR" sz="2000" dirty="0">
              <a:latin typeface="+mn-lt"/>
            </a:endParaRPr>
          </a:p>
          <a:p>
            <a:pPr eaLnBrk="0" latinLnBrk="0" hangingPunct="0"/>
            <a:r>
              <a:rPr kumimoji="0" lang="en-US" altLang="ko-KR" sz="2000" dirty="0">
                <a:latin typeface="+mn-lt"/>
              </a:rPr>
              <a:t>   </a:t>
            </a:r>
            <a:endParaRPr kumimoji="0" lang="en-US" altLang="ko-KR" sz="2000" dirty="0" smtClean="0">
              <a:latin typeface="+mn-lt"/>
            </a:endParaRPr>
          </a:p>
          <a:p>
            <a:pPr eaLnBrk="0" latinLnBrk="0" hangingPunct="0"/>
            <a:r>
              <a:rPr kumimoji="0" lang="en-US" altLang="ko-KR" sz="2000" dirty="0" smtClean="0">
                <a:latin typeface="+mn-lt"/>
              </a:rPr>
              <a:t>Frequents</a:t>
            </a:r>
            <a:endParaRPr kumimoji="0" lang="en-US" altLang="ko-KR" sz="2000" dirty="0">
              <a:latin typeface="+mn-lt"/>
            </a:endParaRPr>
          </a:p>
        </p:txBody>
      </p:sp>
      <p:sp>
        <p:nvSpPr>
          <p:cNvPr id="366598" name="Line 6"/>
          <p:cNvSpPr>
            <a:spLocks noChangeShapeType="1"/>
          </p:cNvSpPr>
          <p:nvPr/>
        </p:nvSpPr>
        <p:spPr bwMode="auto">
          <a:xfrm>
            <a:off x="6372200" y="37290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599" name="Line 7"/>
          <p:cNvSpPr>
            <a:spLocks noChangeShapeType="1"/>
          </p:cNvSpPr>
          <p:nvPr/>
        </p:nvSpPr>
        <p:spPr bwMode="auto">
          <a:xfrm flipH="1">
            <a:off x="5219700" y="4292600"/>
            <a:ext cx="990600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600" name="Line 8"/>
          <p:cNvSpPr>
            <a:spLocks noChangeShapeType="1"/>
          </p:cNvSpPr>
          <p:nvPr/>
        </p:nvSpPr>
        <p:spPr bwMode="auto">
          <a:xfrm>
            <a:off x="6516216" y="4292600"/>
            <a:ext cx="603721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601" name="Line 9"/>
          <p:cNvSpPr>
            <a:spLocks noChangeShapeType="1"/>
          </p:cNvSpPr>
          <p:nvPr/>
        </p:nvSpPr>
        <p:spPr bwMode="auto">
          <a:xfrm>
            <a:off x="4644008" y="5229225"/>
            <a:ext cx="0" cy="50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603" name="Rectangle 11"/>
          <p:cNvSpPr>
            <a:spLocks noChangeArrowheads="1"/>
          </p:cNvSpPr>
          <p:nvPr/>
        </p:nvSpPr>
        <p:spPr bwMode="auto">
          <a:xfrm>
            <a:off x="4067175" y="4857750"/>
            <a:ext cx="2143125" cy="13525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6604" name="Text Box 12"/>
          <p:cNvSpPr txBox="1">
            <a:spLocks noChangeArrowheads="1"/>
          </p:cNvSpPr>
          <p:nvPr/>
        </p:nvSpPr>
        <p:spPr bwMode="auto">
          <a:xfrm>
            <a:off x="611188" y="4292600"/>
            <a:ext cx="26193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latinLnBrk="0" hangingPunct="0"/>
            <a:r>
              <a:rPr kumimoji="0" lang="en-US" altLang="ko-KR" sz="2000" dirty="0">
                <a:latin typeface="+mn-lt"/>
              </a:rPr>
              <a:t>Notice how most tuples are eliminated</a:t>
            </a:r>
          </a:p>
          <a:p>
            <a:pPr eaLnBrk="0" latinLnBrk="0" hangingPunct="0"/>
            <a:r>
              <a:rPr kumimoji="0" lang="en-US" altLang="ko-KR" sz="2000" dirty="0">
                <a:latin typeface="+mn-lt"/>
              </a:rPr>
              <a:t>from Frequents</a:t>
            </a:r>
          </a:p>
          <a:p>
            <a:pPr eaLnBrk="0" latinLnBrk="0" hangingPunct="0"/>
            <a:r>
              <a:rPr kumimoji="0" lang="en-US" altLang="ko-KR" sz="2000" dirty="0">
                <a:latin typeface="+mn-lt"/>
              </a:rPr>
              <a:t>before the expensive join.</a:t>
            </a:r>
          </a:p>
        </p:txBody>
      </p:sp>
      <p:sp>
        <p:nvSpPr>
          <p:cNvPr id="366605" name="Line 13"/>
          <p:cNvSpPr>
            <a:spLocks noChangeShapeType="1"/>
          </p:cNvSpPr>
          <p:nvPr/>
        </p:nvSpPr>
        <p:spPr bwMode="auto">
          <a:xfrm>
            <a:off x="3530600" y="51181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1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2ECA9-B356-4390-B29F-50A7A2FB3495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Materialized View</a:t>
            </a:r>
            <a:endParaRPr lang="en-US" altLang="ko-KR" dirty="0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4608512"/>
          </a:xfrm>
        </p:spPr>
        <p:txBody>
          <a:bodyPr/>
          <a:lstStyle/>
          <a:p>
            <a:r>
              <a:rPr lang="en-US" altLang="ko-KR" dirty="0" smtClean="0"/>
              <a:t>Simple View</a:t>
            </a:r>
          </a:p>
          <a:p>
            <a:pPr lvl="2">
              <a:buNone/>
            </a:pPr>
            <a:r>
              <a:rPr lang="en-US" altLang="ko-KR" dirty="0"/>
              <a:t>CREATE VIEW </a:t>
            </a:r>
            <a:r>
              <a:rPr lang="en-US" altLang="ko-KR" dirty="0" err="1"/>
              <a:t>CanDrink</a:t>
            </a:r>
            <a:r>
              <a:rPr lang="en-US" altLang="ko-KR" dirty="0"/>
              <a:t> AS</a:t>
            </a:r>
          </a:p>
          <a:p>
            <a:pPr lvl="2">
              <a:buNone/>
            </a:pPr>
            <a:r>
              <a:rPr lang="en-US" altLang="ko-KR" dirty="0"/>
              <a:t>		SELECT drinker, beer</a:t>
            </a:r>
          </a:p>
          <a:p>
            <a:pPr lvl="2">
              <a:buNone/>
            </a:pPr>
            <a:r>
              <a:rPr lang="en-US" altLang="ko-KR" dirty="0"/>
              <a:t>		FROM Frequents, Sells</a:t>
            </a:r>
          </a:p>
          <a:p>
            <a:pPr lvl="2">
              <a:buNone/>
            </a:pPr>
            <a:r>
              <a:rPr lang="en-US" altLang="ko-KR" dirty="0"/>
              <a:t>		</a:t>
            </a:r>
            <a:r>
              <a:rPr lang="en-US" altLang="ko-KR" dirty="0" smtClean="0"/>
              <a:t>WHERE </a:t>
            </a:r>
            <a:r>
              <a:rPr lang="en-US" altLang="ko-KR" dirty="0" err="1"/>
              <a:t>Frequents.bar</a:t>
            </a:r>
            <a:r>
              <a:rPr lang="en-US" altLang="ko-KR" dirty="0"/>
              <a:t> = </a:t>
            </a:r>
            <a:r>
              <a:rPr lang="en-US" altLang="ko-KR" dirty="0" err="1"/>
              <a:t>Sells.bar</a:t>
            </a:r>
            <a:r>
              <a:rPr lang="en-US" altLang="ko-KR" dirty="0" smtClean="0"/>
              <a:t>;</a:t>
            </a:r>
          </a:p>
          <a:p>
            <a:pPr lvl="2">
              <a:buNone/>
            </a:pPr>
            <a:endParaRPr lang="en-US" altLang="ko-KR" dirty="0"/>
          </a:p>
          <a:p>
            <a:r>
              <a:rPr lang="en-US" altLang="ko-KR" dirty="0" smtClean="0"/>
              <a:t>Materialized View</a:t>
            </a:r>
          </a:p>
          <a:p>
            <a:pPr lvl="2">
              <a:buNone/>
            </a:pPr>
            <a:r>
              <a:rPr lang="en-US" altLang="ko-KR" dirty="0"/>
              <a:t>CREATE </a:t>
            </a:r>
            <a:r>
              <a:rPr lang="en-US" altLang="ko-KR" dirty="0" smtClean="0"/>
              <a:t>MATERIALIZED VIEW </a:t>
            </a:r>
            <a:r>
              <a:rPr lang="en-US" altLang="ko-KR" dirty="0" err="1"/>
              <a:t>CanDrink</a:t>
            </a:r>
            <a:r>
              <a:rPr lang="en-US" altLang="ko-KR" dirty="0"/>
              <a:t> AS</a:t>
            </a:r>
          </a:p>
          <a:p>
            <a:pPr lvl="2">
              <a:buNone/>
            </a:pPr>
            <a:r>
              <a:rPr lang="en-US" altLang="ko-KR" dirty="0"/>
              <a:t>		SELECT drinker, beer</a:t>
            </a:r>
          </a:p>
          <a:p>
            <a:pPr lvl="2">
              <a:buNone/>
            </a:pPr>
            <a:r>
              <a:rPr lang="en-US" altLang="ko-KR" dirty="0"/>
              <a:t>		FROM Frequents, Sells</a:t>
            </a:r>
          </a:p>
          <a:p>
            <a:pPr lvl="2">
              <a:buNone/>
            </a:pPr>
            <a:r>
              <a:rPr lang="en-US" altLang="ko-KR" dirty="0"/>
              <a:t>		WHERE </a:t>
            </a:r>
            <a:r>
              <a:rPr lang="en-US" altLang="ko-KR" dirty="0" err="1"/>
              <a:t>Frequents.bar</a:t>
            </a:r>
            <a:r>
              <a:rPr lang="en-US" altLang="ko-KR" dirty="0"/>
              <a:t> = </a:t>
            </a:r>
            <a:r>
              <a:rPr lang="en-US" altLang="ko-KR" dirty="0" err="1"/>
              <a:t>Sells.bar</a:t>
            </a:r>
            <a:r>
              <a:rPr lang="en-US" altLang="ko-KR" dirty="0"/>
              <a:t>;</a:t>
            </a:r>
          </a:p>
          <a:p>
            <a:pPr lvl="2">
              <a:buNone/>
            </a:pPr>
            <a:endParaRPr lang="en-US" altLang="ko-KR" dirty="0"/>
          </a:p>
          <a:p>
            <a:r>
              <a:rPr lang="en-US" altLang="ko-KR" dirty="0" smtClean="0"/>
              <a:t>What's the difference?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1745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2816930" y="6106490"/>
            <a:ext cx="585952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939875" y="4344992"/>
            <a:ext cx="492827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A2B348-296C-4469-860A-188ACF2201A7}" type="slidenum">
              <a:rPr lang="en-US" altLang="ko-KR"/>
              <a:pPr/>
              <a:t>6</a:t>
            </a:fld>
            <a:endParaRPr lang="en-US" altLang="ko-KR" dirty="0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Referential Constraint and Foreign Key </a:t>
            </a:r>
            <a:endParaRPr lang="en-US" altLang="ko-KR" dirty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Foreign Key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Key in other table</a:t>
            </a:r>
          </a:p>
          <a:p>
            <a:pPr lvl="1"/>
            <a:r>
              <a:rPr lang="en-US" altLang="ko-KR" sz="1800" dirty="0" smtClean="0"/>
              <a:t>used to make a reference to tuple in other table</a:t>
            </a:r>
            <a:endParaRPr lang="en-US" altLang="ko-KR" sz="1800" dirty="0"/>
          </a:p>
          <a:p>
            <a:r>
              <a:rPr lang="en-US" altLang="ko-KR" sz="2000" dirty="0" smtClean="0"/>
              <a:t>SQL</a:t>
            </a:r>
          </a:p>
          <a:p>
            <a:pPr marL="457200" lvl="1" indent="0">
              <a:buNone/>
            </a:pPr>
            <a:r>
              <a:rPr lang="en-US" altLang="ko-KR" sz="1800" dirty="0" smtClean="0"/>
              <a:t>Studio(name, address, </a:t>
            </a:r>
            <a:r>
              <a:rPr lang="en-US" altLang="ko-KR" sz="1800" dirty="0" err="1" smtClean="0"/>
              <a:t>presC</a:t>
            </a:r>
            <a:r>
              <a:rPr lang="en-US" altLang="ko-KR" sz="1800" dirty="0" smtClean="0"/>
              <a:t>#)</a:t>
            </a:r>
          </a:p>
          <a:p>
            <a:pPr marL="457200" lvl="1" indent="0">
              <a:buNone/>
            </a:pPr>
            <a:r>
              <a:rPr lang="en-US" altLang="ko-KR" sz="1800" dirty="0" err="1" smtClean="0"/>
              <a:t>MovieExec</a:t>
            </a:r>
            <a:r>
              <a:rPr lang="en-US" altLang="ko-KR" sz="1800" dirty="0" smtClean="0"/>
              <a:t>(name, address, cert#, </a:t>
            </a:r>
            <a:r>
              <a:rPr lang="en-US" altLang="ko-KR" sz="1800" dirty="0" err="1" smtClean="0"/>
              <a:t>netWorth</a:t>
            </a:r>
            <a:r>
              <a:rPr lang="en-US" altLang="ko-KR" sz="1800" dirty="0" smtClean="0"/>
              <a:t>)</a:t>
            </a:r>
          </a:p>
          <a:p>
            <a:pPr marL="457200" lvl="1" indent="0">
              <a:buNone/>
            </a:pPr>
            <a:r>
              <a:rPr lang="en-US" altLang="ko-KR" sz="1800" dirty="0" smtClean="0">
                <a:sym typeface="Wingdings" panose="05000000000000000000" pitchFamily="2" charset="2"/>
              </a:rPr>
              <a:t></a:t>
            </a:r>
          </a:p>
          <a:p>
            <a:pPr marL="457200" lvl="1" indent="0">
              <a:buNone/>
            </a:pPr>
            <a:endParaRPr lang="en-US" altLang="ko-KR" sz="1800" dirty="0"/>
          </a:p>
          <a:p>
            <a:pPr marL="457200" lvl="1" indent="0">
              <a:buNone/>
            </a:pPr>
            <a:endParaRPr lang="en-US" altLang="ko-KR" sz="1800" dirty="0"/>
          </a:p>
        </p:txBody>
      </p:sp>
      <p:sp>
        <p:nvSpPr>
          <p:cNvPr id="2" name="직사각형 1"/>
          <p:cNvSpPr/>
          <p:nvPr/>
        </p:nvSpPr>
        <p:spPr>
          <a:xfrm>
            <a:off x="3203848" y="2726766"/>
            <a:ext cx="936104" cy="2880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3641911" y="3050170"/>
            <a:ext cx="612068" cy="2880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직사각형 2"/>
          <p:cNvSpPr/>
          <p:nvPr/>
        </p:nvSpPr>
        <p:spPr>
          <a:xfrm>
            <a:off x="109497" y="3570276"/>
            <a:ext cx="62495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CREATE TABLE Studio (</a:t>
            </a:r>
          </a:p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name	CHAR(20) PRIMARY KEY,</a:t>
            </a:r>
          </a:p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address	VARCHAR(100),</a:t>
            </a:r>
          </a:p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presC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	INT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REFERENCE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MovieExec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(cert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#)</a:t>
            </a:r>
          </a:p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1907704" y="5099700"/>
            <a:ext cx="6840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CREATE TABLE Studio (</a:t>
            </a:r>
          </a:p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name	CHAR(20) PRIMARY KEY,</a:t>
            </a:r>
          </a:p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address	VARCHAR(100),</a:t>
            </a:r>
          </a:p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presC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	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INT,</a:t>
            </a:r>
          </a:p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FOREIGN KEY (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presC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#) REFERENCE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MovieExec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(cert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#)</a:t>
            </a:r>
          </a:p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6789152" y="4257388"/>
            <a:ext cx="2215158" cy="3600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Referential Constraint</a:t>
            </a:r>
            <a:endParaRPr lang="en-US" dirty="0"/>
          </a:p>
        </p:txBody>
      </p:sp>
      <p:cxnSp>
        <p:nvCxnSpPr>
          <p:cNvPr id="11" name="직선 화살표 연결선 10"/>
          <p:cNvCxnSpPr>
            <a:stCxn id="7" idx="1"/>
            <a:endCxn id="4" idx="3"/>
          </p:cNvCxnSpPr>
          <p:nvPr/>
        </p:nvCxnSpPr>
        <p:spPr>
          <a:xfrm flipH="1">
            <a:off x="5868145" y="4437408"/>
            <a:ext cx="921007" cy="51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>
            <a:stCxn id="7" idx="2"/>
          </p:cNvCxnSpPr>
          <p:nvPr/>
        </p:nvCxnSpPr>
        <p:spPr>
          <a:xfrm>
            <a:off x="7896731" y="4617428"/>
            <a:ext cx="188565" cy="14415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48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AD94C3-A0AF-4A30-88F7-5E10A0DD1A79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16632"/>
            <a:ext cx="8137525" cy="1008062"/>
          </a:xfrm>
        </p:spPr>
        <p:txBody>
          <a:bodyPr/>
          <a:lstStyle/>
          <a:p>
            <a:r>
              <a:rPr lang="en-US" altLang="ko-KR" dirty="0"/>
              <a:t>Enforcing Foreign-Key Constraints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557338"/>
            <a:ext cx="8642350" cy="4608512"/>
          </a:xfrm>
        </p:spPr>
        <p:txBody>
          <a:bodyPr/>
          <a:lstStyle/>
          <a:p>
            <a:pPr marL="269875" indent="-269875"/>
            <a:r>
              <a:rPr lang="en-US" altLang="ko-KR" dirty="0"/>
              <a:t>If there is a foreign-key constraint from attributes of relation </a:t>
            </a:r>
            <a:r>
              <a:rPr lang="en-US" altLang="ko-KR" i="1" dirty="0"/>
              <a:t>R</a:t>
            </a:r>
            <a:r>
              <a:rPr lang="en-US" altLang="ko-KR" dirty="0"/>
              <a:t>  to the primary key of relation </a:t>
            </a:r>
            <a:r>
              <a:rPr lang="en-US" altLang="ko-KR" i="1" dirty="0"/>
              <a:t>S</a:t>
            </a:r>
            <a:r>
              <a:rPr lang="en-US" altLang="ko-KR" dirty="0"/>
              <a:t>, two violations are possible:</a:t>
            </a:r>
          </a:p>
          <a:p>
            <a:pPr marL="801688" lvl="1" indent="-352425"/>
            <a:r>
              <a:rPr lang="en-US" altLang="ko-KR" dirty="0"/>
              <a:t>An insert or update to </a:t>
            </a:r>
            <a:r>
              <a:rPr lang="en-US" altLang="ko-KR" i="1" dirty="0"/>
              <a:t>R</a:t>
            </a:r>
            <a:r>
              <a:rPr lang="en-US" altLang="ko-KR" dirty="0"/>
              <a:t>  introduces values not found in </a:t>
            </a:r>
            <a:r>
              <a:rPr lang="en-US" altLang="ko-KR" i="1" dirty="0"/>
              <a:t>S</a:t>
            </a:r>
            <a:r>
              <a:rPr lang="en-US" altLang="ko-KR" dirty="0"/>
              <a:t>.</a:t>
            </a:r>
          </a:p>
          <a:p>
            <a:pPr marL="801688" lvl="1" indent="-352425"/>
            <a:r>
              <a:rPr lang="en-US" altLang="ko-KR" dirty="0"/>
              <a:t>A deletion or update to S causes some tuples of </a:t>
            </a:r>
            <a:r>
              <a:rPr lang="en-US" altLang="ko-KR" i="1" dirty="0"/>
              <a:t>R</a:t>
            </a:r>
            <a:r>
              <a:rPr lang="en-US" altLang="ko-KR" dirty="0"/>
              <a:t>  to </a:t>
            </a:r>
            <a:r>
              <a:rPr lang="en-US" altLang="ko-KR" dirty="0">
                <a:latin typeface="Tahoma" panose="020B0604030504040204" pitchFamily="34" charset="0"/>
              </a:rPr>
              <a:t>“</a:t>
            </a:r>
            <a:r>
              <a:rPr lang="en-US" altLang="ko-KR" dirty="0"/>
              <a:t>dangle.</a:t>
            </a:r>
            <a:r>
              <a:rPr lang="en-US" altLang="ko-KR" dirty="0">
                <a:latin typeface="Tahoma" panose="020B0604030504040204" pitchFamily="34" charset="0"/>
              </a:rPr>
              <a:t>”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9705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B333A9-2B74-4A03-B917-B4D470BA1DAE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Actions Taken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640762" cy="4343400"/>
          </a:xfrm>
        </p:spPr>
        <p:txBody>
          <a:bodyPr/>
          <a:lstStyle/>
          <a:p>
            <a:pPr marL="269875" indent="-269875"/>
            <a:r>
              <a:rPr lang="en-US" altLang="ko-KR" dirty="0"/>
              <a:t>Suppose </a:t>
            </a:r>
            <a:r>
              <a:rPr lang="en-US" altLang="ko-KR" i="1" dirty="0"/>
              <a:t>R</a:t>
            </a:r>
            <a:r>
              <a:rPr lang="en-US" altLang="ko-KR" dirty="0"/>
              <a:t> = Sells, </a:t>
            </a:r>
            <a:r>
              <a:rPr lang="en-US" altLang="ko-KR" i="1" dirty="0"/>
              <a:t>S</a:t>
            </a:r>
            <a:r>
              <a:rPr lang="en-US" altLang="ko-KR" dirty="0"/>
              <a:t> = Beers.</a:t>
            </a:r>
          </a:p>
          <a:p>
            <a:pPr marL="719138" lvl="1" indent="-269875"/>
            <a:r>
              <a:rPr lang="en-US" altLang="ko-KR" dirty="0"/>
              <a:t>Insertion or update to Sells with a nonexistent beer: Rejected.</a:t>
            </a:r>
          </a:p>
          <a:p>
            <a:pPr marL="719138" lvl="1" indent="-269875"/>
            <a:r>
              <a:rPr lang="en-US" altLang="ko-KR" dirty="0"/>
              <a:t>Deletion or update to Beers that removes a beer value found in some tuples of Sells:</a:t>
            </a:r>
          </a:p>
          <a:p>
            <a:pPr marL="1241425" lvl="2" indent="-342900"/>
            <a:r>
              <a:rPr lang="en-US" altLang="ko-KR" i="1" dirty="0"/>
              <a:t>Default</a:t>
            </a:r>
            <a:r>
              <a:rPr lang="en-US" altLang="ko-KR" dirty="0"/>
              <a:t> : Reject the modification.</a:t>
            </a:r>
          </a:p>
          <a:p>
            <a:pPr marL="1241425" lvl="2" indent="-342900"/>
            <a:r>
              <a:rPr lang="en-US" altLang="ko-KR" i="1" dirty="0"/>
              <a:t>Cascade</a:t>
            </a:r>
            <a:r>
              <a:rPr lang="en-US" altLang="ko-KR" dirty="0"/>
              <a:t> : Make the same changes in Sells.</a:t>
            </a:r>
          </a:p>
          <a:p>
            <a:pPr marL="1789113" lvl="3" indent="-304800"/>
            <a:r>
              <a:rPr lang="en-US" altLang="ko-KR" dirty="0"/>
              <a:t>Deleted beer: delete Sells tuple.</a:t>
            </a:r>
          </a:p>
          <a:p>
            <a:pPr marL="1789113" lvl="3" indent="-304800"/>
            <a:r>
              <a:rPr lang="en-US" altLang="ko-KR" dirty="0"/>
              <a:t>Updated beer: change value in Sells.</a:t>
            </a:r>
          </a:p>
          <a:p>
            <a:pPr marL="1241425" lvl="2" indent="-342900"/>
            <a:r>
              <a:rPr lang="en-US" altLang="ko-KR" i="1" dirty="0"/>
              <a:t>Set NULL</a:t>
            </a:r>
            <a:r>
              <a:rPr lang="en-US" altLang="ko-KR" dirty="0"/>
              <a:t> : Change the beer to NULL.</a:t>
            </a:r>
          </a:p>
          <a:p>
            <a:pPr marL="1241425" lvl="2" indent="-342900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2887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3A9B6E-4B14-44AD-A3C6-E96884F0BCA6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Example: Cascade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557338"/>
            <a:ext cx="8928100" cy="4608512"/>
          </a:xfrm>
        </p:spPr>
        <p:txBody>
          <a:bodyPr/>
          <a:lstStyle/>
          <a:p>
            <a:r>
              <a:rPr lang="en-US" altLang="ko-KR"/>
              <a:t>Deletion of the Bud tuple from Beers.</a:t>
            </a:r>
          </a:p>
          <a:p>
            <a:pPr lvl="1"/>
            <a:r>
              <a:rPr lang="en-US" altLang="ko-KR"/>
              <a:t>Then delete all tuples from Sells that have beer = 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Bud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.</a:t>
            </a:r>
          </a:p>
          <a:p>
            <a:r>
              <a:rPr lang="en-US" altLang="ko-KR"/>
              <a:t>Update of the Bud tuple by changing 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Bud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 to 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Budweiser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.</a:t>
            </a:r>
          </a:p>
          <a:p>
            <a:pPr lvl="1"/>
            <a:r>
              <a:rPr lang="en-US" altLang="ko-KR"/>
              <a:t>Then change all Sells tuples with beer = 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Bud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 </a:t>
            </a:r>
            <a:br>
              <a:rPr lang="en-US" altLang="ko-KR"/>
            </a:br>
            <a:r>
              <a:rPr lang="en-US" altLang="ko-KR"/>
              <a:t>so that beer = 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Budweiser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. </a:t>
            </a:r>
          </a:p>
        </p:txBody>
      </p:sp>
      <p:sp>
        <p:nvSpPr>
          <p:cNvPr id="378885" name="Rectangle 5"/>
          <p:cNvSpPr>
            <a:spLocks noChangeArrowheads="1"/>
          </p:cNvSpPr>
          <p:nvPr/>
        </p:nvSpPr>
        <p:spPr bwMode="auto">
          <a:xfrm>
            <a:off x="1619250" y="4003675"/>
            <a:ext cx="1800225" cy="20891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>
              <a:latin typeface="+mn-lt"/>
            </a:endParaRPr>
          </a:p>
        </p:txBody>
      </p:sp>
      <p:sp>
        <p:nvSpPr>
          <p:cNvPr id="378886" name="Rectangle 6"/>
          <p:cNvSpPr>
            <a:spLocks noChangeArrowheads="1"/>
          </p:cNvSpPr>
          <p:nvPr/>
        </p:nvSpPr>
        <p:spPr bwMode="auto">
          <a:xfrm>
            <a:off x="1619250" y="4652963"/>
            <a:ext cx="1800225" cy="2873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>
              <a:latin typeface="+mn-lt"/>
            </a:endParaRPr>
          </a:p>
        </p:txBody>
      </p:sp>
      <p:sp>
        <p:nvSpPr>
          <p:cNvPr id="378887" name="Text Box 7"/>
          <p:cNvSpPr txBox="1">
            <a:spLocks noChangeArrowheads="1"/>
          </p:cNvSpPr>
          <p:nvPr/>
        </p:nvSpPr>
        <p:spPr bwMode="auto">
          <a:xfrm>
            <a:off x="1908175" y="6092825"/>
            <a:ext cx="1296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>
                <a:latin typeface="+mn-lt"/>
              </a:rPr>
              <a:t>Sells</a:t>
            </a:r>
          </a:p>
        </p:txBody>
      </p:sp>
      <p:sp>
        <p:nvSpPr>
          <p:cNvPr id="378888" name="Rectangle 8"/>
          <p:cNvSpPr>
            <a:spLocks noChangeArrowheads="1"/>
          </p:cNvSpPr>
          <p:nvPr/>
        </p:nvSpPr>
        <p:spPr bwMode="auto">
          <a:xfrm>
            <a:off x="5146675" y="3932238"/>
            <a:ext cx="1800225" cy="20891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>
              <a:latin typeface="+mn-lt"/>
            </a:endParaRPr>
          </a:p>
        </p:txBody>
      </p:sp>
      <p:sp>
        <p:nvSpPr>
          <p:cNvPr id="378889" name="Rectangle 9"/>
          <p:cNvSpPr>
            <a:spLocks noChangeArrowheads="1"/>
          </p:cNvSpPr>
          <p:nvPr/>
        </p:nvSpPr>
        <p:spPr bwMode="auto">
          <a:xfrm>
            <a:off x="5146675" y="5300663"/>
            <a:ext cx="1800225" cy="2873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>
              <a:latin typeface="+mn-lt"/>
            </a:endParaRPr>
          </a:p>
        </p:txBody>
      </p:sp>
      <p:sp>
        <p:nvSpPr>
          <p:cNvPr id="378890" name="Text Box 10"/>
          <p:cNvSpPr txBox="1">
            <a:spLocks noChangeArrowheads="1"/>
          </p:cNvSpPr>
          <p:nvPr/>
        </p:nvSpPr>
        <p:spPr bwMode="auto">
          <a:xfrm>
            <a:off x="5435600" y="6021388"/>
            <a:ext cx="1296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>
                <a:latin typeface="+mn-lt"/>
              </a:rPr>
              <a:t>Beers</a:t>
            </a:r>
          </a:p>
        </p:txBody>
      </p:sp>
      <p:cxnSp>
        <p:nvCxnSpPr>
          <p:cNvPr id="378891" name="AutoShape 11"/>
          <p:cNvCxnSpPr>
            <a:cxnSpLocks noChangeShapeType="1"/>
            <a:stCxn id="378886" idx="3"/>
            <a:endCxn id="378889" idx="1"/>
          </p:cNvCxnSpPr>
          <p:nvPr/>
        </p:nvCxnSpPr>
        <p:spPr bwMode="auto">
          <a:xfrm>
            <a:off x="3419475" y="4797425"/>
            <a:ext cx="1727200" cy="6477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8901" name="Rectangle 21"/>
          <p:cNvSpPr>
            <a:spLocks noChangeArrowheads="1"/>
          </p:cNvSpPr>
          <p:nvPr/>
        </p:nvSpPr>
        <p:spPr bwMode="auto">
          <a:xfrm>
            <a:off x="5146675" y="5300663"/>
            <a:ext cx="647700" cy="287337"/>
          </a:xfrm>
          <a:prstGeom prst="rect">
            <a:avLst/>
          </a:prstGeom>
          <a:solidFill>
            <a:srgbClr val="FF818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 dirty="0">
                <a:latin typeface="+mn-lt"/>
              </a:rPr>
              <a:t>Bud</a:t>
            </a:r>
          </a:p>
        </p:txBody>
      </p:sp>
      <p:sp>
        <p:nvSpPr>
          <p:cNvPr id="378902" name="Text Box 22"/>
          <p:cNvSpPr txBox="1">
            <a:spLocks noChangeArrowheads="1"/>
          </p:cNvSpPr>
          <p:nvPr/>
        </p:nvSpPr>
        <p:spPr bwMode="auto">
          <a:xfrm>
            <a:off x="7019925" y="5013325"/>
            <a:ext cx="935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i="1">
                <a:latin typeface="+mn-lt"/>
              </a:rPr>
              <a:t>Delete</a:t>
            </a:r>
          </a:p>
        </p:txBody>
      </p:sp>
      <p:sp>
        <p:nvSpPr>
          <p:cNvPr id="378903" name="Rectangle 23"/>
          <p:cNvSpPr>
            <a:spLocks noChangeArrowheads="1"/>
          </p:cNvSpPr>
          <p:nvPr/>
        </p:nvSpPr>
        <p:spPr bwMode="auto">
          <a:xfrm>
            <a:off x="2771775" y="4652963"/>
            <a:ext cx="647700" cy="287337"/>
          </a:xfrm>
          <a:prstGeom prst="rect">
            <a:avLst/>
          </a:prstGeom>
          <a:solidFill>
            <a:srgbClr val="FF818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dirty="0">
                <a:latin typeface="+mn-lt"/>
              </a:rPr>
              <a:t>Bud</a:t>
            </a:r>
          </a:p>
        </p:txBody>
      </p:sp>
      <p:sp>
        <p:nvSpPr>
          <p:cNvPr id="378904" name="Rectangle 24"/>
          <p:cNvSpPr>
            <a:spLocks noChangeArrowheads="1"/>
          </p:cNvSpPr>
          <p:nvPr/>
        </p:nvSpPr>
        <p:spPr bwMode="auto">
          <a:xfrm>
            <a:off x="1619250" y="5157788"/>
            <a:ext cx="1800225" cy="2873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>
              <a:latin typeface="+mn-lt"/>
            </a:endParaRPr>
          </a:p>
        </p:txBody>
      </p:sp>
      <p:sp>
        <p:nvSpPr>
          <p:cNvPr id="378905" name="Rectangle 25"/>
          <p:cNvSpPr>
            <a:spLocks noChangeArrowheads="1"/>
          </p:cNvSpPr>
          <p:nvPr/>
        </p:nvSpPr>
        <p:spPr bwMode="auto">
          <a:xfrm>
            <a:off x="2771775" y="5157788"/>
            <a:ext cx="647700" cy="287337"/>
          </a:xfrm>
          <a:prstGeom prst="rect">
            <a:avLst/>
          </a:prstGeom>
          <a:solidFill>
            <a:srgbClr val="FF818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>
                <a:latin typeface="+mn-lt"/>
              </a:rPr>
              <a:t>Bud</a:t>
            </a:r>
          </a:p>
        </p:txBody>
      </p:sp>
      <p:cxnSp>
        <p:nvCxnSpPr>
          <p:cNvPr id="378906" name="AutoShape 26"/>
          <p:cNvCxnSpPr>
            <a:cxnSpLocks noChangeShapeType="1"/>
            <a:stCxn id="378905" idx="3"/>
            <a:endCxn id="378901" idx="1"/>
          </p:cNvCxnSpPr>
          <p:nvPr/>
        </p:nvCxnSpPr>
        <p:spPr bwMode="auto">
          <a:xfrm>
            <a:off x="3419475" y="5302250"/>
            <a:ext cx="1727200" cy="142875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8907" name="Text Box 27"/>
          <p:cNvSpPr txBox="1">
            <a:spLocks noChangeArrowheads="1"/>
          </p:cNvSpPr>
          <p:nvPr/>
        </p:nvSpPr>
        <p:spPr bwMode="auto">
          <a:xfrm>
            <a:off x="3779838" y="4292600"/>
            <a:ext cx="1296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i="1">
                <a:latin typeface="+mn-lt"/>
              </a:rPr>
              <a:t>Cascade</a:t>
            </a:r>
            <a:br>
              <a:rPr lang="en-US" altLang="ko-KR" i="1">
                <a:latin typeface="+mn-lt"/>
              </a:rPr>
            </a:br>
            <a:r>
              <a:rPr lang="en-US" altLang="ko-KR" i="1">
                <a:latin typeface="+mn-lt"/>
              </a:rPr>
              <a:t>deletion</a:t>
            </a:r>
          </a:p>
        </p:txBody>
      </p:sp>
      <p:sp>
        <p:nvSpPr>
          <p:cNvPr id="378908" name="Text Box 28"/>
          <p:cNvSpPr txBox="1">
            <a:spLocks noChangeArrowheads="1"/>
          </p:cNvSpPr>
          <p:nvPr/>
        </p:nvSpPr>
        <p:spPr bwMode="auto">
          <a:xfrm>
            <a:off x="7092950" y="5445125"/>
            <a:ext cx="935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i="1">
                <a:latin typeface="+mn-lt"/>
              </a:rPr>
              <a:t>Update</a:t>
            </a:r>
          </a:p>
        </p:txBody>
      </p:sp>
      <p:sp>
        <p:nvSpPr>
          <p:cNvPr id="378909" name="Text Box 29"/>
          <p:cNvSpPr txBox="1">
            <a:spLocks noChangeArrowheads="1"/>
          </p:cNvSpPr>
          <p:nvPr/>
        </p:nvSpPr>
        <p:spPr bwMode="auto">
          <a:xfrm>
            <a:off x="3635375" y="5445125"/>
            <a:ext cx="1296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i="1">
                <a:latin typeface="+mn-lt"/>
              </a:rPr>
              <a:t>Cascade</a:t>
            </a:r>
            <a:br>
              <a:rPr lang="en-US" altLang="ko-KR" i="1">
                <a:latin typeface="+mn-lt"/>
              </a:rPr>
            </a:br>
            <a:r>
              <a:rPr lang="en-US" altLang="ko-KR" i="1">
                <a:latin typeface="+mn-lt"/>
              </a:rPr>
              <a:t>updates</a:t>
            </a:r>
          </a:p>
        </p:txBody>
      </p:sp>
    </p:spTree>
    <p:extLst>
      <p:ext uri="{BB962C8B-B14F-4D97-AF65-F5344CB8AC3E}">
        <p14:creationId xmlns:p14="http://schemas.microsoft.com/office/powerpoint/2010/main" val="125118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2857</TotalTime>
  <Words>901</Words>
  <Application>Microsoft Office PowerPoint</Application>
  <PresentationFormat>화면 슬라이드 쇼(4:3)</PresentationFormat>
  <Paragraphs>320</Paragraphs>
  <Slides>25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35" baseType="lpstr">
      <vt:lpstr>Monotype Sorts</vt:lpstr>
      <vt:lpstr>굴림</vt:lpstr>
      <vt:lpstr>맑은 고딕</vt:lpstr>
      <vt:lpstr>Arial</vt:lpstr>
      <vt:lpstr>Calibri</vt:lpstr>
      <vt:lpstr>Courier New</vt:lpstr>
      <vt:lpstr>Symbol</vt:lpstr>
      <vt:lpstr>Tahoma</vt:lpstr>
      <vt:lpstr>Wingdings</vt:lpstr>
      <vt:lpstr>Office Theme</vt:lpstr>
      <vt:lpstr>More about SQL</vt:lpstr>
      <vt:lpstr>Views</vt:lpstr>
      <vt:lpstr>Example: Accessing a View</vt:lpstr>
      <vt:lpstr>DMBS Optimization</vt:lpstr>
      <vt:lpstr>Materialized View</vt:lpstr>
      <vt:lpstr>Referential Constraint and Foreign Key </vt:lpstr>
      <vt:lpstr>Enforcing Foreign-Key Constraints</vt:lpstr>
      <vt:lpstr>Actions Taken</vt:lpstr>
      <vt:lpstr>Example: Cascade</vt:lpstr>
      <vt:lpstr>Example: Set NULL</vt:lpstr>
      <vt:lpstr>Choosing a Policy</vt:lpstr>
      <vt:lpstr>Attribute-Based Checks</vt:lpstr>
      <vt:lpstr>Timing of Checks</vt:lpstr>
      <vt:lpstr>Tuple-Based Checks</vt:lpstr>
      <vt:lpstr>Assertions</vt:lpstr>
      <vt:lpstr>Example: Assertion</vt:lpstr>
      <vt:lpstr>Timing of Assertion Checks</vt:lpstr>
      <vt:lpstr>Triggers</vt:lpstr>
      <vt:lpstr>Example: Trigger Definition</vt:lpstr>
      <vt:lpstr>Transaction - Example </vt:lpstr>
      <vt:lpstr>Transaction</vt:lpstr>
      <vt:lpstr>Transaction – BEGIN TRAN and COMMIT TRAN</vt:lpstr>
      <vt:lpstr>Serializability</vt:lpstr>
      <vt:lpstr>Referential Constraint - Deferable</vt:lpstr>
      <vt:lpstr>Index</vt:lpstr>
    </vt:vector>
  </TitlesOfParts>
  <Company>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lik2</dc:creator>
  <cp:lastModifiedBy>LIK</cp:lastModifiedBy>
  <cp:revision>145</cp:revision>
  <dcterms:created xsi:type="dcterms:W3CDTF">2004-01-12T08:00:17Z</dcterms:created>
  <dcterms:modified xsi:type="dcterms:W3CDTF">2018-12-27T11:15:11Z</dcterms:modified>
</cp:coreProperties>
</file>