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4"/>
  </p:notesMasterIdLst>
  <p:sldIdLst>
    <p:sldId id="256" r:id="rId2"/>
    <p:sldId id="339" r:id="rId3"/>
    <p:sldId id="258" r:id="rId4"/>
    <p:sldId id="340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2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2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129-4E05-4E55-AB41-16FA92DFEB7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A7D2-8E59-4CD0-87C0-0F5535E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E81-9B59-4525-A192-110F78837454}" type="datetime1">
              <a:rPr lang="en-US" altLang="ko-KR" smtClean="0"/>
              <a:t>9/5/2018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AE96-09F4-4401-9186-C2A237A22F6F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9644-ADA6-44B0-B25B-0797971D7420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E3AF-68AE-427D-B908-0F20845969E0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27D2-F273-417F-8B30-EBB50A81B457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B382-F465-4691-B106-315C4200D01D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95C-D604-45A0-8264-64A547710F1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F8B-587E-4597-8AEB-DFDBFECAEAF3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9DF6-0D07-41B4-BEBF-C61D12432111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B8F5-CD01-4291-93B9-55340ABB3215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42F5-74A1-44B9-B671-695AF17BDEB6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6" y="20222"/>
            <a:ext cx="90010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718975F-DE76-4299-9CE9-8DB45D5AA2BB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Interfacing DBMS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2018,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Sample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5" name="직사각형 4"/>
          <p:cNvSpPr/>
          <p:nvPr/>
        </p:nvSpPr>
        <p:spPr>
          <a:xfrm>
            <a:off x="539552" y="1124744"/>
            <a:ext cx="4572000" cy="16989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// Connecting, selecting database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$con = </a:t>
            </a:r>
            <a:r>
              <a:rPr lang="en-US" altLang="ko-KR" sz="1400" dirty="0" err="1">
                <a:latin typeface="+mn-lt"/>
                <a:ea typeface="+mn-ea"/>
              </a:rPr>
              <a:t>pg_connect</a:t>
            </a:r>
            <a:r>
              <a:rPr lang="en-US" altLang="ko-KR" sz="1400" dirty="0">
                <a:latin typeface="+mn-lt"/>
                <a:ea typeface="+mn-ea"/>
              </a:rPr>
              <a:t>("host=localhost </a:t>
            </a:r>
            <a:r>
              <a:rPr lang="en-US" altLang="ko-KR" sz="1400" dirty="0" err="1">
                <a:latin typeface="+mn-lt"/>
                <a:ea typeface="+mn-ea"/>
              </a:rPr>
              <a:t>dbname</a:t>
            </a:r>
            <a:r>
              <a:rPr lang="en-US" altLang="ko-KR" sz="1400" dirty="0">
                <a:latin typeface="+mn-lt"/>
                <a:ea typeface="+mn-ea"/>
              </a:rPr>
              <a:t>=</a:t>
            </a:r>
            <a:r>
              <a:rPr lang="en-US" altLang="ko-KR" sz="1400" dirty="0" err="1">
                <a:latin typeface="+mn-lt"/>
                <a:ea typeface="+mn-ea"/>
              </a:rPr>
              <a:t>db_example</a:t>
            </a:r>
            <a:r>
              <a:rPr lang="en-US" altLang="ko-KR" sz="1400" dirty="0">
                <a:latin typeface="+mn-lt"/>
                <a:ea typeface="+mn-ea"/>
              </a:rPr>
              <a:t> user=</a:t>
            </a:r>
            <a:r>
              <a:rPr lang="en-US" altLang="ko-KR" sz="1400" dirty="0" err="1">
                <a:latin typeface="+mn-lt"/>
                <a:ea typeface="+mn-ea"/>
              </a:rPr>
              <a:t>postgres</a:t>
            </a:r>
            <a:r>
              <a:rPr lang="en-US" altLang="ko-KR" sz="1400" dirty="0">
                <a:latin typeface="+mn-lt"/>
                <a:ea typeface="+mn-ea"/>
              </a:rPr>
              <a:t> password=</a:t>
            </a:r>
            <a:r>
              <a:rPr lang="en-US" altLang="ko-KR" sz="1400" dirty="0" err="1">
                <a:latin typeface="+mn-lt"/>
                <a:ea typeface="+mn-ea"/>
              </a:rPr>
              <a:t>postgres</a:t>
            </a:r>
            <a:r>
              <a:rPr lang="en-US" altLang="ko-KR" sz="1400" dirty="0">
                <a:latin typeface="+mn-lt"/>
                <a:ea typeface="+mn-ea"/>
              </a:rPr>
              <a:t>")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	or die('Could not connect: ' . </a:t>
            </a:r>
            <a:r>
              <a:rPr lang="en-US" altLang="ko-KR" sz="1400" dirty="0" err="1">
                <a:latin typeface="+mn-lt"/>
                <a:ea typeface="+mn-ea"/>
              </a:rPr>
              <a:t>pg_last_error</a:t>
            </a:r>
            <a:r>
              <a:rPr lang="en-US" altLang="ko-KR" sz="1400" dirty="0">
                <a:latin typeface="+mn-lt"/>
                <a:ea typeface="+mn-ea"/>
              </a:rPr>
              <a:t>());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	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// </a:t>
            </a:r>
            <a:r>
              <a:rPr lang="en-US" altLang="ko-KR" sz="1400" dirty="0" err="1">
                <a:latin typeface="+mn-lt"/>
                <a:ea typeface="+mn-ea"/>
              </a:rPr>
              <a:t>javascript</a:t>
            </a:r>
            <a:r>
              <a:rPr lang="ko-KR" altLang="en-US" sz="1400" dirty="0">
                <a:latin typeface="+mn-lt"/>
                <a:ea typeface="+mn-ea"/>
              </a:rPr>
              <a:t>를 통해 넘겨준 </a:t>
            </a:r>
            <a:r>
              <a:rPr lang="en-US" altLang="ko-KR" sz="1400" dirty="0">
                <a:latin typeface="+mn-lt"/>
                <a:ea typeface="+mn-ea"/>
              </a:rPr>
              <a:t>query</a:t>
            </a:r>
            <a:r>
              <a:rPr lang="ko-KR" altLang="en-US" sz="1400" dirty="0">
                <a:latin typeface="+mn-lt"/>
                <a:ea typeface="+mn-ea"/>
              </a:rPr>
              <a:t>를 가져온다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// GET</a:t>
            </a:r>
            <a:r>
              <a:rPr lang="ko-KR" altLang="en-US" sz="1400" dirty="0">
                <a:latin typeface="+mn-lt"/>
                <a:ea typeface="+mn-ea"/>
              </a:rPr>
              <a:t>방식으로 넘겨줬기 때문에 </a:t>
            </a:r>
            <a:r>
              <a:rPr lang="en-US" altLang="ko-KR" sz="1400" dirty="0">
                <a:latin typeface="+mn-lt"/>
                <a:ea typeface="+mn-ea"/>
              </a:rPr>
              <a:t>GET</a:t>
            </a:r>
            <a:r>
              <a:rPr lang="ko-KR" altLang="en-US" sz="1400" dirty="0">
                <a:latin typeface="+mn-lt"/>
                <a:ea typeface="+mn-ea"/>
              </a:rPr>
              <a:t>으로 가져온다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$</a:t>
            </a:r>
            <a:r>
              <a:rPr lang="en-US" altLang="ko-KR" sz="1400" dirty="0" err="1">
                <a:latin typeface="+mn-lt"/>
                <a:ea typeface="+mn-ea"/>
              </a:rPr>
              <a:t>sql</a:t>
            </a:r>
            <a:r>
              <a:rPr lang="en-US" altLang="ko-KR" sz="1400" dirty="0">
                <a:latin typeface="+mn-lt"/>
                <a:ea typeface="+mn-ea"/>
              </a:rPr>
              <a:t>= $_GET["q"];</a:t>
            </a:r>
            <a:endParaRPr lang="ko-KR" altLang="en-US" sz="1400" dirty="0">
              <a:latin typeface="+mn-lt"/>
              <a:ea typeface="+mn-ea"/>
            </a:endParaRPr>
          </a:p>
        </p:txBody>
      </p:sp>
      <p:sp>
        <p:nvSpPr>
          <p:cNvPr id="6" name="내용 개체 틀 2"/>
          <p:cNvSpPr>
            <a:spLocks noGrp="1"/>
          </p:cNvSpPr>
          <p:nvPr/>
        </p:nvSpPr>
        <p:spPr>
          <a:xfrm>
            <a:off x="3521150" y="2636912"/>
            <a:ext cx="4968552" cy="3384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// query execution : </a:t>
            </a:r>
            <a:r>
              <a:rPr lang="en-US" altLang="ko-KR" sz="1400" dirty="0" err="1">
                <a:latin typeface="+mn-lt"/>
                <a:ea typeface="+mn-ea"/>
              </a:rPr>
              <a:t>pg_query</a:t>
            </a:r>
            <a:r>
              <a:rPr lang="en-US" altLang="ko-KR" sz="1400" dirty="0">
                <a:latin typeface="+mn-lt"/>
                <a:ea typeface="+mn-ea"/>
              </a:rPr>
              <a:t>(query)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$result = </a:t>
            </a:r>
            <a:r>
              <a:rPr lang="en-US" altLang="ko-KR" sz="1400" dirty="0" err="1">
                <a:latin typeface="+mn-lt"/>
                <a:ea typeface="+mn-ea"/>
              </a:rPr>
              <a:t>pg_query</a:t>
            </a:r>
            <a:r>
              <a:rPr lang="en-US" altLang="ko-KR" sz="1400" dirty="0">
                <a:latin typeface="+mn-lt"/>
                <a:ea typeface="+mn-ea"/>
              </a:rPr>
              <a:t>($</a:t>
            </a:r>
            <a:r>
              <a:rPr lang="en-US" altLang="ko-KR" sz="1400" dirty="0" err="1">
                <a:latin typeface="+mn-lt"/>
                <a:ea typeface="+mn-ea"/>
              </a:rPr>
              <a:t>sql</a:t>
            </a:r>
            <a:r>
              <a:rPr lang="en-US" altLang="ko-KR" sz="1400" dirty="0">
                <a:latin typeface="+mn-lt"/>
                <a:ea typeface="+mn-ea"/>
              </a:rPr>
              <a:t>) or die('Query failed: ' . </a:t>
            </a:r>
            <a:r>
              <a:rPr lang="en-US" altLang="ko-KR" sz="1400" dirty="0" err="1">
                <a:latin typeface="+mn-lt"/>
                <a:ea typeface="+mn-ea"/>
              </a:rPr>
              <a:t>pg_last_error</a:t>
            </a:r>
            <a:r>
              <a:rPr lang="en-US" altLang="ko-KR" sz="1400" dirty="0">
                <a:latin typeface="+mn-lt"/>
                <a:ea typeface="+mn-ea"/>
              </a:rPr>
              <a:t>());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// Printing results in HTML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echo "&lt;table&gt;\n";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while ($line = </a:t>
            </a:r>
            <a:r>
              <a:rPr lang="en-US" altLang="ko-KR" sz="1400" dirty="0" err="1">
                <a:latin typeface="+mn-lt"/>
                <a:ea typeface="+mn-ea"/>
              </a:rPr>
              <a:t>pg_fetch_array</a:t>
            </a:r>
            <a:r>
              <a:rPr lang="en-US" altLang="ko-KR" sz="1400" dirty="0">
                <a:latin typeface="+mn-lt"/>
                <a:ea typeface="+mn-ea"/>
              </a:rPr>
              <a:t>($result, null, PGSQL_ASSOC)) {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echo "\t&lt;</a:t>
            </a:r>
            <a:r>
              <a:rPr lang="en-US" altLang="ko-KR" sz="1400" dirty="0" err="1">
                <a:latin typeface="+mn-lt"/>
                <a:ea typeface="+mn-ea"/>
              </a:rPr>
              <a:t>tr</a:t>
            </a:r>
            <a:r>
              <a:rPr lang="en-US" altLang="ko-KR" sz="1400" dirty="0">
                <a:latin typeface="+mn-lt"/>
                <a:ea typeface="+mn-ea"/>
              </a:rPr>
              <a:t>&gt;\n";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</a:t>
            </a:r>
            <a:r>
              <a:rPr lang="en-US" altLang="ko-KR" sz="1400" dirty="0" err="1">
                <a:latin typeface="+mn-lt"/>
                <a:ea typeface="+mn-ea"/>
              </a:rPr>
              <a:t>foreach</a:t>
            </a:r>
            <a:r>
              <a:rPr lang="en-US" altLang="ko-KR" sz="1400" dirty="0">
                <a:latin typeface="+mn-lt"/>
                <a:ea typeface="+mn-ea"/>
              </a:rPr>
              <a:t> ($line as $</a:t>
            </a:r>
            <a:r>
              <a:rPr lang="en-US" altLang="ko-KR" sz="1400" dirty="0" err="1">
                <a:latin typeface="+mn-lt"/>
                <a:ea typeface="+mn-ea"/>
              </a:rPr>
              <a:t>col_value</a:t>
            </a:r>
            <a:r>
              <a:rPr lang="en-US" altLang="ko-KR" sz="1400" dirty="0">
                <a:latin typeface="+mn-lt"/>
                <a:ea typeface="+mn-ea"/>
              </a:rPr>
              <a:t>) {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echo "\t\t&lt;td&gt;$</a:t>
            </a:r>
            <a:r>
              <a:rPr lang="en-US" altLang="ko-KR" sz="1400" dirty="0" err="1">
                <a:latin typeface="+mn-lt"/>
                <a:ea typeface="+mn-ea"/>
              </a:rPr>
              <a:t>col_value</a:t>
            </a:r>
            <a:r>
              <a:rPr lang="en-US" altLang="ko-KR" sz="1400" dirty="0">
                <a:latin typeface="+mn-lt"/>
                <a:ea typeface="+mn-ea"/>
              </a:rPr>
              <a:t>&lt;/td&gt;\n";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}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echo "\t&lt;/</a:t>
            </a:r>
            <a:r>
              <a:rPr lang="en-US" altLang="ko-KR" sz="1400" dirty="0" err="1">
                <a:latin typeface="+mn-lt"/>
                <a:ea typeface="+mn-ea"/>
              </a:rPr>
              <a:t>tr</a:t>
            </a:r>
            <a:r>
              <a:rPr lang="en-US" altLang="ko-KR" sz="1400" dirty="0">
                <a:latin typeface="+mn-lt"/>
                <a:ea typeface="+mn-ea"/>
              </a:rPr>
              <a:t>&gt;\n";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}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echo "&lt;/table&gt;\n";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// Free </a:t>
            </a:r>
            <a:r>
              <a:rPr lang="en-US" altLang="ko-KR" sz="1400" dirty="0" err="1">
                <a:latin typeface="+mn-lt"/>
                <a:ea typeface="+mn-ea"/>
              </a:rPr>
              <a:t>resultset</a:t>
            </a:r>
            <a:endParaRPr lang="en-US" altLang="ko-KR" sz="1400" dirty="0">
              <a:latin typeface="+mn-lt"/>
              <a:ea typeface="+mn-ea"/>
            </a:endParaRP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 err="1">
                <a:latin typeface="+mn-lt"/>
                <a:ea typeface="+mn-ea"/>
              </a:rPr>
              <a:t>pg_free_result</a:t>
            </a:r>
            <a:r>
              <a:rPr lang="en-US" altLang="ko-KR" sz="1400" dirty="0">
                <a:latin typeface="+mn-lt"/>
                <a:ea typeface="+mn-ea"/>
              </a:rPr>
              <a:t>($result);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// Closing connection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 err="1">
                <a:latin typeface="+mn-lt"/>
                <a:ea typeface="+mn-ea"/>
              </a:rPr>
              <a:t>pg_close</a:t>
            </a:r>
            <a:r>
              <a:rPr lang="en-US" altLang="ko-KR" sz="1400" dirty="0">
                <a:latin typeface="+mn-lt"/>
                <a:ea typeface="+mn-ea"/>
              </a:rPr>
              <a:t>($con);</a:t>
            </a:r>
            <a:endParaRPr lang="ko-KR" altLang="en-US" sz="14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28417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5" name="내용 개체 틀 2"/>
          <p:cNvSpPr>
            <a:spLocks noGrp="1"/>
          </p:cNvSpPr>
          <p:nvPr/>
        </p:nvSpPr>
        <p:spPr>
          <a:xfrm>
            <a:off x="251520" y="1196752"/>
            <a:ext cx="8515350" cy="4608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&lt;!DOCTYPE html&gt;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&lt;html </a:t>
            </a:r>
            <a:r>
              <a:rPr lang="en-US" altLang="ko-KR" sz="1400" dirty="0" err="1">
                <a:latin typeface="+mn-lt"/>
                <a:ea typeface="+mn-ea"/>
              </a:rPr>
              <a:t>xmlns</a:t>
            </a:r>
            <a:r>
              <a:rPr lang="en-US" altLang="ko-KR" sz="1400" dirty="0">
                <a:latin typeface="+mn-lt"/>
                <a:ea typeface="+mn-ea"/>
              </a:rPr>
              <a:t>="http://www.w3.org/1999/xhtml"&gt;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&lt;head&gt;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&lt;meta http-</a:t>
            </a:r>
            <a:r>
              <a:rPr lang="en-US" altLang="ko-KR" sz="1400" dirty="0" err="1">
                <a:latin typeface="+mn-lt"/>
                <a:ea typeface="+mn-ea"/>
              </a:rPr>
              <a:t>equiv</a:t>
            </a:r>
            <a:r>
              <a:rPr lang="en-US" altLang="ko-KR" sz="1400" dirty="0">
                <a:latin typeface="+mn-lt"/>
                <a:ea typeface="+mn-ea"/>
              </a:rPr>
              <a:t>="Content-Type" content="text/html; charset=utf-8"/&gt;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&lt;title&gt;MySQL connect test&lt;/title&gt;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&lt;script type="text/</a:t>
            </a:r>
            <a:r>
              <a:rPr lang="en-US" altLang="ko-KR" sz="1400" dirty="0" err="1">
                <a:latin typeface="+mn-lt"/>
                <a:ea typeface="+mn-ea"/>
              </a:rPr>
              <a:t>javascript</a:t>
            </a:r>
            <a:r>
              <a:rPr lang="en-US" altLang="ko-KR" sz="1400" dirty="0">
                <a:latin typeface="+mn-lt"/>
                <a:ea typeface="+mn-ea"/>
              </a:rPr>
              <a:t>"&gt;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function </a:t>
            </a:r>
            <a:r>
              <a:rPr lang="en-US" altLang="ko-KR" sz="1400" dirty="0" err="1">
                <a:latin typeface="+mn-lt"/>
                <a:ea typeface="+mn-ea"/>
              </a:rPr>
              <a:t>sendQuery</a:t>
            </a:r>
            <a:r>
              <a:rPr lang="en-US" altLang="ko-KR" sz="1400" dirty="0">
                <a:latin typeface="+mn-lt"/>
                <a:ea typeface="+mn-ea"/>
              </a:rPr>
              <a:t>() {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xmlhttp</a:t>
            </a:r>
            <a:r>
              <a:rPr lang="en-US" altLang="ko-KR" sz="1400" dirty="0">
                <a:latin typeface="+mn-lt"/>
                <a:ea typeface="+mn-ea"/>
              </a:rPr>
              <a:t>=</a:t>
            </a:r>
            <a:r>
              <a:rPr lang="en-US" altLang="ko-KR" sz="1400" dirty="0" err="1">
                <a:latin typeface="+mn-lt"/>
                <a:ea typeface="+mn-ea"/>
              </a:rPr>
              <a:t>GetXmlHttpObject</a:t>
            </a:r>
            <a:r>
              <a:rPr lang="en-US" altLang="ko-KR" sz="1400" dirty="0">
                <a:latin typeface="+mn-lt"/>
                <a:ea typeface="+mn-ea"/>
              </a:rPr>
              <a:t>();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if (</a:t>
            </a:r>
            <a:r>
              <a:rPr lang="en-US" altLang="ko-KR" sz="1400" dirty="0" err="1">
                <a:latin typeface="+mn-lt"/>
                <a:ea typeface="+mn-ea"/>
              </a:rPr>
              <a:t>xmlhttp</a:t>
            </a:r>
            <a:r>
              <a:rPr lang="en-US" altLang="ko-KR" sz="1400" dirty="0">
                <a:latin typeface="+mn-lt"/>
                <a:ea typeface="+mn-ea"/>
              </a:rPr>
              <a:t> == null) {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    alert("Your browser does not support AJAX!");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    return;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}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var</a:t>
            </a:r>
            <a:r>
              <a:rPr lang="en-US" altLang="ko-KR" sz="1400" dirty="0">
                <a:latin typeface="+mn-lt"/>
                <a:ea typeface="+mn-ea"/>
              </a:rPr>
              <a:t> </a:t>
            </a:r>
            <a:r>
              <a:rPr lang="en-US" altLang="ko-KR" sz="1400" dirty="0" err="1">
                <a:latin typeface="+mn-lt"/>
                <a:ea typeface="+mn-ea"/>
              </a:rPr>
              <a:t>url</a:t>
            </a:r>
            <a:r>
              <a:rPr lang="en-US" altLang="ko-KR" sz="1400" dirty="0">
                <a:latin typeface="+mn-lt"/>
                <a:ea typeface="+mn-ea"/>
              </a:rPr>
              <a:t> = "</a:t>
            </a:r>
            <a:r>
              <a:rPr lang="en-US" altLang="ko-KR" sz="1400" dirty="0" err="1">
                <a:latin typeface="+mn-lt"/>
                <a:ea typeface="+mn-ea"/>
              </a:rPr>
              <a:t>getQueryResult.php</a:t>
            </a:r>
            <a:r>
              <a:rPr lang="en-US" altLang="ko-KR" sz="1400" dirty="0">
                <a:latin typeface="+mn-lt"/>
                <a:ea typeface="+mn-ea"/>
              </a:rPr>
              <a:t>";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url</a:t>
            </a:r>
            <a:r>
              <a:rPr lang="en-US" altLang="ko-KR" sz="1400" dirty="0">
                <a:latin typeface="+mn-lt"/>
                <a:ea typeface="+mn-ea"/>
              </a:rPr>
              <a:t> = </a:t>
            </a:r>
            <a:r>
              <a:rPr lang="en-US" altLang="ko-KR" sz="1400" dirty="0" err="1">
                <a:latin typeface="+mn-lt"/>
                <a:ea typeface="+mn-ea"/>
              </a:rPr>
              <a:t>url</a:t>
            </a:r>
            <a:r>
              <a:rPr lang="en-US" altLang="ko-KR" sz="1400" dirty="0">
                <a:latin typeface="+mn-lt"/>
                <a:ea typeface="+mn-ea"/>
              </a:rPr>
              <a:t> + "?q=" + </a:t>
            </a:r>
            <a:r>
              <a:rPr lang="en-US" altLang="ko-KR" sz="1400" dirty="0" err="1">
                <a:latin typeface="+mn-lt"/>
                <a:ea typeface="+mn-ea"/>
              </a:rPr>
              <a:t>document.getElementById</a:t>
            </a:r>
            <a:r>
              <a:rPr lang="en-US" altLang="ko-KR" sz="1400" dirty="0">
                <a:latin typeface="+mn-lt"/>
                <a:ea typeface="+mn-ea"/>
              </a:rPr>
              <a:t>("</a:t>
            </a:r>
            <a:r>
              <a:rPr lang="en-US" altLang="ko-KR" sz="1400" dirty="0" err="1">
                <a:latin typeface="+mn-lt"/>
                <a:ea typeface="+mn-ea"/>
              </a:rPr>
              <a:t>queryValue</a:t>
            </a:r>
            <a:r>
              <a:rPr lang="en-US" altLang="ko-KR" sz="1400" dirty="0">
                <a:latin typeface="+mn-lt"/>
                <a:ea typeface="+mn-ea"/>
              </a:rPr>
              <a:t>").value;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xmlhttp.onreadystatechange</a:t>
            </a:r>
            <a:r>
              <a:rPr lang="en-US" altLang="ko-KR" sz="1400" dirty="0">
                <a:latin typeface="+mn-lt"/>
                <a:ea typeface="+mn-ea"/>
              </a:rPr>
              <a:t> = </a:t>
            </a:r>
            <a:r>
              <a:rPr lang="en-US" altLang="ko-KR" sz="1400" dirty="0" err="1">
                <a:latin typeface="+mn-lt"/>
                <a:ea typeface="+mn-ea"/>
              </a:rPr>
              <a:t>stateChanged</a:t>
            </a:r>
            <a:r>
              <a:rPr lang="en-US" altLang="ko-KR" sz="1400" dirty="0">
                <a:latin typeface="+mn-lt"/>
                <a:ea typeface="+mn-ea"/>
              </a:rPr>
              <a:t>; // </a:t>
            </a:r>
            <a:r>
              <a:rPr lang="ko-KR" altLang="en-US" sz="1400" dirty="0">
                <a:latin typeface="+mn-lt"/>
                <a:ea typeface="+mn-ea"/>
              </a:rPr>
              <a:t>서버의 처리상태에 따라 수행되는 </a:t>
            </a:r>
            <a:r>
              <a:rPr lang="ko-KR" altLang="en-US" sz="1400" dirty="0" err="1">
                <a:latin typeface="+mn-lt"/>
                <a:ea typeface="+mn-ea"/>
              </a:rPr>
              <a:t>콜백함수</a:t>
            </a:r>
            <a:r>
              <a:rPr lang="ko-KR" altLang="en-US" sz="1400" dirty="0">
                <a:latin typeface="+mn-lt"/>
                <a:ea typeface="+mn-ea"/>
              </a:rPr>
              <a:t> 등록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xmlhttp.open</a:t>
            </a:r>
            <a:r>
              <a:rPr lang="en-US" altLang="ko-KR" sz="1400" dirty="0">
                <a:latin typeface="+mn-lt"/>
                <a:ea typeface="+mn-ea"/>
              </a:rPr>
              <a:t>("GET", </a:t>
            </a:r>
            <a:r>
              <a:rPr lang="en-US" altLang="ko-KR" sz="1400" dirty="0" err="1">
                <a:latin typeface="+mn-lt"/>
                <a:ea typeface="+mn-ea"/>
              </a:rPr>
              <a:t>url</a:t>
            </a:r>
            <a:r>
              <a:rPr lang="en-US" altLang="ko-KR" sz="1400" dirty="0">
                <a:latin typeface="+mn-lt"/>
                <a:ea typeface="+mn-ea"/>
              </a:rPr>
              <a:t>, true); // open('method', '</a:t>
            </a:r>
            <a:r>
              <a:rPr lang="en-US" altLang="ko-KR" sz="1400" dirty="0" err="1">
                <a:latin typeface="+mn-lt"/>
                <a:ea typeface="+mn-ea"/>
              </a:rPr>
              <a:t>url</a:t>
            </a:r>
            <a:r>
              <a:rPr lang="en-US" altLang="ko-KR" sz="1400" dirty="0">
                <a:latin typeface="+mn-lt"/>
                <a:ea typeface="+mn-ea"/>
              </a:rPr>
              <a:t>', </a:t>
            </a:r>
            <a:r>
              <a:rPr lang="en-US" altLang="ko-KR" sz="1400" dirty="0" err="1">
                <a:latin typeface="+mn-lt"/>
                <a:ea typeface="+mn-ea"/>
              </a:rPr>
              <a:t>async</a:t>
            </a:r>
            <a:r>
              <a:rPr lang="en-US" altLang="ko-KR" sz="1400" dirty="0">
                <a:latin typeface="+mn-lt"/>
                <a:ea typeface="+mn-ea"/>
              </a:rPr>
              <a:t>)</a:t>
            </a:r>
            <a:r>
              <a:rPr lang="ko-KR" altLang="en-US" sz="1400" dirty="0">
                <a:latin typeface="+mn-lt"/>
                <a:ea typeface="+mn-ea"/>
              </a:rPr>
              <a:t>의 형태로 작성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xmlhttp.send</a:t>
            </a:r>
            <a:r>
              <a:rPr lang="en-US" altLang="ko-KR" sz="1400" dirty="0">
                <a:latin typeface="+mn-lt"/>
                <a:ea typeface="+mn-ea"/>
              </a:rPr>
              <a:t>(null);             // </a:t>
            </a:r>
            <a:r>
              <a:rPr lang="ko-KR" altLang="en-US" sz="1400" dirty="0">
                <a:latin typeface="+mn-lt"/>
                <a:ea typeface="+mn-ea"/>
              </a:rPr>
              <a:t>서버로 데이터를 전송한다</a:t>
            </a:r>
            <a:r>
              <a:rPr lang="en-US" altLang="ko-KR" sz="1400" dirty="0">
                <a:latin typeface="+mn-lt"/>
                <a:ea typeface="+mn-ea"/>
              </a:rPr>
              <a:t>. 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}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400" dirty="0">
              <a:latin typeface="+mn-lt"/>
              <a:ea typeface="+mn-ea"/>
            </a:endParaRP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function </a:t>
            </a:r>
            <a:r>
              <a:rPr lang="en-US" altLang="ko-KR" sz="1400" dirty="0" err="1">
                <a:latin typeface="+mn-lt"/>
                <a:ea typeface="+mn-ea"/>
              </a:rPr>
              <a:t>stateChanged</a:t>
            </a:r>
            <a:r>
              <a:rPr lang="en-US" altLang="ko-KR" sz="1400" dirty="0">
                <a:latin typeface="+mn-lt"/>
                <a:ea typeface="+mn-ea"/>
              </a:rPr>
              <a:t>() {           // </a:t>
            </a:r>
            <a:r>
              <a:rPr lang="ko-KR" altLang="en-US" sz="1400" dirty="0">
                <a:latin typeface="+mn-lt"/>
                <a:ea typeface="+mn-ea"/>
              </a:rPr>
              <a:t>서버의 처리상태 변화가 </a:t>
            </a:r>
            <a:r>
              <a:rPr lang="ko-KR" altLang="en-US" sz="1400" dirty="0" err="1">
                <a:latin typeface="+mn-lt"/>
                <a:ea typeface="+mn-ea"/>
              </a:rPr>
              <a:t>일어나는경우</a:t>
            </a:r>
            <a:r>
              <a:rPr lang="ko-KR" altLang="en-US" sz="1400" dirty="0">
                <a:latin typeface="+mn-lt"/>
                <a:ea typeface="+mn-ea"/>
              </a:rPr>
              <a:t> 수행되는 </a:t>
            </a:r>
            <a:r>
              <a:rPr lang="ko-KR" altLang="en-US" sz="1400" dirty="0" err="1">
                <a:latin typeface="+mn-lt"/>
                <a:ea typeface="+mn-ea"/>
              </a:rPr>
              <a:t>콜백함수</a:t>
            </a:r>
            <a:endParaRPr lang="ko-KR" altLang="en-US" sz="1400" dirty="0">
              <a:latin typeface="+mn-lt"/>
              <a:ea typeface="+mn-ea"/>
            </a:endParaRP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sz="1400" dirty="0">
                <a:latin typeface="+mn-lt"/>
                <a:ea typeface="+mn-ea"/>
              </a:rPr>
              <a:t>            </a:t>
            </a:r>
            <a:r>
              <a:rPr lang="en-US" altLang="ko-KR" sz="1400" dirty="0">
                <a:latin typeface="+mn-lt"/>
                <a:ea typeface="+mn-ea"/>
              </a:rPr>
              <a:t>if (</a:t>
            </a:r>
            <a:r>
              <a:rPr lang="en-US" altLang="ko-KR" sz="1400" dirty="0" err="1">
                <a:latin typeface="+mn-lt"/>
                <a:ea typeface="+mn-ea"/>
              </a:rPr>
              <a:t>xmlhttp.readyState</a:t>
            </a:r>
            <a:r>
              <a:rPr lang="en-US" altLang="ko-KR" sz="1400" dirty="0">
                <a:latin typeface="+mn-lt"/>
                <a:ea typeface="+mn-ea"/>
              </a:rPr>
              <a:t> == 4) {  // </a:t>
            </a:r>
            <a:r>
              <a:rPr lang="ko-KR" altLang="en-US" sz="1400" dirty="0">
                <a:latin typeface="+mn-lt"/>
                <a:ea typeface="+mn-ea"/>
              </a:rPr>
              <a:t>서버의 처리가 </a:t>
            </a:r>
            <a:r>
              <a:rPr lang="ko-KR" altLang="en-US" sz="1400" dirty="0" err="1">
                <a:latin typeface="+mn-lt"/>
                <a:ea typeface="+mn-ea"/>
              </a:rPr>
              <a:t>끝난경우</a:t>
            </a:r>
            <a:endParaRPr lang="ko-KR" altLang="en-US" sz="1400" dirty="0">
              <a:latin typeface="+mn-lt"/>
              <a:ea typeface="+mn-ea"/>
            </a:endParaRP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sz="1400" dirty="0">
                <a:latin typeface="+mn-lt"/>
                <a:ea typeface="+mn-ea"/>
              </a:rPr>
              <a:t>                </a:t>
            </a:r>
            <a:r>
              <a:rPr lang="en-US" altLang="ko-KR" sz="1400" dirty="0" err="1">
                <a:latin typeface="+mn-lt"/>
                <a:ea typeface="+mn-ea"/>
              </a:rPr>
              <a:t>document.getElementById</a:t>
            </a:r>
            <a:r>
              <a:rPr lang="en-US" altLang="ko-KR" sz="1400" dirty="0">
                <a:latin typeface="+mn-lt"/>
                <a:ea typeface="+mn-ea"/>
              </a:rPr>
              <a:t>("</a:t>
            </a:r>
            <a:r>
              <a:rPr lang="en-US" altLang="ko-KR" sz="1400" dirty="0" err="1">
                <a:latin typeface="+mn-lt"/>
                <a:ea typeface="+mn-ea"/>
              </a:rPr>
              <a:t>txtQueryResult</a:t>
            </a:r>
            <a:r>
              <a:rPr lang="en-US" altLang="ko-KR" sz="1400" dirty="0">
                <a:latin typeface="+mn-lt"/>
                <a:ea typeface="+mn-ea"/>
              </a:rPr>
              <a:t>").</a:t>
            </a:r>
            <a:r>
              <a:rPr lang="en-US" altLang="ko-KR" sz="1400" dirty="0" err="1">
                <a:latin typeface="+mn-lt"/>
                <a:ea typeface="+mn-ea"/>
              </a:rPr>
              <a:t>innerHTML</a:t>
            </a:r>
            <a:r>
              <a:rPr lang="en-US" altLang="ko-KR" sz="1400" dirty="0">
                <a:latin typeface="+mn-lt"/>
                <a:ea typeface="+mn-ea"/>
              </a:rPr>
              <a:t> = </a:t>
            </a:r>
            <a:r>
              <a:rPr lang="en-US" altLang="ko-KR" sz="1400" dirty="0" err="1">
                <a:latin typeface="+mn-lt"/>
                <a:ea typeface="+mn-ea"/>
              </a:rPr>
              <a:t>xmlhttp.responseText</a:t>
            </a:r>
            <a:r>
              <a:rPr lang="en-US" altLang="ko-KR" sz="1400" dirty="0">
                <a:latin typeface="+mn-lt"/>
                <a:ea typeface="+mn-ea"/>
              </a:rPr>
              <a:t>;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}</a:t>
            </a:r>
          </a:p>
          <a:p>
            <a:pPr marL="228600" indent="-228600"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</a:t>
            </a:r>
            <a:r>
              <a:rPr lang="en-US" altLang="ko-KR" sz="1400" dirty="0" smtClean="0">
                <a:latin typeface="+mn-lt"/>
                <a:ea typeface="+mn-ea"/>
              </a:rPr>
              <a:t>}</a:t>
            </a:r>
            <a:endParaRPr lang="en-US" altLang="ko-KR" sz="1400" dirty="0">
              <a:latin typeface="+mn-lt"/>
              <a:ea typeface="+mn-ea"/>
            </a:endParaRP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en-US" dirty="0" smtClean="0"/>
              <a:t>HTML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104456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function </a:t>
            </a:r>
            <a:r>
              <a:rPr kumimoji="1" lang="en-US" altLang="ko-KR" sz="1400" dirty="0" err="1"/>
              <a:t>GetXmlHttpObject</a:t>
            </a:r>
            <a:r>
              <a:rPr kumimoji="1" lang="en-US" altLang="ko-KR" sz="1400" dirty="0"/>
              <a:t>() {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        if (</a:t>
            </a:r>
            <a:r>
              <a:rPr kumimoji="1" lang="en-US" altLang="ko-KR" sz="1400" dirty="0" err="1"/>
              <a:t>window.XMLHttpRequest</a:t>
            </a:r>
            <a:r>
              <a:rPr kumimoji="1" lang="en-US" altLang="ko-KR" sz="1400" dirty="0"/>
              <a:t>) {    // code for IE7+, Firefox, Chrome, Opera, Safari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            return new </a:t>
            </a:r>
            <a:r>
              <a:rPr kumimoji="1" lang="en-US" altLang="ko-KR" sz="1400" dirty="0" err="1"/>
              <a:t>XMLHttpRequest</a:t>
            </a:r>
            <a:r>
              <a:rPr kumimoji="1" lang="en-US" altLang="ko-KR" sz="1400" dirty="0"/>
              <a:t>();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        }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        if (</a:t>
            </a:r>
            <a:r>
              <a:rPr kumimoji="1" lang="en-US" altLang="ko-KR" sz="1400" dirty="0" err="1"/>
              <a:t>window.ActiveXObject</a:t>
            </a:r>
            <a:r>
              <a:rPr kumimoji="1" lang="en-US" altLang="ko-KR" sz="1400" dirty="0"/>
              <a:t>) {     // code for IE6, IE5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            return new </a:t>
            </a:r>
            <a:r>
              <a:rPr kumimoji="1" lang="en-US" altLang="ko-KR" sz="1400" dirty="0" err="1"/>
              <a:t>ActiveXObject</a:t>
            </a:r>
            <a:r>
              <a:rPr kumimoji="1" lang="en-US" altLang="ko-KR" sz="1400" dirty="0"/>
              <a:t>("</a:t>
            </a:r>
            <a:r>
              <a:rPr kumimoji="1" lang="en-US" altLang="ko-KR" sz="1400" dirty="0" err="1"/>
              <a:t>Microsoft.XMLHTTP</a:t>
            </a:r>
            <a:r>
              <a:rPr kumimoji="1" lang="en-US" altLang="ko-KR" sz="1400" dirty="0"/>
              <a:t>");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        }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        return null;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    }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&lt;/script&gt;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&lt;/head&gt;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endParaRPr kumimoji="1" lang="en-US" altLang="ko-KR" sz="1400" dirty="0"/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&lt;body&gt;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Send a SQL&lt;</a:t>
            </a:r>
            <a:r>
              <a:rPr kumimoji="1" lang="en-US" altLang="ko-KR" sz="1400" dirty="0" err="1"/>
              <a:t>br</a:t>
            </a:r>
            <a:r>
              <a:rPr kumimoji="1" lang="en-US" altLang="ko-KR" sz="1400" dirty="0"/>
              <a:t> /&gt;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&lt;form method="post"&gt;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    &lt;input type="text" id="</a:t>
            </a:r>
            <a:r>
              <a:rPr kumimoji="1" lang="en-US" altLang="ko-KR" sz="1400" dirty="0" err="1"/>
              <a:t>queryValue</a:t>
            </a:r>
            <a:r>
              <a:rPr kumimoji="1" lang="en-US" altLang="ko-KR" sz="1400" dirty="0"/>
              <a:t>" name="</a:t>
            </a:r>
            <a:r>
              <a:rPr kumimoji="1" lang="en-US" altLang="ko-KR" sz="1400" dirty="0" err="1"/>
              <a:t>queryValue</a:t>
            </a:r>
            <a:r>
              <a:rPr kumimoji="1" lang="en-US" altLang="ko-KR" sz="1400" dirty="0"/>
              <a:t>" size="25" /&gt;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    &lt;input type="button" value="Send" </a:t>
            </a:r>
            <a:r>
              <a:rPr kumimoji="1" lang="en-US" altLang="ko-KR" sz="1400" dirty="0" err="1"/>
              <a:t>onclick</a:t>
            </a:r>
            <a:r>
              <a:rPr kumimoji="1" lang="en-US" altLang="ko-KR" sz="1400" dirty="0"/>
              <a:t>="</a:t>
            </a:r>
            <a:r>
              <a:rPr kumimoji="1" lang="en-US" altLang="ko-KR" sz="1400" dirty="0" err="1"/>
              <a:t>sendQuery</a:t>
            </a:r>
            <a:r>
              <a:rPr kumimoji="1" lang="en-US" altLang="ko-KR" sz="1400" dirty="0"/>
              <a:t>();"/&gt;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&lt;/form&gt;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&lt;</a:t>
            </a:r>
            <a:r>
              <a:rPr kumimoji="1" lang="en-US" altLang="ko-KR" sz="1400" dirty="0" err="1"/>
              <a:t>br</a:t>
            </a:r>
            <a:r>
              <a:rPr kumimoji="1" lang="en-US" altLang="ko-KR" sz="1400" dirty="0"/>
              <a:t> /&gt;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    &lt;div id="</a:t>
            </a:r>
            <a:r>
              <a:rPr kumimoji="1" lang="en-US" altLang="ko-KR" sz="1400" dirty="0" err="1"/>
              <a:t>txtQueryResult</a:t>
            </a:r>
            <a:r>
              <a:rPr kumimoji="1" lang="en-US" altLang="ko-KR" sz="1400" dirty="0"/>
              <a:t>" style="</a:t>
            </a:r>
            <a:r>
              <a:rPr kumimoji="1" lang="en-US" altLang="ko-KR" sz="1400" dirty="0" err="1"/>
              <a:t>overflow:scroll</a:t>
            </a:r>
            <a:r>
              <a:rPr kumimoji="1" lang="en-US" altLang="ko-KR" sz="1400" dirty="0"/>
              <a:t>; width:500px; height:700px; </a:t>
            </a:r>
            <a:r>
              <a:rPr kumimoji="1" lang="en-US" altLang="ko-KR" sz="1400" dirty="0" err="1"/>
              <a:t>background-color:lightgray</a:t>
            </a:r>
            <a:r>
              <a:rPr kumimoji="1" lang="en-US" altLang="ko-KR" sz="1400" dirty="0"/>
              <a:t>;" &gt;&lt;b&gt;Query results will be listed here.&lt;/b&gt;&lt;/div&gt;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&lt;/body&gt;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r>
              <a:rPr kumimoji="1" lang="en-US" altLang="ko-KR" sz="1400" dirty="0"/>
              <a:t>&lt;/html&gt;</a:t>
            </a:r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endParaRPr kumimoji="1" lang="ko-KR" altLang="en-US" sz="1400" dirty="0"/>
          </a:p>
          <a:p>
            <a:pPr fontAlgn="base">
              <a:spcBef>
                <a:spcPts val="0"/>
              </a:spcBef>
              <a:spcAft>
                <a:spcPct val="0"/>
              </a:spcAft>
              <a:buNone/>
            </a:pPr>
            <a:endParaRPr kumimoji="1" 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645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with DBMS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DBMS</a:t>
            </a:r>
          </a:p>
          <a:p>
            <a:pPr lvl="1"/>
            <a:r>
              <a:rPr lang="en-US" dirty="0" smtClean="0"/>
              <a:t>Basically Run with SQL</a:t>
            </a:r>
          </a:p>
          <a:p>
            <a:pPr lvl="1"/>
            <a:r>
              <a:rPr lang="en-US" dirty="0" smtClean="0"/>
              <a:t>SQL is not an adequate development environment</a:t>
            </a:r>
          </a:p>
          <a:p>
            <a:pPr lvl="1"/>
            <a:r>
              <a:rPr lang="en-US" dirty="0" smtClean="0"/>
              <a:t>Impedance Mismatch between SQL and high level languages</a:t>
            </a:r>
          </a:p>
          <a:p>
            <a:pPr lvl="1"/>
            <a:endParaRPr lang="en-US" dirty="0"/>
          </a:p>
          <a:p>
            <a:r>
              <a:rPr lang="en-US" dirty="0" smtClean="0"/>
              <a:t>Connecting SQL into High Level Language</a:t>
            </a:r>
          </a:p>
          <a:p>
            <a:pPr lvl="1"/>
            <a:r>
              <a:rPr lang="en-US" dirty="0" smtClean="0"/>
              <a:t>Embedded SQL, SQL/CLI</a:t>
            </a:r>
          </a:p>
          <a:p>
            <a:pPr lvl="1"/>
            <a:r>
              <a:rPr lang="en-US" dirty="0" smtClean="0"/>
              <a:t>JDBC</a:t>
            </a:r>
          </a:p>
          <a:p>
            <a:pPr lvl="1"/>
            <a:r>
              <a:rPr lang="en-US" dirty="0" smtClean="0"/>
              <a:t>ODBC</a:t>
            </a:r>
          </a:p>
          <a:p>
            <a:pPr lvl="1"/>
            <a:r>
              <a:rPr lang="en-US" dirty="0" smtClean="0"/>
              <a:t>web Interface</a:t>
            </a:r>
          </a:p>
          <a:p>
            <a:pPr lvl="1"/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4101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2B348-296C-4469-860A-188ACF2201A7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JDBC</a:t>
            </a:r>
            <a:endParaRPr lang="en-US" altLang="ko-KR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JDBC</a:t>
            </a:r>
          </a:p>
          <a:p>
            <a:pPr lvl="1"/>
            <a:r>
              <a:rPr lang="en-US" altLang="ko-KR" dirty="0" smtClean="0"/>
              <a:t>Java Database Connectivity</a:t>
            </a:r>
          </a:p>
          <a:p>
            <a:pPr lvl="1"/>
            <a:r>
              <a:rPr lang="en-US" altLang="ko-KR" dirty="0" smtClean="0"/>
              <a:t>A Standard Interface</a:t>
            </a:r>
            <a:endParaRPr lang="en-US" altLang="ko-KR" dirty="0"/>
          </a:p>
          <a:p>
            <a:pPr lvl="1"/>
            <a:r>
              <a:rPr lang="en-US" altLang="ko-KR" dirty="0" smtClean="0"/>
              <a:t>JDBC API's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Basic Procedure</a:t>
            </a:r>
          </a:p>
          <a:p>
            <a:pPr lvl="1"/>
            <a:r>
              <a:rPr lang="en-US" altLang="ko-KR" sz="1800" dirty="0" smtClean="0"/>
              <a:t>Step 1: Import Packages</a:t>
            </a:r>
          </a:p>
          <a:p>
            <a:pPr lvl="1"/>
            <a:r>
              <a:rPr lang="en-US" altLang="ko-KR" sz="1800" dirty="0"/>
              <a:t>Step </a:t>
            </a:r>
            <a:r>
              <a:rPr lang="en-US" altLang="ko-KR" sz="1800" dirty="0" smtClean="0"/>
              <a:t>2: Register JDBC Driver</a:t>
            </a:r>
          </a:p>
          <a:p>
            <a:pPr lvl="1"/>
            <a:r>
              <a:rPr lang="en-US" altLang="ko-KR" sz="1800" dirty="0"/>
              <a:t>Step </a:t>
            </a:r>
            <a:r>
              <a:rPr lang="en-US" altLang="ko-KR" sz="1800" dirty="0" smtClean="0"/>
              <a:t>3: DB Connection</a:t>
            </a:r>
          </a:p>
          <a:p>
            <a:pPr lvl="1"/>
            <a:r>
              <a:rPr lang="en-US" altLang="ko-KR" sz="1800" dirty="0"/>
              <a:t>Step </a:t>
            </a:r>
            <a:r>
              <a:rPr lang="en-US" altLang="ko-KR" sz="1800" dirty="0" smtClean="0"/>
              <a:t>4: Query Execution</a:t>
            </a:r>
          </a:p>
          <a:p>
            <a:pPr lvl="1"/>
            <a:r>
              <a:rPr lang="en-US" altLang="ko-KR" sz="1800" dirty="0"/>
              <a:t>Step </a:t>
            </a:r>
            <a:r>
              <a:rPr lang="en-US" altLang="ko-KR" sz="1800" dirty="0" smtClean="0"/>
              <a:t>5: Extract Record from</a:t>
            </a:r>
            <a:br>
              <a:rPr lang="en-US" altLang="ko-KR" sz="1800" dirty="0" smtClean="0"/>
            </a:br>
            <a:r>
              <a:rPr lang="en-US" altLang="ko-KR" sz="1800" dirty="0" smtClean="0"/>
              <a:t>Result Sets</a:t>
            </a:r>
          </a:p>
          <a:p>
            <a:pPr lvl="1"/>
            <a:r>
              <a:rPr lang="en-US" altLang="ko-KR" sz="1800" dirty="0"/>
              <a:t>Step </a:t>
            </a:r>
            <a:r>
              <a:rPr lang="en-US" altLang="ko-KR" sz="1800" dirty="0" smtClean="0"/>
              <a:t>6: Clean up Environme</a:t>
            </a:r>
            <a:r>
              <a:rPr lang="en-US" altLang="ko-KR" dirty="0" smtClean="0"/>
              <a:t>nt</a:t>
            </a:r>
            <a:endParaRPr lang="en-US" altLang="ko-KR" dirty="0"/>
          </a:p>
          <a:p>
            <a:pPr lvl="1"/>
            <a:endParaRPr lang="en-US" altLang="ko-KR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414" y="2321269"/>
            <a:ext cx="4784082" cy="3888432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908598" y="3068960"/>
            <a:ext cx="1512168" cy="6480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꺾인 연결선 5"/>
          <p:cNvCxnSpPr>
            <a:endCxn id="3" idx="1"/>
          </p:cNvCxnSpPr>
          <p:nvPr/>
        </p:nvCxnSpPr>
        <p:spPr>
          <a:xfrm>
            <a:off x="3100286" y="2636912"/>
            <a:ext cx="2808312" cy="756084"/>
          </a:xfrm>
          <a:prstGeom prst="bentConnector3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직사각형 6"/>
          <p:cNvSpPr/>
          <p:nvPr/>
        </p:nvSpPr>
        <p:spPr>
          <a:xfrm>
            <a:off x="7037362" y="688141"/>
            <a:ext cx="1999134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Java Applications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Java Applets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Java Servlets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JSP</a:t>
            </a:r>
          </a:p>
        </p:txBody>
      </p:sp>
      <p:cxnSp>
        <p:nvCxnSpPr>
          <p:cNvPr id="10" name="꺾인 연결선 9"/>
          <p:cNvCxnSpPr>
            <a:stCxn id="7" idx="1"/>
            <a:endCxn id="13" idx="0"/>
          </p:cNvCxnSpPr>
          <p:nvPr/>
        </p:nvCxnSpPr>
        <p:spPr>
          <a:xfrm rot="10800000" flipV="1">
            <a:off x="6664682" y="1408220"/>
            <a:ext cx="372680" cy="1001007"/>
          </a:xfrm>
          <a:prstGeom prst="bentConnector2">
            <a:avLst/>
          </a:prstGeom>
          <a:noFill/>
          <a:ln w="28575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직사각형 12"/>
          <p:cNvSpPr/>
          <p:nvPr/>
        </p:nvSpPr>
        <p:spPr>
          <a:xfrm>
            <a:off x="5908598" y="2409228"/>
            <a:ext cx="1512168" cy="581313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- MySQL  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4</a:t>
            </a:fld>
            <a:endParaRPr lang="en-US" altLang="ko-KR"/>
          </a:p>
        </p:txBody>
      </p:sp>
      <p:pic>
        <p:nvPicPr>
          <p:cNvPr id="9" name="내용 개체 틀 4"/>
          <p:cNvPicPr>
            <a:picLocks noChangeAspect="1"/>
          </p:cNvPicPr>
          <p:nvPr/>
        </p:nvPicPr>
        <p:blipFill rotWithShape="1">
          <a:blip r:embed="rId2"/>
          <a:srcRect r="31933"/>
          <a:stretch/>
        </p:blipFill>
        <p:spPr>
          <a:xfrm>
            <a:off x="5796136" y="188640"/>
            <a:ext cx="3168352" cy="6250365"/>
          </a:xfrm>
          <a:prstGeom prst="rect">
            <a:avLst/>
          </a:prstGeom>
        </p:spPr>
      </p:pic>
      <p:pic>
        <p:nvPicPr>
          <p:cNvPr id="10" name="내용 개체 틀 6"/>
          <p:cNvPicPr>
            <a:picLocks noChangeAspect="1"/>
          </p:cNvPicPr>
          <p:nvPr/>
        </p:nvPicPr>
        <p:blipFill rotWithShape="1">
          <a:blip r:embed="rId3"/>
          <a:srcRect r="12271"/>
          <a:stretch/>
        </p:blipFill>
        <p:spPr>
          <a:xfrm>
            <a:off x="614964" y="1366307"/>
            <a:ext cx="4608512" cy="507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23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– </a:t>
            </a:r>
            <a:r>
              <a:rPr lang="en-US" dirty="0" err="1" smtClean="0"/>
              <a:t>PostSQL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5</a:t>
            </a:fld>
            <a:endParaRPr lang="en-US" altLang="ko-KR"/>
          </a:p>
        </p:txBody>
      </p:sp>
      <p:grpSp>
        <p:nvGrpSpPr>
          <p:cNvPr id="8" name="그룹 7"/>
          <p:cNvGrpSpPr/>
          <p:nvPr/>
        </p:nvGrpSpPr>
        <p:grpSpPr>
          <a:xfrm>
            <a:off x="2267744" y="836712"/>
            <a:ext cx="5544616" cy="5796161"/>
            <a:chOff x="1043607" y="1013190"/>
            <a:chExt cx="5688633" cy="6372225"/>
          </a:xfrm>
        </p:grpSpPr>
        <p:pic>
          <p:nvPicPr>
            <p:cNvPr id="6" name="내용 개체 틀 4"/>
            <p:cNvPicPr>
              <a:picLocks noChangeAspect="1"/>
            </p:cNvPicPr>
            <p:nvPr/>
          </p:nvPicPr>
          <p:blipFill rotWithShape="1">
            <a:blip r:embed="rId2"/>
            <a:srcRect r="13695"/>
            <a:stretch/>
          </p:blipFill>
          <p:spPr>
            <a:xfrm>
              <a:off x="1043608" y="1013190"/>
              <a:ext cx="5688632" cy="3590925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3"/>
            <a:srcRect l="428" r="13142"/>
            <a:stretch/>
          </p:blipFill>
          <p:spPr>
            <a:xfrm>
              <a:off x="1043607" y="4604115"/>
              <a:ext cx="5688633" cy="2781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6431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ODBC – Open DB Connectivity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6</a:t>
            </a:fld>
            <a:endParaRPr lang="en-US" altLang="ko-KR"/>
          </a:p>
        </p:txBody>
      </p:sp>
      <p:pic>
        <p:nvPicPr>
          <p:cNvPr id="2050" name="Picture 2" descr="Connector/ODBC Programming Flow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39" y="764704"/>
            <a:ext cx="4868803" cy="600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16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ODBC – </a:t>
            </a:r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3752" y="980728"/>
            <a:ext cx="9036496" cy="550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#include &lt;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stdio.h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&gt;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#include &lt;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sql.h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&gt;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#include &lt;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sqlext.h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&gt;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main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SQLHENV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env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SQLHDBC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dbc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SQLHSTMT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stmt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SQLRETURN ret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/* ODBC API return status */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SQLSMALLINT columns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/* number of columns in result-set */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1" i="0" u="none" strike="noStrike" cap="none" normalizeH="0" baseline="0" dirty="0" err="1" smtClean="0">
                <a:ln>
                  <a:noFill/>
                </a:ln>
                <a:solidFill>
                  <a:srgbClr val="6666CC"/>
                </a:solidFill>
                <a:effectLst/>
                <a:latin typeface="Lucida Console" panose="020B0609040504020204" pitchFamily="49" charset="0"/>
              </a:rPr>
              <a:t>int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row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/* Allocate an environment handle */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SQLAllocHandle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SQL_HANDLE_ENV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SQL_NULL_HANDLE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 &amp;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env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/* We want ODBC 3 support */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SQLSetEnvAttr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env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SQL_ATTR_ODBC_VERSION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 (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6666CC"/>
                </a:solidFill>
                <a:effectLst/>
                <a:latin typeface="Lucida Console" panose="020B0609040504020204" pitchFamily="49" charset="0"/>
              </a:rPr>
              <a:t>void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*)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SQL_OV_ODBC3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/* Allocate a connection handle */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SQLAllocHandle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SQL_HANDLE_DBC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env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 &amp;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dbc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/* Connect to the DSN </a:t>
            </a:r>
            <a:r>
              <a:rPr kumimoji="0" lang="en-US" altLang="en-US" sz="1100" b="0" i="1" u="none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mydsn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 */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SQLDriverConnect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dbc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NULL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</a:rPr>
              <a:t>"DSN=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</a:rPr>
              <a:t>mydsn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</a:rPr>
              <a:t>;"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SQL_NTS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NULL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NULL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SQL_DRIVER_COMPLETE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SQLAllocHandle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SQL_HANDLE_STMT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dbc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 &amp;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stmt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SQLTables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stmt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NULL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NULL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NULL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onsole" panose="020B0609040504020204" pitchFamily="49" charset="0"/>
              </a:rPr>
              <a:t>0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</a:rPr>
              <a:t>"TABLE"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SQL_NTS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SQLNumResultCols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stmt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 &amp;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columns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rgbClr val="0600FF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600FF"/>
                </a:solidFill>
                <a:effectLst/>
                <a:latin typeface="Lucida Console" panose="020B0609040504020204" pitchFamily="49" charset="0"/>
              </a:rPr>
              <a:t>while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SQL_SUCCEEDED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ret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SQLFetch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stmt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)))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SQLUSMALLINT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i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printf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</a:rPr>
              <a:t>"Row %d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\n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row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++);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  /* Loop through the columns */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600FF"/>
                </a:solidFill>
                <a:effectLst/>
                <a:latin typeface="Lucida Console" panose="020B0609040504020204" pitchFamily="49" charset="0"/>
              </a:rPr>
              <a:t>  for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i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onsole" panose="020B0609040504020204" pitchFamily="49" charset="0"/>
              </a:rPr>
              <a:t>1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i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&lt;=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columns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i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++)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SQLINTEGER indicator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6666CC"/>
                </a:solidFill>
                <a:effectLst/>
                <a:latin typeface="Lucida Console" panose="020B0609040504020204" pitchFamily="49" charset="0"/>
              </a:rPr>
              <a:t>char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buf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[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Console" panose="020B0609040504020204" pitchFamily="49" charset="0"/>
              </a:rPr>
              <a:t>512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];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/* retrieve column data as a string */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ret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SQLGetData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stmt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i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SQL_C_CHAR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buf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1" i="0" u="none" strike="noStrike" cap="none" normalizeH="0" baseline="0" dirty="0" err="1" smtClean="0">
                <a:ln>
                  <a:noFill/>
                </a:ln>
                <a:solidFill>
                  <a:srgbClr val="0600FF"/>
                </a:solidFill>
                <a:effectLst/>
                <a:latin typeface="Lucida Console" panose="020B0609040504020204" pitchFamily="49" charset="0"/>
              </a:rPr>
              <a:t>sizeof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buf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), &amp;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indicator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600FF"/>
                </a:solidFill>
                <a:effectLst/>
                <a:latin typeface="Lucida Console" panose="020B0609040504020204" pitchFamily="49" charset="0"/>
              </a:rPr>
              <a:t>if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SQL_SUCCEEDED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ret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)) {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1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/* Handle null columns */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600FF"/>
                </a:solidFill>
                <a:effectLst/>
                <a:latin typeface="Lucida Console" panose="020B0609040504020204" pitchFamily="49" charset="0"/>
              </a:rPr>
              <a:t>    if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indicator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==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SQL_NULL_DATA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strcpy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buf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</a:rPr>
              <a:t>"NULL"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);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 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printf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(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</a:rPr>
              <a:t>" Column %u : %s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Lucida Console" panose="020B0609040504020204" pitchFamily="49" charset="0"/>
              </a:rPr>
              <a:t>\n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Lucida Console" panose="020B06090405040202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i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,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</a:t>
            </a:r>
            <a:r>
              <a:rPr kumimoji="0" lang="en-US" alt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buf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  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Lucida Console" panose="020B0609040504020204" pitchFamily="49" charset="0"/>
              </a:rPr>
              <a:t>}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93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5" name="직사각형 4"/>
          <p:cNvSpPr/>
          <p:nvPr/>
        </p:nvSpPr>
        <p:spPr>
          <a:xfrm>
            <a:off x="4330266" y="1190684"/>
            <a:ext cx="4531594" cy="44766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Web Server</a:t>
            </a:r>
            <a:endParaRPr lang="ko-KR" altLang="en-US" dirty="0"/>
          </a:p>
        </p:txBody>
      </p:sp>
      <p:sp>
        <p:nvSpPr>
          <p:cNvPr id="6" name="원통 5"/>
          <p:cNvSpPr/>
          <p:nvPr/>
        </p:nvSpPr>
        <p:spPr>
          <a:xfrm>
            <a:off x="7070189" y="3334746"/>
            <a:ext cx="1595721" cy="2122309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dirty="0" smtClean="0"/>
              <a:t>PostgreSQL</a:t>
            </a:r>
            <a:endParaRPr lang="ko-KR" altLang="en-US" sz="2400" dirty="0"/>
          </a:p>
        </p:txBody>
      </p:sp>
      <p:pic>
        <p:nvPicPr>
          <p:cNvPr id="7" name="Picture 6" descr="Output of example : Creating PHP logo with Imagi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238" y="1548087"/>
            <a:ext cx="1987622" cy="119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www.safenet-inc.com/uploadedImages/Partners/logos/apache.jpg?n=66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778" y="2187075"/>
            <a:ext cx="1974674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282141" y="1694769"/>
            <a:ext cx="2793159" cy="31430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Client</a:t>
            </a:r>
            <a:endParaRPr lang="ko-KR" altLang="en-US" dirty="0"/>
          </a:p>
        </p:txBody>
      </p:sp>
      <p:cxnSp>
        <p:nvCxnSpPr>
          <p:cNvPr id="10" name="직선 연결선 9"/>
          <p:cNvCxnSpPr>
            <a:stCxn id="9" idx="3"/>
          </p:cNvCxnSpPr>
          <p:nvPr/>
        </p:nvCxnSpPr>
        <p:spPr>
          <a:xfrm flipV="1">
            <a:off x="3075300" y="3266315"/>
            <a:ext cx="1254966" cy="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4"/>
          <p:cNvSpPr txBox="1"/>
          <p:nvPr/>
        </p:nvSpPr>
        <p:spPr>
          <a:xfrm>
            <a:off x="3391372" y="2965414"/>
            <a:ext cx="67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HTTP</a:t>
            </a:r>
            <a:endParaRPr lang="ko-KR" altLang="en-US" dirty="0"/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7868049" y="2549927"/>
            <a:ext cx="0" cy="7848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8" idx="3"/>
          </p:cNvCxnSpPr>
          <p:nvPr/>
        </p:nvCxnSpPr>
        <p:spPr>
          <a:xfrm flipV="1">
            <a:off x="6434452" y="2364803"/>
            <a:ext cx="782190" cy="608085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2" descr="Web Browser Compatibility Issu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50" y="2505775"/>
            <a:ext cx="2056942" cy="1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858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HTML, </a:t>
            </a:r>
            <a:r>
              <a:rPr lang="en-US" dirty="0" err="1" smtClean="0"/>
              <a:t>Javascript</a:t>
            </a:r>
            <a:r>
              <a:rPr lang="en-US" dirty="0" smtClean="0"/>
              <a:t> Sample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04081" y="1000696"/>
            <a:ext cx="8335838" cy="48361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ko-KR" sz="1400" dirty="0"/>
              <a:t>Send a </a:t>
            </a:r>
            <a:r>
              <a:rPr lang="en-US" altLang="ko-KR" sz="1400" dirty="0" smtClean="0"/>
              <a:t>SQL&lt;</a:t>
            </a:r>
            <a:r>
              <a:rPr lang="en-US" altLang="ko-KR" sz="1400" dirty="0" err="1" smtClean="0"/>
              <a:t>br</a:t>
            </a:r>
            <a:r>
              <a:rPr lang="en-US" altLang="ko-KR" sz="1400" dirty="0" smtClean="0"/>
              <a:t>/&gt;</a:t>
            </a:r>
            <a:endParaRPr lang="en-US" altLang="ko-KR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400" dirty="0"/>
              <a:t>    &lt;form method="post"&gt;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400" dirty="0"/>
              <a:t>        &lt;input type="text" id="</a:t>
            </a:r>
            <a:r>
              <a:rPr lang="en-US" altLang="ko-KR" sz="1400" dirty="0" err="1"/>
              <a:t>queryValue</a:t>
            </a:r>
            <a:r>
              <a:rPr lang="en-US" altLang="ko-KR" sz="1400" dirty="0"/>
              <a:t>" </a:t>
            </a:r>
            <a:r>
              <a:rPr lang="en-US" altLang="ko-KR" sz="1400" dirty="0" smtClean="0"/>
              <a:t>name</a:t>
            </a:r>
            <a:r>
              <a:rPr lang="en-US" altLang="ko-KR" sz="1400" dirty="0"/>
              <a:t>="</a:t>
            </a:r>
            <a:r>
              <a:rPr lang="en-US" altLang="ko-KR" sz="1400" dirty="0" err="1"/>
              <a:t>queryValue</a:t>
            </a:r>
            <a:r>
              <a:rPr lang="en-US" altLang="ko-KR" sz="1400" dirty="0"/>
              <a:t>" size="25" 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400" dirty="0"/>
              <a:t>        &lt;input type="button" value="Send" </a:t>
            </a:r>
            <a:r>
              <a:rPr lang="en-US" altLang="ko-KR" sz="1400" dirty="0" err="1" smtClean="0"/>
              <a:t>onclick</a:t>
            </a:r>
            <a:r>
              <a:rPr lang="en-US" altLang="ko-KR" sz="1400" dirty="0"/>
              <a:t>="</a:t>
            </a:r>
            <a:r>
              <a:rPr lang="en-US" altLang="ko-KR" sz="1400" dirty="0" err="1"/>
              <a:t>sendQuery</a:t>
            </a:r>
            <a:r>
              <a:rPr lang="en-US" altLang="ko-KR" sz="1400" dirty="0"/>
              <a:t>();"/&gt;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400" dirty="0"/>
              <a:t>    &lt;/form&gt;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400" dirty="0"/>
              <a:t>    &lt;</a:t>
            </a:r>
            <a:r>
              <a:rPr lang="en-US" altLang="ko-KR" sz="1400" dirty="0" err="1" smtClean="0"/>
              <a:t>br</a:t>
            </a:r>
            <a:r>
              <a:rPr lang="en-US" altLang="ko-KR" sz="1400" dirty="0" smtClean="0"/>
              <a:t>/&gt;</a:t>
            </a:r>
            <a:endParaRPr lang="en-US" altLang="ko-KR" sz="1400" dirty="0"/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400" dirty="0"/>
              <a:t>    &lt;div id="</a:t>
            </a:r>
            <a:r>
              <a:rPr lang="en-US" altLang="ko-KR" sz="1400" dirty="0" err="1"/>
              <a:t>txtQueryResult</a:t>
            </a:r>
            <a:r>
              <a:rPr lang="en-US" altLang="ko-KR" sz="1400" dirty="0"/>
              <a:t>" style="</a:t>
            </a:r>
            <a:r>
              <a:rPr lang="en-US" altLang="ko-KR" sz="1400" dirty="0" err="1"/>
              <a:t>overflow:scroll</a:t>
            </a:r>
            <a:r>
              <a:rPr lang="en-US" altLang="ko-KR" sz="1400" dirty="0"/>
              <a:t>; width:500px; height:700px; </a:t>
            </a:r>
            <a:r>
              <a:rPr lang="en-US" altLang="ko-KR" sz="1400" dirty="0" err="1"/>
              <a:t>background-color:lightgray</a:t>
            </a:r>
            <a:r>
              <a:rPr lang="en-US" altLang="ko-KR" sz="1400" dirty="0"/>
              <a:t>;" 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400" dirty="0"/>
              <a:t>&lt;b&gt;Query results will be listed here.&lt;/b&gt;&lt;/div</a:t>
            </a:r>
            <a:r>
              <a:rPr lang="en-US" altLang="ko-KR" sz="1400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1400" dirty="0"/>
          </a:p>
          <a:p>
            <a:pPr marL="0" indent="0">
              <a:spcBef>
                <a:spcPts val="0"/>
              </a:spcBef>
              <a:buNone/>
            </a:pPr>
            <a:endParaRPr lang="ko-KR" altLang="en-US" sz="1400" dirty="0"/>
          </a:p>
          <a:p>
            <a:pPr>
              <a:spcBef>
                <a:spcPts val="0"/>
              </a:spcBef>
            </a:pPr>
            <a:endParaRPr 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6" name="직사각형 5"/>
          <p:cNvSpPr/>
          <p:nvPr/>
        </p:nvSpPr>
        <p:spPr>
          <a:xfrm>
            <a:off x="122048" y="2701841"/>
            <a:ext cx="5536071" cy="22356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function </a:t>
            </a:r>
            <a:r>
              <a:rPr lang="en-US" altLang="ko-KR" sz="1400" dirty="0" err="1">
                <a:latin typeface="+mn-lt"/>
                <a:ea typeface="+mn-ea"/>
              </a:rPr>
              <a:t>sendQuery</a:t>
            </a:r>
            <a:r>
              <a:rPr lang="en-US" altLang="ko-KR" sz="1400" dirty="0">
                <a:latin typeface="+mn-lt"/>
                <a:ea typeface="+mn-ea"/>
              </a:rPr>
              <a:t>() {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xmlhttp</a:t>
            </a:r>
            <a:r>
              <a:rPr lang="en-US" altLang="ko-KR" sz="1400" dirty="0">
                <a:latin typeface="+mn-lt"/>
                <a:ea typeface="+mn-ea"/>
              </a:rPr>
              <a:t>=</a:t>
            </a:r>
            <a:r>
              <a:rPr lang="en-US" altLang="ko-KR" sz="1400" dirty="0" err="1">
                <a:latin typeface="+mn-lt"/>
                <a:ea typeface="+mn-ea"/>
              </a:rPr>
              <a:t>GetXmlHttpObject</a:t>
            </a:r>
            <a:r>
              <a:rPr lang="en-US" altLang="ko-KR" sz="1400" dirty="0">
                <a:latin typeface="+mn-lt"/>
                <a:ea typeface="+mn-ea"/>
              </a:rPr>
              <a:t>();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if (</a:t>
            </a:r>
            <a:r>
              <a:rPr lang="en-US" altLang="ko-KR" sz="1400" dirty="0" err="1">
                <a:latin typeface="+mn-lt"/>
                <a:ea typeface="+mn-ea"/>
              </a:rPr>
              <a:t>xmlhttp</a:t>
            </a:r>
            <a:r>
              <a:rPr lang="en-US" altLang="ko-KR" sz="1400" dirty="0">
                <a:latin typeface="+mn-lt"/>
                <a:ea typeface="+mn-ea"/>
              </a:rPr>
              <a:t> == null) {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    alert("Your browser does not support AJAX!");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    return;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}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var</a:t>
            </a:r>
            <a:r>
              <a:rPr lang="en-US" altLang="ko-KR" sz="1400" dirty="0">
                <a:latin typeface="+mn-lt"/>
                <a:ea typeface="+mn-ea"/>
              </a:rPr>
              <a:t> </a:t>
            </a:r>
            <a:r>
              <a:rPr lang="en-US" altLang="ko-KR" sz="1400" dirty="0" err="1">
                <a:latin typeface="+mn-lt"/>
                <a:ea typeface="+mn-ea"/>
              </a:rPr>
              <a:t>url</a:t>
            </a:r>
            <a:r>
              <a:rPr lang="en-US" altLang="ko-KR" sz="1400" dirty="0">
                <a:latin typeface="+mn-lt"/>
                <a:ea typeface="+mn-ea"/>
              </a:rPr>
              <a:t> = "</a:t>
            </a:r>
            <a:r>
              <a:rPr lang="en-US" altLang="ko-KR" sz="1400" dirty="0" err="1">
                <a:latin typeface="+mn-lt"/>
                <a:ea typeface="+mn-ea"/>
              </a:rPr>
              <a:t>getQueryResult.php</a:t>
            </a:r>
            <a:r>
              <a:rPr lang="en-US" altLang="ko-KR" sz="1400" dirty="0">
                <a:latin typeface="+mn-lt"/>
                <a:ea typeface="+mn-ea"/>
              </a:rPr>
              <a:t>";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url</a:t>
            </a:r>
            <a:r>
              <a:rPr lang="en-US" altLang="ko-KR" sz="1400" dirty="0">
                <a:latin typeface="+mn-lt"/>
                <a:ea typeface="+mn-ea"/>
              </a:rPr>
              <a:t> = </a:t>
            </a:r>
            <a:r>
              <a:rPr lang="en-US" altLang="ko-KR" sz="1400" dirty="0" err="1">
                <a:latin typeface="+mn-lt"/>
                <a:ea typeface="+mn-ea"/>
              </a:rPr>
              <a:t>url</a:t>
            </a:r>
            <a:r>
              <a:rPr lang="en-US" altLang="ko-KR" sz="1400" dirty="0">
                <a:latin typeface="+mn-lt"/>
                <a:ea typeface="+mn-ea"/>
              </a:rPr>
              <a:t> + "?q=" + </a:t>
            </a:r>
            <a:r>
              <a:rPr lang="en-US" altLang="ko-KR" sz="1400" dirty="0" err="1">
                <a:latin typeface="+mn-lt"/>
                <a:ea typeface="+mn-ea"/>
              </a:rPr>
              <a:t>document.getElementById</a:t>
            </a:r>
            <a:r>
              <a:rPr lang="en-US" altLang="ko-KR" sz="1400" dirty="0">
                <a:latin typeface="+mn-lt"/>
                <a:ea typeface="+mn-ea"/>
              </a:rPr>
              <a:t>("</a:t>
            </a:r>
            <a:r>
              <a:rPr lang="en-US" altLang="ko-KR" sz="1400" dirty="0" err="1">
                <a:latin typeface="+mn-lt"/>
                <a:ea typeface="+mn-ea"/>
              </a:rPr>
              <a:t>queryValue</a:t>
            </a:r>
            <a:r>
              <a:rPr lang="en-US" altLang="ko-KR" sz="1400" dirty="0">
                <a:latin typeface="+mn-lt"/>
                <a:ea typeface="+mn-ea"/>
              </a:rPr>
              <a:t>").value;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xmlhttp.onreadystatechange</a:t>
            </a:r>
            <a:r>
              <a:rPr lang="en-US" altLang="ko-KR" sz="1400" dirty="0">
                <a:latin typeface="+mn-lt"/>
                <a:ea typeface="+mn-ea"/>
              </a:rPr>
              <a:t> = </a:t>
            </a:r>
            <a:r>
              <a:rPr lang="en-US" altLang="ko-KR" sz="1400" dirty="0" err="1">
                <a:latin typeface="+mn-lt"/>
                <a:ea typeface="+mn-ea"/>
              </a:rPr>
              <a:t>stateChanged</a:t>
            </a:r>
            <a:r>
              <a:rPr lang="en-US" altLang="ko-KR" sz="1400" dirty="0">
                <a:latin typeface="+mn-lt"/>
                <a:ea typeface="+mn-ea"/>
              </a:rPr>
              <a:t>; 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xmlhttp.open</a:t>
            </a:r>
            <a:r>
              <a:rPr lang="en-US" altLang="ko-KR" sz="1400" dirty="0">
                <a:latin typeface="+mn-lt"/>
                <a:ea typeface="+mn-ea"/>
              </a:rPr>
              <a:t>("GET", </a:t>
            </a:r>
            <a:r>
              <a:rPr lang="en-US" altLang="ko-KR" sz="1400" dirty="0" err="1">
                <a:latin typeface="+mn-lt"/>
                <a:ea typeface="+mn-ea"/>
              </a:rPr>
              <a:t>url</a:t>
            </a:r>
            <a:r>
              <a:rPr lang="en-US" altLang="ko-KR" sz="1400" dirty="0">
                <a:latin typeface="+mn-lt"/>
                <a:ea typeface="+mn-ea"/>
              </a:rPr>
              <a:t>, true); </a:t>
            </a:r>
            <a:endParaRPr lang="ko-KR" altLang="en-US" sz="1400" dirty="0">
              <a:latin typeface="+mn-lt"/>
              <a:ea typeface="+mn-ea"/>
            </a:endParaRP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sz="1400" dirty="0">
                <a:latin typeface="+mn-lt"/>
                <a:ea typeface="+mn-ea"/>
              </a:rPr>
              <a:t>            </a:t>
            </a:r>
            <a:r>
              <a:rPr lang="en-US" altLang="ko-KR" sz="1400" dirty="0" err="1">
                <a:latin typeface="+mn-lt"/>
                <a:ea typeface="+mn-ea"/>
              </a:rPr>
              <a:t>xmlhttp.send</a:t>
            </a:r>
            <a:r>
              <a:rPr lang="en-US" altLang="ko-KR" sz="1400" dirty="0">
                <a:latin typeface="+mn-lt"/>
                <a:ea typeface="+mn-ea"/>
              </a:rPr>
              <a:t>(null);        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}</a:t>
            </a:r>
            <a:endParaRPr lang="ko-KR" altLang="en-US" sz="1400" dirty="0">
              <a:latin typeface="+mn-lt"/>
              <a:ea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283968" y="2558209"/>
            <a:ext cx="4743111" cy="1230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function </a:t>
            </a:r>
            <a:r>
              <a:rPr lang="en-US" altLang="ko-KR" sz="1400" dirty="0" err="1">
                <a:latin typeface="+mn-lt"/>
                <a:ea typeface="+mn-ea"/>
              </a:rPr>
              <a:t>stateChanged</a:t>
            </a:r>
            <a:r>
              <a:rPr lang="en-US" altLang="ko-KR" sz="1400" dirty="0">
                <a:latin typeface="+mn-lt"/>
                <a:ea typeface="+mn-ea"/>
              </a:rPr>
              <a:t>() {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if (</a:t>
            </a:r>
            <a:r>
              <a:rPr lang="en-US" altLang="ko-KR" sz="1400" dirty="0" err="1">
                <a:latin typeface="+mn-lt"/>
                <a:ea typeface="+mn-ea"/>
              </a:rPr>
              <a:t>xmlhttp.readyState</a:t>
            </a:r>
            <a:r>
              <a:rPr lang="en-US" altLang="ko-KR" sz="1400" dirty="0">
                <a:latin typeface="+mn-lt"/>
                <a:ea typeface="+mn-ea"/>
              </a:rPr>
              <a:t> == 4) { </a:t>
            </a:r>
            <a:endParaRPr lang="ko-KR" altLang="en-US" sz="1400" dirty="0">
              <a:latin typeface="+mn-lt"/>
              <a:ea typeface="+mn-ea"/>
            </a:endParaRP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ko-KR" altLang="en-US" sz="1400" dirty="0">
                <a:latin typeface="+mn-lt"/>
                <a:ea typeface="+mn-ea"/>
              </a:rPr>
              <a:t>                </a:t>
            </a:r>
            <a:r>
              <a:rPr lang="en-US" altLang="ko-KR" sz="1400" dirty="0" err="1">
                <a:latin typeface="+mn-lt"/>
                <a:ea typeface="+mn-ea"/>
              </a:rPr>
              <a:t>document.getElementById</a:t>
            </a:r>
            <a:r>
              <a:rPr lang="en-US" altLang="ko-KR" sz="1400" dirty="0">
                <a:latin typeface="+mn-lt"/>
                <a:ea typeface="+mn-ea"/>
              </a:rPr>
              <a:t>("</a:t>
            </a:r>
            <a:r>
              <a:rPr lang="en-US" altLang="ko-KR" sz="1400" dirty="0" err="1">
                <a:latin typeface="+mn-lt"/>
                <a:ea typeface="+mn-ea"/>
              </a:rPr>
              <a:t>txtQueryResult</a:t>
            </a:r>
            <a:r>
              <a:rPr lang="en-US" altLang="ko-KR" sz="1400" dirty="0">
                <a:latin typeface="+mn-lt"/>
                <a:ea typeface="+mn-ea"/>
              </a:rPr>
              <a:t>").</a:t>
            </a:r>
            <a:r>
              <a:rPr lang="en-US" altLang="ko-KR" sz="1400" dirty="0" err="1">
                <a:latin typeface="+mn-lt"/>
                <a:ea typeface="+mn-ea"/>
              </a:rPr>
              <a:t>innerHTML</a:t>
            </a:r>
            <a:r>
              <a:rPr lang="en-US" altLang="ko-KR" sz="1400" dirty="0">
                <a:latin typeface="+mn-lt"/>
                <a:ea typeface="+mn-ea"/>
              </a:rPr>
              <a:t> </a:t>
            </a:r>
            <a:r>
              <a:rPr lang="en-US" altLang="ko-KR" sz="1400" dirty="0" smtClean="0">
                <a:latin typeface="+mn-lt"/>
                <a:ea typeface="+mn-ea"/>
              </a:rPr>
              <a:t/>
            </a:r>
            <a:br>
              <a:rPr lang="en-US" altLang="ko-KR" sz="1400" dirty="0" smtClean="0">
                <a:latin typeface="+mn-lt"/>
                <a:ea typeface="+mn-ea"/>
              </a:rPr>
            </a:br>
            <a:r>
              <a:rPr lang="en-US" altLang="ko-KR" sz="1400" dirty="0" smtClean="0">
                <a:latin typeface="+mn-lt"/>
                <a:ea typeface="+mn-ea"/>
              </a:rPr>
              <a:t>  	= </a:t>
            </a:r>
            <a:r>
              <a:rPr lang="en-US" altLang="ko-KR" sz="1400" dirty="0" err="1">
                <a:latin typeface="+mn-lt"/>
                <a:ea typeface="+mn-ea"/>
              </a:rPr>
              <a:t>xmlhttp.responseText</a:t>
            </a:r>
            <a:r>
              <a:rPr lang="en-US" altLang="ko-KR" sz="1400" dirty="0">
                <a:latin typeface="+mn-lt"/>
                <a:ea typeface="+mn-ea"/>
              </a:rPr>
              <a:t>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}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}</a:t>
            </a:r>
          </a:p>
        </p:txBody>
      </p:sp>
      <p:sp>
        <p:nvSpPr>
          <p:cNvPr id="5" name="내용 개체 틀 2"/>
          <p:cNvSpPr>
            <a:spLocks noGrp="1"/>
          </p:cNvSpPr>
          <p:nvPr/>
        </p:nvSpPr>
        <p:spPr>
          <a:xfrm>
            <a:off x="1691680" y="4787273"/>
            <a:ext cx="6420710" cy="1911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function </a:t>
            </a:r>
            <a:r>
              <a:rPr lang="en-US" altLang="ko-KR" sz="1400" dirty="0" err="1">
                <a:latin typeface="+mn-lt"/>
                <a:ea typeface="+mn-ea"/>
              </a:rPr>
              <a:t>GetXmlHttpObject</a:t>
            </a:r>
            <a:r>
              <a:rPr lang="en-US" altLang="ko-KR" sz="1400" dirty="0">
                <a:latin typeface="+mn-lt"/>
                <a:ea typeface="+mn-ea"/>
              </a:rPr>
              <a:t>() {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if (</a:t>
            </a:r>
            <a:r>
              <a:rPr lang="en-US" altLang="ko-KR" sz="1400" dirty="0" err="1">
                <a:latin typeface="+mn-lt"/>
                <a:ea typeface="+mn-ea"/>
              </a:rPr>
              <a:t>window.XMLHttpRequest</a:t>
            </a:r>
            <a:r>
              <a:rPr lang="en-US" altLang="ko-KR" sz="1400" dirty="0">
                <a:latin typeface="+mn-lt"/>
                <a:ea typeface="+mn-ea"/>
              </a:rPr>
              <a:t>) {    // code for IE7+, Firefox, Chrome, Opera, Safari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    return new </a:t>
            </a:r>
            <a:r>
              <a:rPr lang="en-US" altLang="ko-KR" sz="1400" dirty="0" err="1">
                <a:latin typeface="+mn-lt"/>
                <a:ea typeface="+mn-ea"/>
              </a:rPr>
              <a:t>XMLHttpRequest</a:t>
            </a:r>
            <a:r>
              <a:rPr lang="en-US" altLang="ko-KR" sz="1400" dirty="0">
                <a:latin typeface="+mn-lt"/>
                <a:ea typeface="+mn-ea"/>
              </a:rPr>
              <a:t>();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}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if (</a:t>
            </a:r>
            <a:r>
              <a:rPr lang="en-US" altLang="ko-KR" sz="1400" dirty="0" err="1">
                <a:latin typeface="+mn-lt"/>
                <a:ea typeface="+mn-ea"/>
              </a:rPr>
              <a:t>window.ActiveXObject</a:t>
            </a:r>
            <a:r>
              <a:rPr lang="en-US" altLang="ko-KR" sz="1400" dirty="0">
                <a:latin typeface="+mn-lt"/>
                <a:ea typeface="+mn-ea"/>
              </a:rPr>
              <a:t>) {     // code for IE6, IE5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    return new </a:t>
            </a:r>
            <a:r>
              <a:rPr lang="en-US" altLang="ko-KR" sz="1400" dirty="0" err="1">
                <a:latin typeface="+mn-lt"/>
                <a:ea typeface="+mn-ea"/>
              </a:rPr>
              <a:t>ActiveXObject</a:t>
            </a:r>
            <a:r>
              <a:rPr lang="en-US" altLang="ko-KR" sz="1400" dirty="0">
                <a:latin typeface="+mn-lt"/>
                <a:ea typeface="+mn-ea"/>
              </a:rPr>
              <a:t>("</a:t>
            </a:r>
            <a:r>
              <a:rPr lang="en-US" altLang="ko-KR" sz="1400" dirty="0" err="1">
                <a:latin typeface="+mn-lt"/>
                <a:ea typeface="+mn-ea"/>
              </a:rPr>
              <a:t>Microsoft.XMLHTTP</a:t>
            </a:r>
            <a:r>
              <a:rPr lang="en-US" altLang="ko-KR" sz="1400" dirty="0">
                <a:latin typeface="+mn-lt"/>
                <a:ea typeface="+mn-ea"/>
              </a:rPr>
              <a:t>");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}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    return null;</a:t>
            </a:r>
          </a:p>
          <a:p>
            <a:pPr latinLnBrk="0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400" dirty="0">
                <a:latin typeface="+mn-lt"/>
                <a:ea typeface="+mn-ea"/>
              </a:rPr>
              <a:t>        }</a:t>
            </a:r>
            <a:endParaRPr lang="ko-KR" altLang="en-US" sz="14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24606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2797</TotalTime>
  <Words>1094</Words>
  <Application>Microsoft Office PowerPoint</Application>
  <PresentationFormat>화면 슬라이드 쇼(4:3)</PresentationFormat>
  <Paragraphs>191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굴림</vt:lpstr>
      <vt:lpstr>맑은 고딕</vt:lpstr>
      <vt:lpstr>Arial</vt:lpstr>
      <vt:lpstr>Calibri</vt:lpstr>
      <vt:lpstr>Courier New</vt:lpstr>
      <vt:lpstr>Lucida Console</vt:lpstr>
      <vt:lpstr>Wingdings</vt:lpstr>
      <vt:lpstr>Office Theme</vt:lpstr>
      <vt:lpstr>Interfacing DBMS</vt:lpstr>
      <vt:lpstr>Interface with DBMS</vt:lpstr>
      <vt:lpstr>JDBC</vt:lpstr>
      <vt:lpstr>Sample - MySQL  </vt:lpstr>
      <vt:lpstr>Sample – PostSQL</vt:lpstr>
      <vt:lpstr>ODBC – Open DB Connectivity</vt:lpstr>
      <vt:lpstr>ODBC – Sample</vt:lpstr>
      <vt:lpstr>Web</vt:lpstr>
      <vt:lpstr>HTML, Javascript Sample</vt:lpstr>
      <vt:lpstr>PHP Sample</vt:lpstr>
      <vt:lpstr>HTML Code</vt:lpstr>
      <vt:lpstr>PowerPoint 프레젠테이션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141</cp:revision>
  <dcterms:created xsi:type="dcterms:W3CDTF">2004-01-12T08:00:17Z</dcterms:created>
  <dcterms:modified xsi:type="dcterms:W3CDTF">2018-09-05T05:31:16Z</dcterms:modified>
</cp:coreProperties>
</file>