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4"/>
  </p:notesMasterIdLst>
  <p:sldIdLst>
    <p:sldId id="256" r:id="rId2"/>
    <p:sldId id="266" r:id="rId3"/>
    <p:sldId id="259" r:id="rId4"/>
    <p:sldId id="270" r:id="rId5"/>
    <p:sldId id="261" r:id="rId6"/>
    <p:sldId id="262" r:id="rId7"/>
    <p:sldId id="263" r:id="rId8"/>
    <p:sldId id="267" r:id="rId9"/>
    <p:sldId id="268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114" d="100"/>
          <a:sy n="114" d="100"/>
        </p:scale>
        <p:origin x="3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6D129-4E05-4E55-AB41-16FA92DFEB7B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EA7D2-8E59-4CD0-87C0-0F5535EF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9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EA7D2-8E59-4CD0-87C0-0F5535EF0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EA7D2-8E59-4CD0-87C0-0F5535EF01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AE81-9B59-4525-A192-110F78837454}" type="datetime1">
              <a:rPr lang="en-US" altLang="ko-KR" smtClean="0"/>
              <a:t>11/19/2018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7ADE-5663-49F9-BC8A-008A4D4183C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935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E96-09F4-4401-9186-C2A237A22F6F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90D1-1B8E-49C3-AAA4-10ECA54AD100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920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9644-ADA6-44B0-B25B-0797971D7420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1E05-BFD2-489A-8E4D-CBC6014E652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299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094"/>
            <a:ext cx="8928992" cy="9036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E3AF-68AE-427D-B908-0F20845969E0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375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27D2-F273-417F-8B30-EBB50A81B457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C023-0403-4EEC-8F03-A905A23E38C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750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B382-F465-4691-B106-315C4200D01D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5AB1-3856-4B9D-B4F3-EE4BC941CC5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18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595C-D604-45A0-8264-64A547710F1E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215F-3268-4BA1-9E67-9D1EEABC049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895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2F8B-587E-4597-8AEB-DFDBFECAEAF3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8501-5DE0-4276-95E3-AEC23CA3EB2E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806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9DF6-0D07-41B4-BEBF-C61D12432111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5B31-3973-4518-8081-CDA53E63C32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415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B8F5-CD01-4291-93B9-55340ABB3215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BC90-ADF8-41D3-9F06-65A87E11B4D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763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42F5-74A1-44B9-B671-695AF17BDEB6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0A4C-C2FC-4CF1-A0C7-79253D5B516F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07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6" y="20222"/>
            <a:ext cx="9001000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0768"/>
            <a:ext cx="7886700" cy="483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18975F-DE76-4299-9CE9-8DB45D5AA2BB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0B33571-0DD4-4E8E-AA22-C0B78FE0D9A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278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ostgresq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nterprisedb.com/products-services-training/pgdownload#window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PostgreSQL tutorial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2016, Fall</a:t>
            </a:r>
          </a:p>
          <a:p>
            <a:r>
              <a:rPr lang="en-US" altLang="ko-KR" dirty="0"/>
              <a:t>Pusan National University</a:t>
            </a:r>
          </a:p>
          <a:p>
            <a:r>
              <a:rPr lang="en-US" altLang="ko-KR" dirty="0" err="1"/>
              <a:t>Taehoon</a:t>
            </a:r>
            <a:r>
              <a:rPr lang="en-US" altLang="ko-KR" dirty="0"/>
              <a:t> Kim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Create Table (2) - by setting window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BF3AF8F-E873-4394-A749-91E58A240E82}" type="slidenum">
              <a:rPr lang="en-US" altLang="ko-KR" smtClean="0"/>
              <a:pPr/>
              <a:t>10</a:t>
            </a:fld>
            <a:endParaRPr lang="en-US" altLang="ko-KR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52665C-DD72-4F78-AD1C-6B92348F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40" y="1171160"/>
            <a:ext cx="4896544" cy="474074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3745E28-B63C-430E-B790-2E9FEDB19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171160"/>
            <a:ext cx="5121714" cy="49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Create Table (1), (2) - complete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660232" y="5445224"/>
            <a:ext cx="2057400" cy="365125"/>
          </a:xfrm>
        </p:spPr>
        <p:txBody>
          <a:bodyPr/>
          <a:lstStyle/>
          <a:p>
            <a:fld id="{7BF3AF8F-E873-4394-A749-91E58A240E82}" type="slidenum">
              <a:rPr lang="en-US" altLang="ko-KR" smtClean="0"/>
              <a:pPr/>
              <a:t>11</a:t>
            </a:fld>
            <a:endParaRPr lang="en-US" altLang="ko-KR"/>
          </a:p>
        </p:txBody>
      </p:sp>
      <p:grpSp>
        <p:nvGrpSpPr>
          <p:cNvPr id="10" name="그룹 9"/>
          <p:cNvGrpSpPr/>
          <p:nvPr/>
        </p:nvGrpSpPr>
        <p:grpSpPr>
          <a:xfrm>
            <a:off x="449345" y="1297648"/>
            <a:ext cx="5824800" cy="4452377"/>
            <a:chOff x="467544" y="2489839"/>
            <a:chExt cx="4801373" cy="384842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489839"/>
              <a:ext cx="4801373" cy="38484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36560" y="4183220"/>
              <a:ext cx="2427268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Set Table Name</a:t>
              </a:r>
              <a:endParaRPr lang="ko-KR" altLang="en-US" sz="2400" b="1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199347" y="1302648"/>
            <a:ext cx="5815694" cy="4440124"/>
            <a:chOff x="4946605" y="2789392"/>
            <a:chExt cx="4793867" cy="383783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6605" y="2789392"/>
              <a:ext cx="4793867" cy="38378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32349" y="4423458"/>
              <a:ext cx="4582500" cy="1037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/>
                <a:t>Add Columns</a:t>
              </a:r>
            </a:p>
            <a:p>
              <a:pPr algn="ctr"/>
              <a:r>
                <a:rPr lang="en-US" altLang="ko-KR" sz="2400" b="1" dirty="0"/>
                <a:t>※PostgreSQL don’t support char type</a:t>
              </a:r>
            </a:p>
            <a:p>
              <a:pPr algn="ctr"/>
              <a:r>
                <a:rPr lang="en-US" altLang="ko-KR" sz="2400" b="1" dirty="0"/>
                <a:t>instead, offer character type </a:t>
              </a:r>
              <a:endParaRPr lang="ko-KR" altLang="en-US" sz="2400" b="1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893962" y="1302648"/>
            <a:ext cx="5890574" cy="4481211"/>
            <a:chOff x="7140989" y="3186075"/>
            <a:chExt cx="4855590" cy="387335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0989" y="3186075"/>
              <a:ext cx="4855590" cy="38733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62166" y="4891919"/>
              <a:ext cx="43348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Then, SQL is auto-generated</a:t>
              </a:r>
              <a:endParaRPr lang="ko-KR" altLang="en-US" sz="2400" b="1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654788" y="1293737"/>
            <a:ext cx="5863910" cy="4481211"/>
            <a:chOff x="3948200" y="-971849"/>
            <a:chExt cx="4833611" cy="387335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8200" y="-971849"/>
              <a:ext cx="4833611" cy="387335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32040" y="883234"/>
              <a:ext cx="312297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Beer table is created</a:t>
              </a:r>
              <a:endParaRPr lang="ko-KR" altLang="en-US" sz="2400" b="1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499992" y="1405937"/>
              <a:ext cx="864096" cy="6572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8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Insert the record and check the results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8028" y="980728"/>
            <a:ext cx="7886700" cy="4836195"/>
          </a:xfrm>
        </p:spPr>
        <p:txBody>
          <a:bodyPr/>
          <a:lstStyle/>
          <a:p>
            <a:pPr lvl="2">
              <a:buNone/>
            </a:pPr>
            <a:r>
              <a:rPr lang="en-US" altLang="ko-KR" dirty="0">
                <a:latin typeface="Courier New" panose="02070309020205020404" pitchFamily="49" charset="0"/>
              </a:rPr>
              <a:t>INSERT INTO Beers (name, </a:t>
            </a:r>
            <a:r>
              <a:rPr lang="en-US" altLang="ko-KR" dirty="0" err="1">
                <a:latin typeface="Courier New" panose="02070309020205020404" pitchFamily="49" charset="0"/>
              </a:rPr>
              <a:t>manf</a:t>
            </a:r>
            <a:r>
              <a:rPr lang="en-US" altLang="ko-KR" dirty="0">
                <a:latin typeface="Courier New" panose="02070309020205020404" pitchFamily="49" charset="0"/>
              </a:rPr>
              <a:t>)</a:t>
            </a:r>
          </a:p>
          <a:p>
            <a:pPr lvl="2">
              <a:buNone/>
            </a:pPr>
            <a:r>
              <a:rPr lang="en-US" altLang="ko-KR" dirty="0">
                <a:latin typeface="Courier New" panose="02070309020205020404" pitchFamily="49" charset="0"/>
              </a:rPr>
              <a:t>VALUES ('Cass', 'OB');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12</a:t>
            </a:fld>
            <a:endParaRPr lang="en-US" altLang="ko-KR"/>
          </a:p>
        </p:txBody>
      </p:sp>
      <p:grpSp>
        <p:nvGrpSpPr>
          <p:cNvPr id="12" name="그룹 11"/>
          <p:cNvGrpSpPr/>
          <p:nvPr/>
        </p:nvGrpSpPr>
        <p:grpSpPr>
          <a:xfrm>
            <a:off x="286987" y="1827488"/>
            <a:ext cx="5322670" cy="4254085"/>
            <a:chOff x="336015" y="1820160"/>
            <a:chExt cx="5322670" cy="425408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15" y="1820160"/>
              <a:ext cx="5322670" cy="42540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7086" y="4941168"/>
              <a:ext cx="4820550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Select table(Beer) and right click</a:t>
              </a:r>
            </a:p>
            <a:p>
              <a:pPr algn="ctr"/>
              <a:r>
                <a:rPr lang="en-US" altLang="ko-KR" sz="2400" b="1" dirty="0">
                  <a:sym typeface="Wingdings" panose="05000000000000000000" pitchFamily="2" charset="2"/>
                </a:rPr>
                <a:t> Scripts  INSERT Script</a:t>
              </a:r>
              <a:endParaRPr lang="ko-KR" altLang="en-US" sz="2400" b="1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067684" y="1827488"/>
            <a:ext cx="5307477" cy="4259149"/>
            <a:chOff x="3398364" y="5384944"/>
            <a:chExt cx="5307477" cy="425914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8364" y="5384944"/>
              <a:ext cx="5307477" cy="42591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04541" y="7986511"/>
              <a:ext cx="44951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Write Insert query and execute</a:t>
              </a:r>
              <a:endParaRPr lang="ko-KR" altLang="en-US" sz="2400" b="1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844049" y="2673208"/>
            <a:ext cx="1224136" cy="4964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601495" y="2360678"/>
            <a:ext cx="355954" cy="2348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1763688" y="1827488"/>
            <a:ext cx="5312543" cy="4269279"/>
            <a:chOff x="5350997" y="3140968"/>
            <a:chExt cx="5312543" cy="426927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0997" y="3140968"/>
              <a:ext cx="5312543" cy="426927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84273" y="5851444"/>
              <a:ext cx="2597186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Execution results</a:t>
              </a:r>
              <a:endParaRPr lang="ko-KR" altLang="en-US" sz="2400" b="1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559688" y="1827488"/>
            <a:ext cx="5307478" cy="4249021"/>
            <a:chOff x="9350232" y="-459432"/>
            <a:chExt cx="5307478" cy="424902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0232" y="-459432"/>
              <a:ext cx="5307478" cy="424902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0592" y="464749"/>
              <a:ext cx="4400565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Check insertion result</a:t>
              </a:r>
            </a:p>
            <a:p>
              <a:pPr algn="ctr"/>
              <a:r>
                <a:rPr lang="en-US" altLang="ko-KR" sz="2400" b="1" dirty="0"/>
                <a:t>Select table and right click</a:t>
              </a:r>
            </a:p>
            <a:p>
              <a:pPr algn="ctr"/>
              <a:r>
                <a:rPr lang="en-US" altLang="ko-KR" sz="2400" b="1" dirty="0">
                  <a:sym typeface="Wingdings" panose="05000000000000000000" pitchFamily="2" charset="2"/>
                </a:rPr>
                <a:t> View Data  View all Rows</a:t>
              </a:r>
              <a:endParaRPr lang="ko-KR" altLang="en-US" sz="2400" b="1"/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322" y="1827488"/>
            <a:ext cx="5327736" cy="4249021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4976045" y="3554336"/>
            <a:ext cx="1003268" cy="5065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8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PostgreSQL?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188123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https://www.postgresql.org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The world’s most advanced </a:t>
            </a:r>
            <a:r>
              <a:rPr lang="en-US" altLang="ko-KR" dirty="0">
                <a:solidFill>
                  <a:srgbClr val="FF0000"/>
                </a:solidFill>
              </a:rPr>
              <a:t>open source</a:t>
            </a:r>
            <a:r>
              <a:rPr lang="en-US" altLang="ko-KR" dirty="0"/>
              <a:t> database</a:t>
            </a:r>
          </a:p>
          <a:p>
            <a:r>
              <a:rPr lang="en-US" altLang="ko-KR" dirty="0"/>
              <a:t>Object-relational database (ORDBMS)</a:t>
            </a:r>
          </a:p>
          <a:p>
            <a:r>
              <a:rPr lang="en-US" altLang="ko-KR" dirty="0"/>
              <a:t>Cross-platform</a:t>
            </a:r>
          </a:p>
          <a:p>
            <a:r>
              <a:rPr lang="en-US" altLang="ko-KR" dirty="0"/>
              <a:t>Latest Version : 11.1</a:t>
            </a:r>
          </a:p>
          <a:p>
            <a:pPr lvl="1"/>
            <a:r>
              <a:rPr lang="en-US" altLang="ko-KR" dirty="0"/>
              <a:t>Release date : 2018-11-08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2</a:t>
            </a:fld>
            <a:endParaRPr lang="en-US" altLang="ko-KR"/>
          </a:p>
        </p:txBody>
      </p:sp>
      <p:grpSp>
        <p:nvGrpSpPr>
          <p:cNvPr id="8" name="그룹 7"/>
          <p:cNvGrpSpPr/>
          <p:nvPr/>
        </p:nvGrpSpPr>
        <p:grpSpPr>
          <a:xfrm>
            <a:off x="628650" y="1099319"/>
            <a:ext cx="4191000" cy="762000"/>
            <a:chOff x="781050" y="1151062"/>
            <a:chExt cx="4191000" cy="7620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151062"/>
              <a:ext cx="2000250" cy="762000"/>
            </a:xfrm>
            <a:prstGeom prst="rect">
              <a:avLst/>
            </a:prstGeom>
          </p:spPr>
        </p:pic>
        <p:pic>
          <p:nvPicPr>
            <p:cNvPr id="7" name="내용 개체 틀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1151062"/>
              <a:ext cx="219075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61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Download PostgreSQL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 to this URL</a:t>
            </a:r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http://www.enterprisedb.com/products-services-training/pgdownload#windows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Select </a:t>
            </a:r>
            <a:r>
              <a:rPr lang="en-US" altLang="ko-KR" b="1" dirty="0"/>
              <a:t>stable</a:t>
            </a:r>
            <a:r>
              <a:rPr lang="en-US" altLang="ko-KR" dirty="0"/>
              <a:t> version(currently v 9.6.11) and choose OS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3</a:t>
            </a:fld>
            <a:endParaRPr lang="en-US" altLang="ko-KR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CF1DEF7-3700-46FA-8F28-BFF6AE5D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68" y="3096073"/>
            <a:ext cx="6948264" cy="30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B6339-D853-4BF9-A5EB-2A3FB6CD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Installation Error solution(Windows)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559878-3BEA-4691-8BD0-B805BA01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Please change your user name from Korean to English</a:t>
            </a:r>
          </a:p>
          <a:p>
            <a:r>
              <a:rPr lang="en-US" altLang="ko-KR" dirty="0"/>
              <a:t>If Installer is not opened, please enter this command</a:t>
            </a:r>
          </a:p>
          <a:p>
            <a:pPr lvl="1"/>
            <a:r>
              <a:rPr lang="en-US" altLang="ko-KR" dirty="0"/>
              <a:t>Go</a:t>
            </a:r>
            <a:r>
              <a:rPr lang="ko-KR" altLang="en-US" dirty="0"/>
              <a:t> </a:t>
            </a:r>
            <a:r>
              <a:rPr lang="en-US" altLang="ko-KR" dirty="0"/>
              <a:t>to the directory where Installer is</a:t>
            </a:r>
          </a:p>
          <a:p>
            <a:pPr lvl="1"/>
            <a:r>
              <a:rPr lang="en-US" altLang="ko-KR" i="1" dirty="0"/>
              <a:t>(Installer exe file name) --</a:t>
            </a:r>
            <a:r>
              <a:rPr lang="en-US" altLang="ko-KR" i="1" dirty="0" err="1"/>
              <a:t>install_runtimes</a:t>
            </a:r>
            <a:r>
              <a:rPr lang="en-US" altLang="ko-KR" i="1" dirty="0"/>
              <a:t> 0</a:t>
            </a:r>
          </a:p>
          <a:p>
            <a:endParaRPr lang="en-US" altLang="ko-KR" i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103750-F22E-474E-8BD7-857E714F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30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Install PostgreSQL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Lunch downloaded file(postgresql-9.6.11-xxx.exe)</a:t>
            </a:r>
          </a:p>
          <a:p>
            <a:r>
              <a:rPr lang="en-US" altLang="ko-KR" dirty="0"/>
              <a:t>Press ‘Next’ button until ‘Password’ is updated.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79607"/>
            <a:ext cx="3844816" cy="29792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60" y="2636761"/>
            <a:ext cx="3838106" cy="29389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14" y="2899061"/>
            <a:ext cx="3824686" cy="29926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580" y="3191673"/>
            <a:ext cx="3811266" cy="29792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375" y="3191673"/>
            <a:ext cx="3817976" cy="2999359"/>
          </a:xfrm>
          <a:prstGeom prst="rect">
            <a:avLst/>
          </a:prstGeom>
        </p:spPr>
      </p:pic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altLang="ko-KR" dirty="0"/>
              <a:t>4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B1DA0D9-E815-48CC-890B-57E8D7DD2E33}"/>
              </a:ext>
            </a:extLst>
          </p:cNvPr>
          <p:cNvSpPr/>
          <p:nvPr/>
        </p:nvSpPr>
        <p:spPr>
          <a:xfrm>
            <a:off x="2627784" y="3429000"/>
            <a:ext cx="504056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F579856-AED2-436E-9D95-6AF561EC9BE3}"/>
              </a:ext>
            </a:extLst>
          </p:cNvPr>
          <p:cNvSpPr/>
          <p:nvPr/>
        </p:nvSpPr>
        <p:spPr>
          <a:xfrm>
            <a:off x="4825417" y="3432852"/>
            <a:ext cx="504056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79" y="2445311"/>
            <a:ext cx="3574198" cy="27868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Stack Builder?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When the installation ends, you can choose this option</a:t>
            </a:r>
          </a:p>
          <a:p>
            <a:pPr lvl="1"/>
            <a:r>
              <a:rPr lang="en-US" altLang="ko-KR" dirty="0"/>
              <a:t>You can use the JDBC installation on Stack Builder</a:t>
            </a:r>
          </a:p>
          <a:p>
            <a:pPr lvl="1"/>
            <a:r>
              <a:rPr lang="en-US" altLang="ko-KR" dirty="0"/>
              <a:t>Other options? If you want, do it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6</a:t>
            </a:fld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663205"/>
            <a:ext cx="3942866" cy="26931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228" y="3663205"/>
            <a:ext cx="3930369" cy="26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Launch </a:t>
            </a:r>
            <a:r>
              <a:rPr lang="en-US" altLang="ko-KR" dirty="0" err="1"/>
              <a:t>pgAdmin</a:t>
            </a:r>
            <a:r>
              <a:rPr lang="en-US" altLang="ko-KR" dirty="0"/>
              <a:t> 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7</a:t>
            </a:fld>
            <a:endParaRPr lang="en-US" altLang="ko-KR"/>
          </a:p>
        </p:txBody>
      </p:sp>
      <p:grpSp>
        <p:nvGrpSpPr>
          <p:cNvPr id="10" name="그룹 9"/>
          <p:cNvGrpSpPr/>
          <p:nvPr/>
        </p:nvGrpSpPr>
        <p:grpSpPr>
          <a:xfrm>
            <a:off x="584564" y="1209413"/>
            <a:ext cx="6330664" cy="5074196"/>
            <a:chOff x="584564" y="1209413"/>
            <a:chExt cx="6330664" cy="507419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564" y="1209413"/>
              <a:ext cx="6330664" cy="50741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51720" y="3645024"/>
              <a:ext cx="2930610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/>
                <a:t>This is main screen</a:t>
              </a:r>
              <a:endParaRPr lang="ko-KR" altLang="en-US" sz="2400" b="1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271714" y="1228178"/>
            <a:ext cx="6324622" cy="5062114"/>
            <a:chOff x="2012470" y="1765283"/>
            <a:chExt cx="6324622" cy="5062114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1765283"/>
              <a:ext cx="6324622" cy="50621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24754" y="4115705"/>
              <a:ext cx="3857146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Select </a:t>
              </a:r>
              <a:r>
                <a:rPr lang="en-US" altLang="ko-KR" sz="2400" b="1" dirty="0" err="1"/>
                <a:t>PostgrSQL</a:t>
              </a:r>
              <a:r>
                <a:rPr lang="en-US" altLang="ko-KR" sz="2400" b="1" dirty="0"/>
                <a:t> 9.6</a:t>
              </a:r>
            </a:p>
            <a:p>
              <a:pPr algn="ctr"/>
              <a:r>
                <a:rPr lang="en-US" altLang="ko-KR" sz="2400" b="1" dirty="0"/>
                <a:t>And enter your passwords</a:t>
              </a:r>
              <a:endParaRPr lang="ko-KR" altLang="en-US" sz="2400" b="1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042839" y="1210584"/>
            <a:ext cx="6336704" cy="5056073"/>
            <a:chOff x="8748464" y="1578652"/>
            <a:chExt cx="6336704" cy="5056073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8464" y="1578652"/>
              <a:ext cx="6336704" cy="50560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908704" y="2546182"/>
              <a:ext cx="4081567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Databases </a:t>
              </a:r>
              <a:r>
                <a:rPr lang="en-US" altLang="ko-KR" sz="2400" b="1" dirty="0">
                  <a:sym typeface="Wingdings" panose="05000000000000000000" pitchFamily="2" charset="2"/>
                </a:rPr>
                <a:t> </a:t>
              </a:r>
              <a:r>
                <a:rPr lang="en-US" altLang="ko-KR" sz="2400" b="1" dirty="0" err="1">
                  <a:sym typeface="Wingdings" panose="05000000000000000000" pitchFamily="2" charset="2"/>
                </a:rPr>
                <a:t>postgres</a:t>
              </a:r>
              <a:r>
                <a:rPr lang="en-US" altLang="ko-KR" sz="2400" b="1" dirty="0">
                  <a:sym typeface="Wingdings" panose="05000000000000000000" pitchFamily="2" charset="2"/>
                </a:rPr>
                <a:t> </a:t>
              </a:r>
            </a:p>
            <a:p>
              <a:pPr marL="342900" indent="-342900" algn="ctr">
                <a:buFont typeface="Wingdings" panose="05000000000000000000" pitchFamily="2" charset="2"/>
                <a:buChar char="à"/>
              </a:pPr>
              <a:r>
                <a:rPr lang="en-US" altLang="ko-KR" sz="2400" b="1" dirty="0">
                  <a:sym typeface="Wingdings" panose="05000000000000000000" pitchFamily="2" charset="2"/>
                </a:rPr>
                <a:t>Schemas  public</a:t>
              </a:r>
            </a:p>
            <a:p>
              <a:pPr marL="342900" indent="-342900" algn="ctr">
                <a:buFont typeface="Wingdings" panose="05000000000000000000" pitchFamily="2" charset="2"/>
                <a:buChar char="à"/>
              </a:pPr>
              <a:r>
                <a:rPr lang="en-US" altLang="ko-KR" sz="2400" b="1" dirty="0">
                  <a:sym typeface="Wingdings" panose="05000000000000000000" pitchFamily="2" charset="2"/>
                </a:rPr>
                <a:t>tables  Create  Table</a:t>
              </a:r>
              <a:endParaRPr lang="ko-KR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2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81EC3-8D1B-4209-8527-A900566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Create Table (1) – by SQL statement (1)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23CD06-5FF2-4429-A3E7-5E7B9229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8FAA39-54E3-4914-BDD7-F787E615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8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5AF28FB-47CD-4CD0-B080-60344A7B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" r="32675"/>
          <a:stretch/>
        </p:blipFill>
        <p:spPr>
          <a:xfrm>
            <a:off x="931197" y="2492896"/>
            <a:ext cx="7281606" cy="4241056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FF27383-B1CF-48B9-B0D7-DCB5C87E946E}"/>
              </a:ext>
            </a:extLst>
          </p:cNvPr>
          <p:cNvSpPr txBox="1">
            <a:spLocks/>
          </p:cNvSpPr>
          <p:nvPr/>
        </p:nvSpPr>
        <p:spPr>
          <a:xfrm>
            <a:off x="665018" y="906132"/>
            <a:ext cx="7886700" cy="483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CREATE TABLE Beers (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			name	CHAR(20),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			</a:t>
            </a:r>
            <a:r>
              <a:rPr kumimoji="0" lang="en-US" altLang="ko-KR" dirty="0" err="1">
                <a:latin typeface="Courier New" panose="02070309020205020404" pitchFamily="49" charset="0"/>
              </a:rPr>
              <a:t>manf</a:t>
            </a:r>
            <a:r>
              <a:rPr kumimoji="0" lang="en-US" altLang="ko-KR" dirty="0">
                <a:latin typeface="Courier New" panose="02070309020205020404" pitchFamily="49" charset="0"/>
              </a:rPr>
              <a:t>	CHAR(20),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			PRIMARY KEY (name))</a:t>
            </a:r>
            <a:endParaRPr kumimoji="0" lang="en-US" altLang="ko-KR" dirty="0"/>
          </a:p>
          <a:p>
            <a:pPr fontAlgn="auto">
              <a:spcAft>
                <a:spcPts val="0"/>
              </a:spcAft>
            </a:pPr>
            <a:endParaRPr kumimoji="0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01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81EC3-8D1B-4209-8527-A900566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Create Table (1) – by SQL statement (2)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23CD06-5FF2-4429-A3E7-5E7B9229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8FAA39-54E3-4914-BDD7-F787E615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3AF8F-E873-4394-A749-91E58A240E82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FF27383-B1CF-48B9-B0D7-DCB5C87E946E}"/>
              </a:ext>
            </a:extLst>
          </p:cNvPr>
          <p:cNvSpPr txBox="1">
            <a:spLocks/>
          </p:cNvSpPr>
          <p:nvPr/>
        </p:nvSpPr>
        <p:spPr>
          <a:xfrm>
            <a:off x="665018" y="906132"/>
            <a:ext cx="7886700" cy="483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CREATE TABLE Beers (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			name	CHAR(20),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			</a:t>
            </a:r>
            <a:r>
              <a:rPr kumimoji="0" lang="en-US" altLang="ko-KR" dirty="0" err="1">
                <a:latin typeface="Courier New" panose="02070309020205020404" pitchFamily="49" charset="0"/>
              </a:rPr>
              <a:t>manf</a:t>
            </a:r>
            <a:r>
              <a:rPr kumimoji="0" lang="en-US" altLang="ko-KR" dirty="0">
                <a:latin typeface="Courier New" panose="02070309020205020404" pitchFamily="49" charset="0"/>
              </a:rPr>
              <a:t>	CHAR(20),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en-US" altLang="ko-KR" dirty="0">
                <a:latin typeface="Courier New" panose="02070309020205020404" pitchFamily="49" charset="0"/>
              </a:rPr>
              <a:t>			PRIMARY KEY (name))</a:t>
            </a:r>
            <a:endParaRPr kumimoji="0" lang="en-US" altLang="ko-KR" dirty="0"/>
          </a:p>
          <a:p>
            <a:pPr fontAlgn="auto">
              <a:spcAft>
                <a:spcPts val="0"/>
              </a:spcAft>
            </a:pPr>
            <a:endParaRPr kumimoji="0"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1D02A4-ED1A-471A-BC76-374F19B5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4864"/>
            <a:ext cx="6732240" cy="44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5560</TotalTime>
  <Words>338</Words>
  <Application>Microsoft Office PowerPoint</Application>
  <PresentationFormat>화면 슬라이드 쇼(4:3)</PresentationFormat>
  <Paragraphs>75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굴림</vt:lpstr>
      <vt:lpstr>맑은 고딕</vt:lpstr>
      <vt:lpstr>Arial</vt:lpstr>
      <vt:lpstr>Calibri</vt:lpstr>
      <vt:lpstr>Courier New</vt:lpstr>
      <vt:lpstr>Wingdings</vt:lpstr>
      <vt:lpstr>Office Theme</vt:lpstr>
      <vt:lpstr>PostgreSQL tutorial</vt:lpstr>
      <vt:lpstr>What is PostgreSQL?</vt:lpstr>
      <vt:lpstr>Download PostgreSQL</vt:lpstr>
      <vt:lpstr>Installation Error solution(Windows)</vt:lpstr>
      <vt:lpstr>Install PostgreSQL</vt:lpstr>
      <vt:lpstr>Stack Builder? </vt:lpstr>
      <vt:lpstr>Launch pgAdmin 4</vt:lpstr>
      <vt:lpstr>Create Table (1) – by SQL statement (1)</vt:lpstr>
      <vt:lpstr>Create Table (1) – by SQL statement (2)</vt:lpstr>
      <vt:lpstr>Create Table (2) - by setting window </vt:lpstr>
      <vt:lpstr>Create Table (1), (2) - complete</vt:lpstr>
      <vt:lpstr>Insert the record and check the results</vt:lpstr>
    </vt:vector>
  </TitlesOfParts>
  <Company>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lik2</dc:creator>
  <cp:lastModifiedBy>JeongHyemi</cp:lastModifiedBy>
  <cp:revision>169</cp:revision>
  <dcterms:created xsi:type="dcterms:W3CDTF">2004-01-12T08:00:17Z</dcterms:created>
  <dcterms:modified xsi:type="dcterms:W3CDTF">2018-11-21T04:45:28Z</dcterms:modified>
</cp:coreProperties>
</file>