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80"/>
  </p:notesMasterIdLst>
  <p:sldIdLst>
    <p:sldId id="256" r:id="rId2"/>
    <p:sldId id="258" r:id="rId3"/>
    <p:sldId id="340" r:id="rId4"/>
    <p:sldId id="260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264" r:id="rId23"/>
    <p:sldId id="265" r:id="rId24"/>
    <p:sldId id="267" r:id="rId25"/>
    <p:sldId id="269" r:id="rId26"/>
    <p:sldId id="271" r:id="rId27"/>
    <p:sldId id="272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339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07" r:id="rId63"/>
    <p:sldId id="341" r:id="rId64"/>
    <p:sldId id="308" r:id="rId65"/>
    <p:sldId id="309" r:id="rId66"/>
    <p:sldId id="310" r:id="rId67"/>
    <p:sldId id="342" r:id="rId68"/>
    <p:sldId id="311" r:id="rId69"/>
    <p:sldId id="312" r:id="rId70"/>
    <p:sldId id="313" r:id="rId71"/>
    <p:sldId id="314" r:id="rId72"/>
    <p:sldId id="315" r:id="rId73"/>
    <p:sldId id="316" r:id="rId74"/>
    <p:sldId id="317" r:id="rId75"/>
    <p:sldId id="335" r:id="rId76"/>
    <p:sldId id="336" r:id="rId77"/>
    <p:sldId id="337" r:id="rId78"/>
    <p:sldId id="338" r:id="rId7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6D129-4E05-4E55-AB41-16FA92DFEB7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EA7D2-8E59-4CD0-87C0-0F5535EF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1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AE81-9B59-4525-A192-110F78837454}" type="datetime1">
              <a:rPr lang="en-US" altLang="ko-KR" smtClean="0"/>
              <a:t>11/14/2019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7ADE-5663-49F9-BC8A-008A4D4183C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935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AE96-09F4-4401-9186-C2A237A22F6F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90D1-1B8E-49C3-AAA4-10ECA54AD100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920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9644-ADA6-44B0-B25B-0797971D7420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1E05-BFD2-489A-8E4D-CBC6014E652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2998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250825" y="1773238"/>
            <a:ext cx="4244975" cy="46085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244975" cy="46085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1"/>
          </p:nvPr>
        </p:nvSpPr>
        <p:spPr>
          <a:xfrm>
            <a:off x="68040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EC11B76-7B28-42DA-B17B-E137B9E5F21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987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77094"/>
            <a:ext cx="8928992" cy="903634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7E3AF-68AE-427D-B908-0F20845969E0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AF8F-E873-4394-A749-91E58A240E82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3375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27D2-F273-417F-8B30-EBB50A81B457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C023-0403-4EEC-8F03-A905A23E38C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750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B382-F465-4691-B106-315C4200D01D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5AB1-3856-4B9D-B4F3-EE4BC941CC5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18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95C-D604-45A0-8264-64A547710F1E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215F-3268-4BA1-9E67-9D1EEABC049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895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F8B-587E-4597-8AEB-DFDBFECAEAF3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48501-5DE0-4276-95E3-AEC23CA3EB2E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806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99DF6-0D07-41B4-BEBF-C61D12432111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C5B31-3973-4518-8081-CDA53E63C324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415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B8F5-CD01-4291-93B9-55340ABB3215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BC90-ADF8-41D3-9F06-65A87E11B4D4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763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42F5-74A1-44B9-B671-695AF17BDEB6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0A4C-C2FC-4CF1-A0C7-79253D5B516F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074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96" y="20222"/>
            <a:ext cx="9001000" cy="903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40768"/>
            <a:ext cx="7886700" cy="48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718975F-DE76-4299-9CE9-8DB45D5AA2BB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0B33571-0DD4-4E8E-AA22-C0B78FE0D9A2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278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pitchFamily="2" charset="2"/>
        <a:buChar char="q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infolab.stanford.edu/~ullman/dscb/gslides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sql/sql_ref_having.asp" TargetMode="External"/><Relationship Id="rId2" Type="http://schemas.openxmlformats.org/officeDocument/2006/relationships/hyperlink" Target="https://www.w3schools.com/sql/trysql.asp?filename=trysql_select_having_orderby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SQL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mtClean="0"/>
              <a:t>2019, </a:t>
            </a:r>
            <a:r>
              <a:rPr lang="en-US" altLang="ko-KR" dirty="0"/>
              <a:t>Fall</a:t>
            </a:r>
          </a:p>
          <a:p>
            <a:r>
              <a:rPr lang="en-US" altLang="ko-KR" dirty="0"/>
              <a:t>Pusan National University</a:t>
            </a:r>
          </a:p>
          <a:p>
            <a:r>
              <a:rPr lang="en-US" altLang="ko-KR" dirty="0"/>
              <a:t>Ki-</a:t>
            </a:r>
            <a:r>
              <a:rPr lang="en-US" altLang="ko-KR" dirty="0" err="1"/>
              <a:t>Joune</a:t>
            </a:r>
            <a:r>
              <a:rPr lang="en-US" altLang="ko-KR" dirty="0"/>
              <a:t> Li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95288" y="5949950"/>
            <a:ext cx="83534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dirty="0">
                <a:latin typeface="+mn-lt"/>
              </a:rPr>
              <a:t>These slides are made from the materials that Prof. Jeffrey D. Ullman distributes via his course web page (</a:t>
            </a:r>
            <a:r>
              <a:rPr lang="en-US" altLang="ko-KR" sz="1600" dirty="0">
                <a:latin typeface="+mn-lt"/>
                <a:hlinkClick r:id="rId2"/>
              </a:rPr>
              <a:t>http://infolab.stanford.edu/~ullman/dscb/gslides.html</a:t>
            </a:r>
            <a:r>
              <a:rPr lang="en-US" altLang="ko-KR" sz="1600" dirty="0">
                <a:latin typeface="+mn-lt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ABE4E-C32A-45DC-AC00-CCDAEAD00681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Declaring Keys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6085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ko-KR"/>
              <a:t>An attribute or list of attributes may be declared PRIMARY KEY or UNIQUE.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These each say the attribute(s) so declared functionally determine all the attributes of the relation schema.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There are a few distinctions to be mentioned later.</a:t>
            </a:r>
          </a:p>
          <a:p>
            <a:pPr lvl="1"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Single Attribute Key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Place PRIMARY KEY or UNIQUE after the type in the declaration of the attribute.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Example: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		</a:t>
            </a:r>
            <a:r>
              <a:rPr lang="en-US" altLang="ko-KR">
                <a:latin typeface="Courier New" panose="02070309020205020404" pitchFamily="49" charset="0"/>
              </a:rPr>
              <a:t>CREATE TABLE Beers (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			name	CHAR(20) UNIQUE,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			manf	CHAR(20)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		);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129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A832BB-19B8-4A71-86EC-3C7529206E4C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Declaring Multiattribute Keys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642350" cy="4608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/>
              <a:t>A key declaration can also be another element in the list of elements of a CREATE TABLE statement.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This form is essential if the key consists of more than one attribute.</a:t>
            </a:r>
          </a:p>
          <a:p>
            <a:pPr lvl="1">
              <a:lnSpc>
                <a:spcPct val="90000"/>
              </a:lnSpc>
            </a:pPr>
            <a:r>
              <a:rPr lang="en-US" altLang="ko-KR" dirty="0"/>
              <a:t>May be used even for one-attribute keys.</a:t>
            </a:r>
          </a:p>
          <a:p>
            <a:pPr lvl="1"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Example</a:t>
            </a:r>
          </a:p>
          <a:p>
            <a:pPr lvl="1">
              <a:lnSpc>
                <a:spcPct val="90000"/>
              </a:lnSpc>
            </a:pPr>
            <a:r>
              <a:rPr lang="en-US" altLang="ko-KR" dirty="0"/>
              <a:t>The bar and beer together are the key for Sells: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dirty="0"/>
              <a:t>		</a:t>
            </a:r>
            <a:r>
              <a:rPr lang="en-US" altLang="ko-KR" sz="1600" dirty="0">
                <a:latin typeface="Courier New" panose="02070309020205020404" pitchFamily="49" charset="0"/>
              </a:rPr>
              <a:t>CREATE TABLE Sells (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	bar		CHAR(20),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	beer		VARCHAR(20),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	price	</a:t>
            </a:r>
            <a:r>
              <a:rPr lang="en-US" altLang="ko-KR" sz="1600" dirty="0" smtClean="0">
                <a:latin typeface="Courier New" panose="02070309020205020404" pitchFamily="49" charset="0"/>
              </a:rPr>
              <a:t>	REAL</a:t>
            </a:r>
            <a:r>
              <a:rPr lang="en-US" altLang="ko-KR" sz="1600" dirty="0">
                <a:latin typeface="Courier New" panose="02070309020205020404" pitchFamily="49" charset="0"/>
              </a:rPr>
              <a:t>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	PRIMARY KEY </a:t>
            </a:r>
            <a:r>
              <a:rPr lang="en-US" altLang="ko-KR" sz="1600" dirty="0" smtClean="0">
                <a:latin typeface="Courier New" panose="02070309020205020404" pitchFamily="49" charset="0"/>
              </a:rPr>
              <a:t>	(bar</a:t>
            </a:r>
            <a:r>
              <a:rPr lang="en-US" altLang="ko-KR" sz="1600" dirty="0">
                <a:latin typeface="Courier New" panose="02070309020205020404" pitchFamily="49" charset="0"/>
              </a:rPr>
              <a:t>, beer)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);</a:t>
            </a:r>
          </a:p>
        </p:txBody>
      </p:sp>
      <p:sp>
        <p:nvSpPr>
          <p:cNvPr id="351237" name="Rectangle 5"/>
          <p:cNvSpPr>
            <a:spLocks noChangeArrowheads="1"/>
          </p:cNvSpPr>
          <p:nvPr/>
        </p:nvSpPr>
        <p:spPr bwMode="auto">
          <a:xfrm>
            <a:off x="2123728" y="5517232"/>
            <a:ext cx="1512168" cy="288925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7864BA-2385-425B-8042-78D772C6EE5B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PRIMARY KEY Versus UNIQUE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713788" cy="4679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/>
              <a:t>DBMS viewpoint: The SQL standard allows DBMS implementers to make their own distinctions between PRIMARY KEY and UNIQUE.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Example: some DBMS might automatically create an </a:t>
            </a:r>
            <a:r>
              <a:rPr lang="en-US" altLang="ko-KR" i="1"/>
              <a:t>index</a:t>
            </a:r>
            <a:r>
              <a:rPr lang="en-US" altLang="ko-KR"/>
              <a:t>  (data structure to speed search) in response to PRIMARY KEY, but not UNIQUE. </a:t>
            </a:r>
            <a:br>
              <a:rPr lang="en-US" altLang="ko-KR"/>
            </a:b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Required Distinctions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However, standard SQL requires these distinctions:</a:t>
            </a:r>
          </a:p>
          <a:p>
            <a:pPr lvl="2">
              <a:lnSpc>
                <a:spcPct val="90000"/>
              </a:lnSpc>
              <a:buFont typeface="Monotype Sorts" pitchFamily="2" charset="2"/>
              <a:buAutoNum type="arabicPeriod"/>
            </a:pPr>
            <a:r>
              <a:rPr lang="en-US" altLang="ko-KR"/>
              <a:t>There can be only one PRIMARY KEY for a relation, but several UNIQUE attributes.</a:t>
            </a:r>
          </a:p>
          <a:p>
            <a:pPr lvl="2">
              <a:lnSpc>
                <a:spcPct val="90000"/>
              </a:lnSpc>
              <a:buFont typeface="Monotype Sorts" pitchFamily="2" charset="2"/>
              <a:buAutoNum type="arabicPeriod"/>
            </a:pPr>
            <a:r>
              <a:rPr lang="en-US" altLang="ko-KR"/>
              <a:t>No attribute of a PRIMARY KEY can ever be NULL in any tuple.  But attributes declared UNIQUE may have NULL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s, and there may be several tuples with NULL.</a:t>
            </a:r>
          </a:p>
        </p:txBody>
      </p:sp>
    </p:spTree>
    <p:extLst>
      <p:ext uri="{BB962C8B-B14F-4D97-AF65-F5344CB8AC3E}">
        <p14:creationId xmlns:p14="http://schemas.microsoft.com/office/powerpoint/2010/main" val="314134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DFD7F3-A76F-491B-A31B-A15BB804BE81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280400" cy="1008062"/>
          </a:xfrm>
        </p:spPr>
        <p:txBody>
          <a:bodyPr/>
          <a:lstStyle/>
          <a:p>
            <a:r>
              <a:rPr lang="en-US" altLang="ko-KR"/>
              <a:t>Other Declarations for Attributes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608512"/>
          </a:xfrm>
        </p:spPr>
        <p:txBody>
          <a:bodyPr/>
          <a:lstStyle/>
          <a:p>
            <a:pPr marL="266700" indent="-266700"/>
            <a:r>
              <a:rPr lang="en-US" altLang="ko-KR"/>
              <a:t>Two other declarations we can make for an attribute are:</a:t>
            </a:r>
          </a:p>
          <a:p>
            <a:pPr marL="809625" lvl="1" indent="-354013"/>
            <a:r>
              <a:rPr lang="en-US" altLang="ko-KR"/>
              <a:t>NOT NULL means that the value for this attribute may never be NULL.</a:t>
            </a:r>
          </a:p>
          <a:p>
            <a:pPr marL="809625" lvl="1" indent="-354013"/>
            <a:r>
              <a:rPr lang="en-US" altLang="ko-KR"/>
              <a:t>DEFAULT &lt;value&gt; says that if there is no specific value known for this attribute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s component in some tuple, use the stated &lt;value&gt;.</a:t>
            </a:r>
          </a:p>
          <a:p>
            <a:pPr marL="809625" lvl="1" indent="-354013"/>
            <a:endParaRPr lang="en-US" altLang="ko-KR"/>
          </a:p>
          <a:p>
            <a:pPr marL="266700" indent="-266700"/>
            <a:r>
              <a:rPr lang="en-US" altLang="ko-KR"/>
              <a:t>Example</a:t>
            </a:r>
          </a:p>
          <a:p>
            <a:pPr marL="809625" lvl="1" indent="-354013">
              <a:buFont typeface="Wingdings" panose="05000000000000000000" pitchFamily="2" charset="2"/>
              <a:buNone/>
            </a:pPr>
            <a:r>
              <a:rPr lang="en-US" altLang="ko-KR" sz="1800">
                <a:latin typeface="Courier New" panose="02070309020205020404" pitchFamily="49" charset="0"/>
              </a:rPr>
              <a:t>CREATE TABLE Drinkers (</a:t>
            </a:r>
          </a:p>
          <a:p>
            <a:pPr marL="809625" lvl="1" indent="-354013">
              <a:buFont typeface="Wingdings" panose="05000000000000000000" pitchFamily="2" charset="2"/>
              <a:buNone/>
            </a:pPr>
            <a:r>
              <a:rPr lang="en-US" altLang="ko-KR" sz="1800">
                <a:latin typeface="Courier New" panose="02070309020205020404" pitchFamily="49" charset="0"/>
              </a:rPr>
              <a:t>		name CHAR(30) PRIMARY KEY,</a:t>
            </a:r>
          </a:p>
          <a:p>
            <a:pPr marL="809625" lvl="1" indent="-354013">
              <a:buFont typeface="Wingdings" panose="05000000000000000000" pitchFamily="2" charset="2"/>
              <a:buNone/>
            </a:pPr>
            <a:r>
              <a:rPr lang="en-US" altLang="ko-KR" sz="1800">
                <a:latin typeface="Courier New" panose="02070309020205020404" pitchFamily="49" charset="0"/>
              </a:rPr>
              <a:t>		addr CHAR(50) DEFAULT ‘123 Sesame St.’,</a:t>
            </a:r>
          </a:p>
          <a:p>
            <a:pPr marL="809625" lvl="1" indent="-354013">
              <a:buFont typeface="Wingdings" panose="05000000000000000000" pitchFamily="2" charset="2"/>
              <a:buNone/>
            </a:pPr>
            <a:r>
              <a:rPr lang="en-US" altLang="ko-KR" sz="1800">
                <a:latin typeface="Courier New" panose="02070309020205020404" pitchFamily="49" charset="0"/>
              </a:rPr>
              <a:t>		phone CHAR(16)</a:t>
            </a:r>
          </a:p>
          <a:p>
            <a:pPr marL="809625" lvl="1" indent="-354013">
              <a:buFont typeface="Wingdings" panose="05000000000000000000" pitchFamily="2" charset="2"/>
              <a:buNone/>
            </a:pPr>
            <a:r>
              <a:rPr lang="en-US" altLang="ko-KR" sz="1800">
                <a:latin typeface="Courier New" panose="02070309020205020404" pitchFamily="49" charset="0"/>
              </a:rPr>
              <a:t>	);</a:t>
            </a:r>
            <a:endParaRPr lang="en-US" altLang="ko-KR" sz="1800"/>
          </a:p>
        </p:txBody>
      </p:sp>
    </p:spTree>
    <p:extLst>
      <p:ext uri="{BB962C8B-B14F-4D97-AF65-F5344CB8AC3E}">
        <p14:creationId xmlns:p14="http://schemas.microsoft.com/office/powerpoint/2010/main" val="308926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슬라이드 번호 개체 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A2DA09-12AE-4CE0-A341-719BC15C3F1A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229600" cy="955675"/>
          </a:xfrm>
        </p:spPr>
        <p:txBody>
          <a:bodyPr/>
          <a:lstStyle/>
          <a:p>
            <a:r>
              <a:rPr lang="en-US" altLang="ko-KR" dirty="0"/>
              <a:t>Effect of Defaults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557338"/>
            <a:ext cx="8497888" cy="5111750"/>
          </a:xfrm>
        </p:spPr>
        <p:txBody>
          <a:bodyPr/>
          <a:lstStyle/>
          <a:p>
            <a:r>
              <a:rPr lang="en-US" altLang="ko-KR" dirty="0"/>
              <a:t>Suppose we insert the fact that Sally is a drinker, but we know neither her address nor her phone.</a:t>
            </a:r>
          </a:p>
          <a:p>
            <a:pPr lvl="1"/>
            <a:r>
              <a:rPr lang="en-US" altLang="ko-KR" dirty="0"/>
              <a:t>An INSERT with a partial list of attributes makes the insertion possible: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dirty="0"/>
              <a:t>		</a:t>
            </a:r>
            <a:r>
              <a:rPr lang="en-US" altLang="ko-KR" sz="1800" dirty="0">
                <a:latin typeface="Courier New" panose="02070309020205020404" pitchFamily="49" charset="0"/>
              </a:rPr>
              <a:t>INSERT INTO Drinkers(name)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sz="1800" dirty="0">
                <a:latin typeface="Courier New" panose="02070309020205020404" pitchFamily="49" charset="0"/>
              </a:rPr>
              <a:t>		VALUES(‘Sally</a:t>
            </a:r>
            <a:r>
              <a:rPr lang="en-US" altLang="ko-KR" sz="1800" dirty="0" smtClean="0">
                <a:latin typeface="Courier New" panose="02070309020205020404" pitchFamily="49" charset="0"/>
              </a:rPr>
              <a:t>’);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altLang="ko-KR" sz="1800" dirty="0">
              <a:latin typeface="Courier New" panose="02070309020205020404" pitchFamily="49" charset="0"/>
            </a:endParaRPr>
          </a:p>
          <a:p>
            <a:pPr lvl="1"/>
            <a:r>
              <a:rPr lang="en-US" altLang="ko-KR" dirty="0" smtClean="0"/>
              <a:t>But </a:t>
            </a:r>
            <a:r>
              <a:rPr lang="en-US" altLang="ko-KR" dirty="0"/>
              <a:t>what tuple appears in Drinkers?</a:t>
            </a:r>
          </a:p>
          <a:p>
            <a:pPr>
              <a:buFont typeface="Wingdings" panose="05000000000000000000" pitchFamily="2" charset="2"/>
              <a:buNone/>
            </a:pPr>
            <a:endParaRPr lang="en-US" altLang="ko-KR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	</a:t>
            </a:r>
            <a:endParaRPr lang="en-US" altLang="ko-KR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					</a:t>
            </a:r>
          </a:p>
          <a:p>
            <a:pPr lvl="1"/>
            <a:r>
              <a:rPr lang="en-US" altLang="ko-KR" dirty="0"/>
              <a:t>If we had declared phone NOT NULL, this insertion would have been rejected.</a:t>
            </a:r>
            <a:endParaRPr lang="en-US" altLang="ko-KR" sz="1600" dirty="0">
              <a:latin typeface="Courier New" panose="02070309020205020404" pitchFamily="49" charset="0"/>
            </a:endParaRPr>
          </a:p>
        </p:txBody>
      </p:sp>
      <p:graphicFrame>
        <p:nvGraphicFramePr>
          <p:cNvPr id="357406" name="Group 3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99211244"/>
              </p:ext>
            </p:extLst>
          </p:nvPr>
        </p:nvGraphicFramePr>
        <p:xfrm>
          <a:off x="2195513" y="4724400"/>
          <a:ext cx="3965575" cy="863600"/>
        </p:xfrm>
        <a:graphic>
          <a:graphicData uri="http://schemas.openxmlformats.org/drawingml/2006/table">
            <a:tbl>
              <a:tblPr/>
              <a:tblGrid>
                <a:gridCol w="915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7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50" charset="-127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50" charset="-127"/>
                        </a:rPr>
                        <a:t>addr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50" charset="-127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굴림" panose="020B0600000101010101" pitchFamily="50" charset="-127"/>
                        </a:rPr>
                        <a:t>‘</a:t>
                      </a: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50" charset="-127"/>
                        </a:rPr>
                        <a:t>Sally</a:t>
                      </a: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굴림" panose="020B0600000101010101" pitchFamily="50" charset="-127"/>
                        </a:rPr>
                        <a:t>’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굴림" panose="020B0600000101010101" pitchFamily="50" charset="-127"/>
                        </a:rPr>
                        <a:t>‘</a:t>
                      </a: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50" charset="-127"/>
                        </a:rPr>
                        <a:t>123 Sesame St</a:t>
                      </a: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굴림" panose="020B0600000101010101" pitchFamily="50" charset="-127"/>
                        </a:rPr>
                        <a:t>’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50" charset="-127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35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F17829-3430-409C-A232-A41FAE31C1F1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Adding Attributes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458200" cy="4114800"/>
          </a:xfrm>
        </p:spPr>
        <p:txBody>
          <a:bodyPr/>
          <a:lstStyle/>
          <a:p>
            <a:r>
              <a:rPr lang="en-US" altLang="ko-KR"/>
              <a:t>We may change a relation schema by adding a new attribute (</a:t>
            </a:r>
            <a:r>
              <a:rPr lang="en-US" altLang="ko-KR">
                <a:latin typeface="Tahoma" panose="020B0604030504040204" pitchFamily="34" charset="0"/>
              </a:rPr>
              <a:t>“</a:t>
            </a:r>
            <a:r>
              <a:rPr lang="en-US" altLang="ko-KR"/>
              <a:t>column</a:t>
            </a:r>
            <a:r>
              <a:rPr lang="en-US" altLang="ko-KR">
                <a:latin typeface="Tahoma" panose="020B0604030504040204" pitchFamily="34" charset="0"/>
              </a:rPr>
              <a:t>”</a:t>
            </a:r>
            <a:r>
              <a:rPr lang="en-US" altLang="ko-KR"/>
              <a:t>) by: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ALTER TABLE &lt;name&gt; ADD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	&lt;attribute declaration&gt;;</a:t>
            </a:r>
          </a:p>
          <a:p>
            <a:r>
              <a:rPr lang="en-US" altLang="ko-KR"/>
              <a:t>Example: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ALTER TABLE Bars ADD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	phone CHAR(16)DEFAULT ‘unlisted’;</a:t>
            </a:r>
          </a:p>
        </p:txBody>
      </p:sp>
    </p:spTree>
    <p:extLst>
      <p:ext uri="{BB962C8B-B14F-4D97-AF65-F5344CB8AC3E}">
        <p14:creationId xmlns:p14="http://schemas.microsoft.com/office/powerpoint/2010/main" val="55302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8E068B-E193-4915-9C65-C3DD6488C0A1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Deleting Attributes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153400" cy="4114800"/>
          </a:xfrm>
        </p:spPr>
        <p:txBody>
          <a:bodyPr/>
          <a:lstStyle/>
          <a:p>
            <a:r>
              <a:rPr lang="en-US" altLang="ko-KR"/>
              <a:t>Remove an attribute from a relation schema by: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ALTER TABLE &lt;name&gt;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	DROP &lt;attribute&gt;;</a:t>
            </a:r>
          </a:p>
          <a:p>
            <a:pPr lvl="1"/>
            <a:r>
              <a:rPr lang="en-US" altLang="ko-KR"/>
              <a:t>Example: we don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t really need the license attribute for bars: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</a:t>
            </a:r>
            <a:r>
              <a:rPr lang="en-US" altLang="ko-KR" sz="1800">
                <a:latin typeface="Courier New" panose="02070309020205020404" pitchFamily="49" charset="0"/>
              </a:rPr>
              <a:t>ALTER TABLE Bars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800">
                <a:latin typeface="Courier New" panose="02070309020205020404" pitchFamily="49" charset="0"/>
              </a:rPr>
              <a:t>			DROP license;</a:t>
            </a:r>
          </a:p>
        </p:txBody>
      </p:sp>
    </p:spTree>
    <p:extLst>
      <p:ext uri="{BB962C8B-B14F-4D97-AF65-F5344CB8AC3E}">
        <p14:creationId xmlns:p14="http://schemas.microsoft.com/office/powerpoint/2010/main" val="198309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1D98AD-9B1A-43AE-848D-BC61EA1926E7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Views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24863" cy="4824412"/>
          </a:xfrm>
        </p:spPr>
        <p:txBody>
          <a:bodyPr/>
          <a:lstStyle/>
          <a:p>
            <a:r>
              <a:rPr lang="en-US" altLang="ko-KR"/>
              <a:t>A view is a </a:t>
            </a:r>
            <a:r>
              <a:rPr lang="en-US" altLang="ko-KR">
                <a:latin typeface="Tahoma" panose="020B0604030504040204" pitchFamily="34" charset="0"/>
              </a:rPr>
              <a:t>“</a:t>
            </a:r>
            <a:r>
              <a:rPr lang="en-US" altLang="ko-KR"/>
              <a:t>virtual table,</a:t>
            </a:r>
            <a:r>
              <a:rPr lang="en-US" altLang="ko-KR">
                <a:latin typeface="Tahoma" panose="020B0604030504040204" pitchFamily="34" charset="0"/>
              </a:rPr>
              <a:t>”</a:t>
            </a:r>
            <a:r>
              <a:rPr lang="en-US" altLang="ko-KR"/>
              <a:t> a relation that is defined in terms of the contents of other tables and views.</a:t>
            </a:r>
          </a:p>
          <a:p>
            <a:pPr lvl="1"/>
            <a:r>
              <a:rPr lang="en-US" altLang="ko-KR"/>
              <a:t>Declare by: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</a:t>
            </a:r>
            <a:r>
              <a:rPr lang="en-US" altLang="ko-KR" sz="2000"/>
              <a:t>CREATE VIEW &lt;name&gt; AS &lt;query&gt;;</a:t>
            </a:r>
          </a:p>
          <a:p>
            <a:pPr lvl="1"/>
            <a:r>
              <a:rPr lang="en-US" altLang="ko-KR"/>
              <a:t>In contrast, a relation whose value is really stored in the database is called a </a:t>
            </a:r>
            <a:r>
              <a:rPr lang="en-US" altLang="ko-KR" i="1"/>
              <a:t>base table</a:t>
            </a:r>
            <a:r>
              <a:rPr lang="en-US" altLang="ko-KR"/>
              <a:t>.</a:t>
            </a:r>
          </a:p>
          <a:p>
            <a:pPr lvl="1"/>
            <a:endParaRPr lang="en-US" altLang="ko-KR"/>
          </a:p>
          <a:p>
            <a:r>
              <a:rPr lang="en-US" altLang="ko-KR"/>
              <a:t>Example</a:t>
            </a:r>
          </a:p>
          <a:p>
            <a:pPr lvl="1"/>
            <a:r>
              <a:rPr lang="en-US" altLang="ko-KR"/>
              <a:t>View CanDrink(Drinker, Beer) is created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CREATE VIEW CanDrink AS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		SELECT drinker, beer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		FROM Frequents, Sells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		WHERE Frequents.bar = Sells.bar;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4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A9BA0C-E9B0-4BFD-A19D-CA9197823CC1}" type="slidenum">
              <a:rPr lang="en-US" altLang="ko-KR"/>
              <a:pPr/>
              <a:t>18</a:t>
            </a:fld>
            <a:endParaRPr lang="en-US" altLang="ko-KR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Example: Accessing a View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569325" cy="4419600"/>
          </a:xfrm>
        </p:spPr>
        <p:txBody>
          <a:bodyPr/>
          <a:lstStyle/>
          <a:p>
            <a:r>
              <a:rPr lang="en-US" altLang="ko-KR" dirty="0"/>
              <a:t>You may query a view as if it were a base table.</a:t>
            </a:r>
          </a:p>
          <a:p>
            <a:pPr lvl="1"/>
            <a:r>
              <a:rPr lang="en-US" altLang="ko-KR" dirty="0"/>
              <a:t>There is a limited ability to modify views if the modification makes sense as a modification of the underlying base table.</a:t>
            </a:r>
          </a:p>
          <a:p>
            <a:r>
              <a:rPr lang="en-US" altLang="ko-KR" dirty="0"/>
              <a:t>Example: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	</a:t>
            </a:r>
            <a:r>
              <a:rPr lang="en-US" altLang="ko-KR" sz="2000" dirty="0">
                <a:latin typeface="Courier New" panose="02070309020205020404" pitchFamily="49" charset="0"/>
              </a:rPr>
              <a:t>SELECT beer FROM </a:t>
            </a:r>
            <a:r>
              <a:rPr lang="en-US" altLang="ko-KR" sz="2000" dirty="0" err="1">
                <a:latin typeface="Courier New" panose="02070309020205020404" pitchFamily="49" charset="0"/>
              </a:rPr>
              <a:t>CanDrink</a:t>
            </a:r>
            <a:endParaRPr lang="en-US" altLang="ko-KR" sz="2000" dirty="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WHERE drinker = ‘Sally’;</a:t>
            </a:r>
          </a:p>
        </p:txBody>
      </p:sp>
      <p:grpSp>
        <p:nvGrpSpPr>
          <p:cNvPr id="363525" name="Group 5"/>
          <p:cNvGrpSpPr>
            <a:grpSpLocks/>
          </p:cNvGrpSpPr>
          <p:nvPr/>
        </p:nvGrpSpPr>
        <p:grpSpPr bwMode="auto">
          <a:xfrm>
            <a:off x="6065839" y="2989264"/>
            <a:ext cx="2060576" cy="1477963"/>
            <a:chOff x="1799" y="1340"/>
            <a:chExt cx="1298" cy="931"/>
          </a:xfrm>
        </p:grpSpPr>
        <p:sp>
          <p:nvSpPr>
            <p:cNvPr id="363526" name="Text Box 6"/>
            <p:cNvSpPr txBox="1">
              <a:spLocks noChangeArrowheads="1"/>
            </p:cNvSpPr>
            <p:nvPr/>
          </p:nvSpPr>
          <p:spPr bwMode="auto">
            <a:xfrm>
              <a:off x="1799" y="1340"/>
              <a:ext cx="1298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latinLnBrk="0" hangingPunct="0"/>
              <a:r>
                <a:rPr kumimoji="0" lang="en-US" altLang="ko-KR" dirty="0"/>
                <a:t>      </a:t>
              </a:r>
              <a:r>
                <a:rPr kumimoji="0" lang="en-US" altLang="ko-KR" dirty="0" err="1"/>
                <a:t>PROJ</a:t>
              </a:r>
              <a:r>
                <a:rPr kumimoji="0" lang="en-US" altLang="ko-KR" baseline="-25000" dirty="0" err="1"/>
                <a:t>beer</a:t>
              </a:r>
              <a:endParaRPr kumimoji="0" lang="en-US" altLang="ko-KR" baseline="-25000" dirty="0"/>
            </a:p>
            <a:p>
              <a:pPr eaLnBrk="0" latinLnBrk="0" hangingPunct="0"/>
              <a:endParaRPr kumimoji="0" lang="en-US" altLang="ko-KR" dirty="0"/>
            </a:p>
            <a:p>
              <a:pPr eaLnBrk="0" latinLnBrk="0" hangingPunct="0"/>
              <a:r>
                <a:rPr kumimoji="0" lang="en-US" altLang="ko-KR" dirty="0" err="1"/>
                <a:t>SELECT</a:t>
              </a:r>
              <a:r>
                <a:rPr kumimoji="0" lang="en-US" altLang="ko-KR" baseline="-25000" dirty="0" err="1"/>
                <a:t>drinker</a:t>
              </a:r>
              <a:r>
                <a:rPr kumimoji="0" lang="en-US" altLang="ko-KR" baseline="-25000" dirty="0"/>
                <a:t>=‘Sally’</a:t>
              </a:r>
            </a:p>
            <a:p>
              <a:pPr eaLnBrk="0" latinLnBrk="0" hangingPunct="0"/>
              <a:endParaRPr kumimoji="0" lang="en-US" altLang="ko-KR" dirty="0"/>
            </a:p>
            <a:p>
              <a:pPr eaLnBrk="0" latinLnBrk="0" hangingPunct="0"/>
              <a:r>
                <a:rPr kumimoji="0" lang="en-US" altLang="ko-KR" dirty="0"/>
                <a:t>     </a:t>
              </a:r>
              <a:r>
                <a:rPr kumimoji="0" lang="en-US" altLang="ko-KR" dirty="0" err="1"/>
                <a:t>CanDrink</a:t>
              </a:r>
              <a:endParaRPr kumimoji="0" lang="en-US" altLang="ko-KR" dirty="0"/>
            </a:p>
          </p:txBody>
        </p:sp>
        <p:sp>
          <p:nvSpPr>
            <p:cNvPr id="363527" name="Line 7"/>
            <p:cNvSpPr>
              <a:spLocks noChangeShapeType="1"/>
            </p:cNvSpPr>
            <p:nvPr/>
          </p:nvSpPr>
          <p:spPr bwMode="auto">
            <a:xfrm>
              <a:off x="2448" y="1572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3528" name="Line 8"/>
            <p:cNvSpPr>
              <a:spLocks noChangeShapeType="1"/>
            </p:cNvSpPr>
            <p:nvPr/>
          </p:nvSpPr>
          <p:spPr bwMode="auto">
            <a:xfrm>
              <a:off x="2448" y="1935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3529" name="Group 9"/>
          <p:cNvGrpSpPr>
            <a:grpSpLocks/>
          </p:cNvGrpSpPr>
          <p:nvPr/>
        </p:nvGrpSpPr>
        <p:grpSpPr bwMode="auto">
          <a:xfrm>
            <a:off x="5004048" y="4524200"/>
            <a:ext cx="2536825" cy="1912938"/>
            <a:chOff x="1584" y="2208"/>
            <a:chExt cx="1598" cy="1205"/>
          </a:xfrm>
        </p:grpSpPr>
        <p:sp>
          <p:nvSpPr>
            <p:cNvPr id="363530" name="Text Box 10"/>
            <p:cNvSpPr txBox="1">
              <a:spLocks noChangeArrowheads="1"/>
            </p:cNvSpPr>
            <p:nvPr/>
          </p:nvSpPr>
          <p:spPr bwMode="auto">
            <a:xfrm>
              <a:off x="1584" y="2482"/>
              <a:ext cx="1598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latinLnBrk="0" hangingPunct="0"/>
              <a:r>
                <a:rPr kumimoji="0" lang="en-US" altLang="ko-KR" dirty="0"/>
                <a:t>    </a:t>
              </a:r>
              <a:r>
                <a:rPr kumimoji="0" lang="en-US" altLang="ko-KR" dirty="0" err="1"/>
                <a:t>PROJ</a:t>
              </a:r>
              <a:r>
                <a:rPr kumimoji="0" lang="en-US" altLang="ko-KR" baseline="-25000" dirty="0" err="1"/>
                <a:t>drinker</a:t>
              </a:r>
              <a:r>
                <a:rPr kumimoji="0" lang="en-US" altLang="ko-KR" baseline="-25000" dirty="0"/>
                <a:t>, beer</a:t>
              </a:r>
            </a:p>
            <a:p>
              <a:pPr eaLnBrk="0" latinLnBrk="0" hangingPunct="0"/>
              <a:endParaRPr kumimoji="0" lang="en-US" altLang="ko-KR" dirty="0"/>
            </a:p>
            <a:p>
              <a:pPr eaLnBrk="0" latinLnBrk="0" hangingPunct="0"/>
              <a:r>
                <a:rPr kumimoji="0" lang="en-US" altLang="ko-KR" dirty="0"/>
                <a:t>          JOIN</a:t>
              </a:r>
            </a:p>
            <a:p>
              <a:pPr eaLnBrk="0" latinLnBrk="0" hangingPunct="0"/>
              <a:endParaRPr kumimoji="0" lang="en-US" altLang="ko-KR" dirty="0"/>
            </a:p>
            <a:p>
              <a:pPr eaLnBrk="0" latinLnBrk="0" hangingPunct="0"/>
              <a:r>
                <a:rPr kumimoji="0" lang="en-US" altLang="ko-KR" dirty="0"/>
                <a:t>Frequents	Sells</a:t>
              </a:r>
            </a:p>
          </p:txBody>
        </p:sp>
        <p:sp>
          <p:nvSpPr>
            <p:cNvPr id="363531" name="Line 11"/>
            <p:cNvSpPr>
              <a:spLocks noChangeShapeType="1"/>
            </p:cNvSpPr>
            <p:nvPr/>
          </p:nvSpPr>
          <p:spPr bwMode="auto">
            <a:xfrm flipH="1">
              <a:off x="1885" y="3031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3532" name="Line 12"/>
            <p:cNvSpPr>
              <a:spLocks noChangeShapeType="1"/>
            </p:cNvSpPr>
            <p:nvPr/>
          </p:nvSpPr>
          <p:spPr bwMode="auto">
            <a:xfrm>
              <a:off x="2445" y="3021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3533" name="Line 13"/>
            <p:cNvSpPr>
              <a:spLocks noChangeShapeType="1"/>
            </p:cNvSpPr>
            <p:nvPr/>
          </p:nvSpPr>
          <p:spPr bwMode="auto">
            <a:xfrm>
              <a:off x="2284" y="275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3534" name="Line 14"/>
            <p:cNvSpPr>
              <a:spLocks noChangeShapeType="1"/>
            </p:cNvSpPr>
            <p:nvPr/>
          </p:nvSpPr>
          <p:spPr bwMode="auto">
            <a:xfrm flipV="1">
              <a:off x="2112" y="2208"/>
              <a:ext cx="6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441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F1719D-50E5-4304-9939-0EFFA407F2C8}" type="slidenum">
              <a:rPr lang="en-US" altLang="ko-KR"/>
              <a:pPr/>
              <a:t>19</a:t>
            </a:fld>
            <a:endParaRPr lang="en-US" altLang="ko-KR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DMBS Optimization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640763" cy="4343400"/>
          </a:xfrm>
        </p:spPr>
        <p:txBody>
          <a:bodyPr/>
          <a:lstStyle/>
          <a:p>
            <a:pPr marL="354013" indent="-354013"/>
            <a:r>
              <a:rPr lang="en-US" altLang="ko-KR"/>
              <a:t>It is interesting to observe that the typical DBMS will then </a:t>
            </a:r>
            <a:r>
              <a:rPr lang="en-US" altLang="ko-KR">
                <a:latin typeface="Tahoma" panose="020B0604030504040204" pitchFamily="34" charset="0"/>
              </a:rPr>
              <a:t>“</a:t>
            </a:r>
            <a:r>
              <a:rPr lang="en-US" altLang="ko-KR"/>
              <a:t>optimize</a:t>
            </a:r>
            <a:r>
              <a:rPr lang="en-US" altLang="ko-KR">
                <a:latin typeface="Tahoma" panose="020B0604030504040204" pitchFamily="34" charset="0"/>
              </a:rPr>
              <a:t>”</a:t>
            </a:r>
            <a:r>
              <a:rPr lang="en-US" altLang="ko-KR"/>
              <a:t> the query by transforming the algebraic expression to one that can be executed faster.</a:t>
            </a:r>
          </a:p>
          <a:p>
            <a:pPr marL="354013" indent="-354013"/>
            <a:r>
              <a:rPr lang="en-US" altLang="ko-KR"/>
              <a:t>Key optimizations:</a:t>
            </a:r>
          </a:p>
          <a:p>
            <a:pPr marL="895350" lvl="1" indent="-360363">
              <a:buFont typeface="Monotype Sorts" pitchFamily="2" charset="2"/>
              <a:buAutoNum type="arabicPeriod"/>
            </a:pPr>
            <a:r>
              <a:rPr lang="en-US" altLang="ko-KR"/>
              <a:t>Push selections down the tree.</a:t>
            </a:r>
          </a:p>
          <a:p>
            <a:pPr marL="895350" lvl="1" indent="-360363">
              <a:buFont typeface="Monotype Sorts" pitchFamily="2" charset="2"/>
              <a:buAutoNum type="arabicPeriod"/>
            </a:pPr>
            <a:r>
              <a:rPr lang="en-US" altLang="ko-KR"/>
              <a:t>Eliminate unnecessary projections.</a:t>
            </a:r>
          </a:p>
        </p:txBody>
      </p:sp>
      <p:sp>
        <p:nvSpPr>
          <p:cNvPr id="366597" name="Text Box 5"/>
          <p:cNvSpPr txBox="1">
            <a:spLocks noChangeArrowheads="1"/>
          </p:cNvSpPr>
          <p:nvPr/>
        </p:nvSpPr>
        <p:spPr bwMode="auto">
          <a:xfrm>
            <a:off x="4140200" y="3271838"/>
            <a:ext cx="4503738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sz="2400"/>
              <a:t>	          PROJ</a:t>
            </a:r>
            <a:r>
              <a:rPr kumimoji="0" lang="en-US" altLang="ko-KR" sz="2400" baseline="-25000"/>
              <a:t>beer</a:t>
            </a:r>
          </a:p>
          <a:p>
            <a:pPr eaLnBrk="0" latinLnBrk="0" hangingPunct="0"/>
            <a:endParaRPr kumimoji="0" lang="en-US" altLang="ko-KR" sz="2400"/>
          </a:p>
          <a:p>
            <a:pPr eaLnBrk="0" latinLnBrk="0" hangingPunct="0"/>
            <a:r>
              <a:rPr kumimoji="0" lang="en-US" altLang="ko-KR" sz="2400"/>
              <a:t>		JOIN</a:t>
            </a:r>
          </a:p>
          <a:p>
            <a:pPr eaLnBrk="0" latinLnBrk="0" hangingPunct="0"/>
            <a:endParaRPr kumimoji="0" lang="en-US" altLang="ko-KR" sz="2400"/>
          </a:p>
          <a:p>
            <a:pPr eaLnBrk="0" latinLnBrk="0" hangingPunct="0"/>
            <a:r>
              <a:rPr kumimoji="0" lang="en-US" altLang="ko-KR" sz="2400"/>
              <a:t>SELECT</a:t>
            </a:r>
            <a:r>
              <a:rPr kumimoji="0" lang="en-US" altLang="ko-KR" sz="2400" baseline="-25000"/>
              <a:t>drinker=‘Sally’</a:t>
            </a:r>
            <a:r>
              <a:rPr kumimoji="0" lang="en-US" altLang="ko-KR" sz="2400"/>
              <a:t>		Sells</a:t>
            </a:r>
          </a:p>
          <a:p>
            <a:pPr eaLnBrk="0" latinLnBrk="0" hangingPunct="0"/>
            <a:endParaRPr kumimoji="0" lang="en-US" altLang="ko-KR" sz="2400"/>
          </a:p>
          <a:p>
            <a:pPr eaLnBrk="0" latinLnBrk="0" hangingPunct="0"/>
            <a:r>
              <a:rPr kumimoji="0" lang="en-US" altLang="ko-KR" sz="2400"/>
              <a:t>   Frequents</a:t>
            </a:r>
          </a:p>
        </p:txBody>
      </p:sp>
      <p:sp>
        <p:nvSpPr>
          <p:cNvPr id="366598" name="Line 6"/>
          <p:cNvSpPr>
            <a:spLocks noChangeShapeType="1"/>
          </p:cNvSpPr>
          <p:nvPr/>
        </p:nvSpPr>
        <p:spPr bwMode="auto">
          <a:xfrm>
            <a:off x="6426200" y="37465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599" name="Line 7"/>
          <p:cNvSpPr>
            <a:spLocks noChangeShapeType="1"/>
          </p:cNvSpPr>
          <p:nvPr/>
        </p:nvSpPr>
        <p:spPr bwMode="auto">
          <a:xfrm flipH="1">
            <a:off x="5219700" y="45085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600" name="Line 8"/>
          <p:cNvSpPr>
            <a:spLocks noChangeShapeType="1"/>
          </p:cNvSpPr>
          <p:nvPr/>
        </p:nvSpPr>
        <p:spPr bwMode="auto">
          <a:xfrm>
            <a:off x="6588125" y="45085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601" name="Line 9"/>
          <p:cNvSpPr>
            <a:spLocks noChangeShapeType="1"/>
          </p:cNvSpPr>
          <p:nvPr/>
        </p:nvSpPr>
        <p:spPr bwMode="auto">
          <a:xfrm>
            <a:off x="5283200" y="52292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603" name="Rectangle 11"/>
          <p:cNvSpPr>
            <a:spLocks noChangeArrowheads="1"/>
          </p:cNvSpPr>
          <p:nvPr/>
        </p:nvSpPr>
        <p:spPr bwMode="auto">
          <a:xfrm>
            <a:off x="4067175" y="4724400"/>
            <a:ext cx="2736850" cy="14414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04" name="Text Box 12"/>
          <p:cNvSpPr txBox="1">
            <a:spLocks noChangeArrowheads="1"/>
          </p:cNvSpPr>
          <p:nvPr/>
        </p:nvSpPr>
        <p:spPr bwMode="auto">
          <a:xfrm>
            <a:off x="611188" y="4292600"/>
            <a:ext cx="261937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latinLnBrk="0" hangingPunct="0"/>
            <a:r>
              <a:rPr kumimoji="0" lang="en-US" altLang="ko-KR" sz="2000" dirty="0">
                <a:latin typeface="+mn-lt"/>
              </a:rPr>
              <a:t>Notice how most tuples are eliminated</a:t>
            </a:r>
          </a:p>
          <a:p>
            <a:pPr eaLnBrk="0" latinLnBrk="0" hangingPunct="0"/>
            <a:r>
              <a:rPr kumimoji="0" lang="en-US" altLang="ko-KR" sz="2000" dirty="0">
                <a:latin typeface="+mn-lt"/>
              </a:rPr>
              <a:t>from Frequents</a:t>
            </a:r>
          </a:p>
          <a:p>
            <a:pPr eaLnBrk="0" latinLnBrk="0" hangingPunct="0"/>
            <a:r>
              <a:rPr kumimoji="0" lang="en-US" altLang="ko-KR" sz="2000" dirty="0">
                <a:latin typeface="+mn-lt"/>
              </a:rPr>
              <a:t>before the expensive join.</a:t>
            </a:r>
          </a:p>
        </p:txBody>
      </p:sp>
      <p:sp>
        <p:nvSpPr>
          <p:cNvPr id="366605" name="Line 13"/>
          <p:cNvSpPr>
            <a:spLocks noChangeShapeType="1"/>
          </p:cNvSpPr>
          <p:nvPr/>
        </p:nvSpPr>
        <p:spPr bwMode="auto">
          <a:xfrm>
            <a:off x="3530600" y="51181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A2B348-296C-4469-860A-188ACF2201A7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Why SQL?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SQL</a:t>
            </a:r>
          </a:p>
          <a:p>
            <a:pPr lvl="1"/>
            <a:r>
              <a:rPr lang="en-US" altLang="ko-KR" dirty="0"/>
              <a:t>very-high-level language</a:t>
            </a:r>
          </a:p>
          <a:p>
            <a:pPr lvl="1"/>
            <a:r>
              <a:rPr lang="en-US" altLang="ko-KR" dirty="0"/>
              <a:t>the programmer is able to avoid specifying a lot of data-manipulation details unlike C++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What makes SQL viable is that its queries are </a:t>
            </a:r>
            <a:r>
              <a:rPr lang="en-US" altLang="ko-KR" dirty="0">
                <a:latin typeface="Tahoma" panose="020B0604030504040204" pitchFamily="34" charset="0"/>
              </a:rPr>
              <a:t>“</a:t>
            </a:r>
            <a:r>
              <a:rPr lang="en-US" altLang="ko-KR" dirty="0"/>
              <a:t>optimized</a:t>
            </a:r>
            <a:r>
              <a:rPr lang="en-US" altLang="ko-KR" dirty="0">
                <a:latin typeface="Tahoma" panose="020B0604030504040204" pitchFamily="34" charset="0"/>
              </a:rPr>
              <a:t>”</a:t>
            </a:r>
            <a:r>
              <a:rPr lang="en-US" altLang="ko-KR" dirty="0"/>
              <a:t> quite well, yielding efficient query executions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Data Definition </a:t>
            </a:r>
          </a:p>
          <a:p>
            <a:r>
              <a:rPr lang="en-US" altLang="ko-KR" dirty="0" smtClean="0"/>
              <a:t>Data Manipulation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5993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6CB67B-2BA7-4F9E-B33F-3031DCDDF4E0}" type="slidenum">
              <a:rPr lang="en-US" altLang="ko-KR"/>
              <a:pPr/>
              <a:t>20</a:t>
            </a:fld>
            <a:endParaRPr lang="en-US" altLang="ko-KR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29004"/>
            <a:ext cx="8077200" cy="100806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Data Manipulation:</a:t>
            </a:r>
            <a:br>
              <a:rPr lang="en-US" altLang="ko-KR" dirty="0" smtClean="0"/>
            </a:br>
            <a:r>
              <a:rPr lang="en-US" altLang="ko-KR" dirty="0" smtClean="0"/>
              <a:t>Select-From-Where </a:t>
            </a:r>
            <a:r>
              <a:rPr lang="en-US" altLang="ko-KR" dirty="0"/>
              <a:t>Statements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The principal form of a query is:</a:t>
            </a:r>
          </a:p>
          <a:p>
            <a:endParaRPr lang="en-US" altLang="ko-KR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</a:t>
            </a:r>
            <a:r>
              <a:rPr lang="en-US" altLang="ko-KR" b="1" dirty="0"/>
              <a:t>SELECT</a:t>
            </a:r>
            <a:r>
              <a:rPr lang="en-US" altLang="ko-KR" dirty="0"/>
              <a:t> desired attributes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</a:t>
            </a:r>
            <a:r>
              <a:rPr lang="en-US" altLang="ko-KR" b="1" dirty="0"/>
              <a:t>FROM</a:t>
            </a:r>
            <a:r>
              <a:rPr lang="en-US" altLang="ko-KR" dirty="0"/>
              <a:t> one or more tables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</a:t>
            </a:r>
            <a:r>
              <a:rPr lang="en-US" altLang="ko-KR" b="1" dirty="0"/>
              <a:t>WHERE</a:t>
            </a:r>
            <a:r>
              <a:rPr lang="en-US" altLang="ko-KR" dirty="0"/>
              <a:t> condition about tuples of the tables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ko-KR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</a:t>
            </a:r>
            <a:r>
              <a:rPr lang="en-US" altLang="ko-KR" dirty="0" err="1">
                <a:latin typeface="Symbol" panose="05050102010706020507" pitchFamily="18" charset="2"/>
              </a:rPr>
              <a:t>p</a:t>
            </a:r>
            <a:r>
              <a:rPr lang="en-US" altLang="ko-KR" i="1" baseline="-25000" dirty="0" err="1"/>
              <a:t>L</a:t>
            </a:r>
            <a:r>
              <a:rPr lang="en-US" altLang="ko-KR" dirty="0" err="1">
                <a:latin typeface="Symbol" panose="05050102010706020507" pitchFamily="18" charset="2"/>
              </a:rPr>
              <a:t>s</a:t>
            </a:r>
            <a:r>
              <a:rPr lang="en-US" altLang="ko-KR" i="1" baseline="-25000" dirty="0" err="1"/>
              <a:t>C</a:t>
            </a:r>
            <a:r>
              <a:rPr lang="en-US" altLang="ko-KR" dirty="0"/>
              <a:t>(R)	</a:t>
            </a:r>
            <a:r>
              <a:rPr lang="en-US" altLang="ko-KR" dirty="0">
                <a:sym typeface="Wingdings" panose="05000000000000000000" pitchFamily="2" charset="2"/>
              </a:rPr>
              <a:t></a:t>
            </a:r>
            <a:r>
              <a:rPr lang="en-US" altLang="ko-KR" dirty="0"/>
              <a:t>	</a:t>
            </a:r>
            <a:r>
              <a:rPr lang="en-US" altLang="ko-KR" b="1" dirty="0"/>
              <a:t>SELECT</a:t>
            </a:r>
            <a:r>
              <a:rPr lang="en-US" altLang="ko-KR" dirty="0"/>
              <a:t> 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			</a:t>
            </a:r>
            <a:r>
              <a:rPr lang="en-US" altLang="ko-KR" b="1" dirty="0"/>
              <a:t>FROM</a:t>
            </a:r>
            <a:r>
              <a:rPr lang="en-US" altLang="ko-KR" dirty="0"/>
              <a:t> 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			</a:t>
            </a:r>
            <a:r>
              <a:rPr lang="en-US" altLang="ko-KR" b="1" dirty="0"/>
              <a:t>WHERE</a:t>
            </a:r>
            <a:r>
              <a:rPr lang="en-US" altLang="ko-KR" dirty="0"/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6263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E6E4DD-DC03-4E54-8D39-758D2351FE5C}" type="slidenum">
              <a:rPr lang="en-US" altLang="ko-KR"/>
              <a:pPr/>
              <a:t>21</a:t>
            </a:fld>
            <a:endParaRPr lang="en-US" altLang="ko-KR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458200" cy="4114800"/>
          </a:xfrm>
        </p:spPr>
        <p:txBody>
          <a:bodyPr/>
          <a:lstStyle/>
          <a:p>
            <a:r>
              <a:rPr lang="en-US" altLang="ko-KR" dirty="0"/>
              <a:t>Using Beers(name, </a:t>
            </a:r>
            <a:r>
              <a:rPr lang="en-US" altLang="ko-KR" dirty="0" err="1"/>
              <a:t>manf</a:t>
            </a:r>
            <a:r>
              <a:rPr lang="en-US" altLang="ko-KR" dirty="0"/>
              <a:t>), what beers are made by </a:t>
            </a:r>
            <a:r>
              <a:rPr lang="en-US" altLang="ko-KR" dirty="0" smtClean="0"/>
              <a:t>OB?</a:t>
            </a:r>
            <a:endParaRPr lang="en-US" altLang="ko-KR" dirty="0"/>
          </a:p>
          <a:p>
            <a:endParaRPr lang="en-US" altLang="ko-KR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	</a:t>
            </a:r>
            <a:r>
              <a:rPr lang="en-US" altLang="ko-KR" dirty="0">
                <a:latin typeface="Courier New" panose="02070309020205020404" pitchFamily="49" charset="0"/>
              </a:rPr>
              <a:t>SELECT name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</a:rPr>
              <a:t>		FROM Beers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</a:rPr>
              <a:t>		WHERE </a:t>
            </a:r>
            <a:r>
              <a:rPr lang="en-US" altLang="ko-KR" dirty="0" err="1">
                <a:latin typeface="Courier New" panose="02070309020205020404" pitchFamily="49" charset="0"/>
              </a:rPr>
              <a:t>manf</a:t>
            </a:r>
            <a:r>
              <a:rPr lang="en-US" altLang="ko-KR" dirty="0">
                <a:latin typeface="Courier New" panose="02070309020205020404" pitchFamily="49" charset="0"/>
              </a:rPr>
              <a:t> = </a:t>
            </a:r>
            <a:r>
              <a:rPr lang="en-US" altLang="ko-KR" dirty="0" smtClean="0">
                <a:latin typeface="Courier New" panose="02070309020205020404" pitchFamily="49" charset="0"/>
              </a:rPr>
              <a:t>‘OB’;</a:t>
            </a:r>
            <a:endParaRPr lang="en-US" altLang="ko-KR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3C2A5-F02D-4449-80D9-B171040C460E}" type="slidenum">
              <a:rPr lang="en-US" altLang="ko-KR"/>
              <a:pPr/>
              <a:t>22</a:t>
            </a:fld>
            <a:endParaRPr lang="en-US" altLang="ko-KR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Operational Semantics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424863" cy="4752975"/>
          </a:xfrm>
        </p:spPr>
        <p:txBody>
          <a:bodyPr/>
          <a:lstStyle/>
          <a:p>
            <a:r>
              <a:rPr lang="en-US" altLang="ko-KR" dirty="0"/>
              <a:t>To implement this </a:t>
            </a:r>
            <a:r>
              <a:rPr lang="en-US" altLang="ko-KR" dirty="0" smtClean="0"/>
              <a:t>algorithm, </a:t>
            </a:r>
            <a:r>
              <a:rPr lang="en-US" altLang="ko-KR" dirty="0"/>
              <a:t>think of a </a:t>
            </a:r>
            <a:r>
              <a:rPr lang="en-US" altLang="ko-KR" i="1" dirty="0"/>
              <a:t>tuple variable</a:t>
            </a:r>
            <a:r>
              <a:rPr lang="en-US" altLang="ko-KR" dirty="0"/>
              <a:t>  ranging over each tuple of the relation mentioned in FROM.</a:t>
            </a:r>
          </a:p>
          <a:p>
            <a:r>
              <a:rPr lang="en-US" altLang="ko-KR" dirty="0"/>
              <a:t>Check if the </a:t>
            </a:r>
            <a:r>
              <a:rPr lang="en-US" altLang="ko-KR" dirty="0">
                <a:latin typeface="Tahoma" panose="020B0604030504040204" pitchFamily="34" charset="0"/>
              </a:rPr>
              <a:t>“</a:t>
            </a:r>
            <a:r>
              <a:rPr lang="en-US" altLang="ko-KR" dirty="0"/>
              <a:t>current</a:t>
            </a:r>
            <a:r>
              <a:rPr lang="en-US" altLang="ko-KR" dirty="0">
                <a:latin typeface="Tahoma" panose="020B0604030504040204" pitchFamily="34" charset="0"/>
              </a:rPr>
              <a:t>”</a:t>
            </a:r>
            <a:r>
              <a:rPr lang="en-US" altLang="ko-KR" dirty="0"/>
              <a:t> tuple satisfies the WHERE clause.</a:t>
            </a:r>
          </a:p>
          <a:p>
            <a:r>
              <a:rPr lang="en-US" altLang="ko-KR" dirty="0"/>
              <a:t>If so, compute the attributes or expressions of the SELECT clause using the components of this tuple.</a:t>
            </a:r>
          </a:p>
          <a:p>
            <a:endParaRPr lang="en-US" altLang="ko-KR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</a:t>
            </a:r>
            <a:r>
              <a:rPr lang="en-US" altLang="ko-KR" sz="1800" dirty="0">
                <a:latin typeface="Courier New" panose="02070309020205020404" pitchFamily="49" charset="0"/>
              </a:rPr>
              <a:t>For each tuple </a:t>
            </a:r>
            <a:r>
              <a:rPr lang="en-US" altLang="ko-KR" sz="1800" i="1" dirty="0">
                <a:latin typeface="Courier New" panose="02070309020205020404" pitchFamily="49" charset="0"/>
              </a:rPr>
              <a:t>t</a:t>
            </a:r>
            <a:r>
              <a:rPr lang="en-US" altLang="ko-KR" sz="1800" dirty="0">
                <a:latin typeface="Courier New" panose="02070309020205020404" pitchFamily="49" charset="0"/>
              </a:rPr>
              <a:t> in </a:t>
            </a:r>
            <a:r>
              <a:rPr lang="en-US" altLang="ko-KR" sz="1800" b="1" dirty="0">
                <a:latin typeface="Courier New" panose="02070309020205020404" pitchFamily="49" charset="0"/>
              </a:rPr>
              <a:t>Relation</a:t>
            </a:r>
            <a:r>
              <a:rPr lang="en-US" altLang="ko-KR" sz="1800" dirty="0">
                <a:latin typeface="Courier New" panose="02070309020205020404" pitchFamily="49" charset="0"/>
              </a:rPr>
              <a:t> of FROM</a:t>
            </a:r>
            <a:br>
              <a:rPr lang="en-US" altLang="ko-KR" sz="1800" dirty="0">
                <a:latin typeface="Courier New" panose="02070309020205020404" pitchFamily="49" charset="0"/>
              </a:rPr>
            </a:br>
            <a:r>
              <a:rPr lang="en-US" altLang="ko-KR" sz="1800" dirty="0">
                <a:latin typeface="Courier New" panose="02070309020205020404" pitchFamily="49" charset="0"/>
              </a:rPr>
              <a:t>	if </a:t>
            </a:r>
            <a:r>
              <a:rPr lang="en-US" altLang="ko-KR" sz="1800" i="1" dirty="0">
                <a:latin typeface="Courier New" panose="02070309020205020404" pitchFamily="49" charset="0"/>
              </a:rPr>
              <a:t>t</a:t>
            </a:r>
            <a:r>
              <a:rPr lang="en-US" altLang="ko-KR" sz="1800" dirty="0">
                <a:latin typeface="Courier New" panose="02070309020205020404" pitchFamily="49" charset="0"/>
              </a:rPr>
              <a:t> satisfies </a:t>
            </a:r>
            <a:r>
              <a:rPr lang="en-US" altLang="ko-KR" sz="1800" b="1" dirty="0">
                <a:latin typeface="Courier New" panose="02070309020205020404" pitchFamily="49" charset="0"/>
              </a:rPr>
              <a:t>Condition</a:t>
            </a:r>
            <a:r>
              <a:rPr lang="en-US" altLang="ko-KR" sz="1800" dirty="0">
                <a:latin typeface="Courier New" panose="02070309020205020404" pitchFamily="49" charset="0"/>
              </a:rPr>
              <a:t> of WHERE,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800" dirty="0">
                <a:latin typeface="Courier New" panose="02070309020205020404" pitchFamily="49" charset="0"/>
              </a:rPr>
              <a:t>		then print </a:t>
            </a:r>
            <a:r>
              <a:rPr lang="en-US" altLang="ko-KR" sz="1800" b="1" dirty="0">
                <a:latin typeface="Courier New" panose="02070309020205020404" pitchFamily="49" charset="0"/>
              </a:rPr>
              <a:t>Attributes</a:t>
            </a:r>
            <a:r>
              <a:rPr lang="en-US" altLang="ko-KR" sz="1800" dirty="0">
                <a:latin typeface="Courier New" panose="02070309020205020404" pitchFamily="49" charset="0"/>
              </a:rPr>
              <a:t> in SELECT</a:t>
            </a:r>
            <a:r>
              <a:rPr lang="en-US" altLang="ko-KR" sz="2000" dirty="0">
                <a:latin typeface="Courier New" panose="02070309020205020404" pitchFamily="49" charset="0"/>
              </a:rPr>
              <a:t/>
            </a:r>
            <a:br>
              <a:rPr lang="en-US" altLang="ko-KR" sz="2000" dirty="0">
                <a:latin typeface="Courier New" panose="02070309020205020404" pitchFamily="49" charset="0"/>
              </a:rPr>
            </a:br>
            <a:r>
              <a:rPr lang="en-US" altLang="ko-K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109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6D110B-CDE6-485B-A856-2E74F3F19ED9}" type="slidenum">
              <a:rPr lang="en-US" altLang="ko-KR"/>
              <a:pPr/>
              <a:t>23</a:t>
            </a:fld>
            <a:endParaRPr lang="en-US" altLang="ko-KR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* In SELECT clauses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458200" cy="4419600"/>
          </a:xfrm>
        </p:spPr>
        <p:txBody>
          <a:bodyPr/>
          <a:lstStyle/>
          <a:p>
            <a:r>
              <a:rPr lang="en-US" altLang="ko-KR" dirty="0"/>
              <a:t>When there is one relation in the FROM clause, * in the SELECT clause stands for </a:t>
            </a:r>
            <a:r>
              <a:rPr lang="en-US" altLang="ko-KR" dirty="0">
                <a:latin typeface="Tahoma" panose="020B0604030504040204" pitchFamily="34" charset="0"/>
              </a:rPr>
              <a:t>“</a:t>
            </a:r>
            <a:r>
              <a:rPr lang="en-US" altLang="ko-KR" dirty="0"/>
              <a:t>all attributes of this relation.</a:t>
            </a:r>
            <a:r>
              <a:rPr lang="en-US" altLang="ko-KR" dirty="0">
                <a:latin typeface="Tahoma" panose="020B0604030504040204" pitchFamily="34" charset="0"/>
              </a:rPr>
              <a:t>”</a:t>
            </a:r>
            <a:endParaRPr lang="en-US" altLang="ko-KR" dirty="0"/>
          </a:p>
          <a:p>
            <a:r>
              <a:rPr lang="en-US" altLang="ko-KR" dirty="0"/>
              <a:t>Example using Beers(name, </a:t>
            </a:r>
            <a:r>
              <a:rPr lang="en-US" altLang="ko-KR" dirty="0" err="1"/>
              <a:t>manf</a:t>
            </a:r>
            <a:r>
              <a:rPr lang="en-US" altLang="ko-KR" dirty="0"/>
              <a:t>):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	</a:t>
            </a:r>
            <a:r>
              <a:rPr lang="en-US" altLang="ko-KR" sz="2000" dirty="0">
                <a:latin typeface="Courier New" panose="02070309020205020404" pitchFamily="49" charset="0"/>
              </a:rPr>
              <a:t>SELECT *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FROM Beers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WHERE </a:t>
            </a:r>
            <a:r>
              <a:rPr lang="en-US" altLang="ko-KR" sz="2000" dirty="0" err="1">
                <a:latin typeface="Courier New" panose="02070309020205020404" pitchFamily="49" charset="0"/>
              </a:rPr>
              <a:t>manf</a:t>
            </a:r>
            <a:r>
              <a:rPr lang="en-US" altLang="ko-KR" sz="2000" dirty="0">
                <a:latin typeface="Courier New" panose="02070309020205020404" pitchFamily="49" charset="0"/>
              </a:rPr>
              <a:t> = </a:t>
            </a:r>
            <a:r>
              <a:rPr lang="en-US" altLang="ko-KR" sz="2000" dirty="0" smtClean="0">
                <a:latin typeface="Courier New" panose="02070309020205020404" pitchFamily="49" charset="0"/>
              </a:rPr>
              <a:t>‘OB’;</a:t>
            </a:r>
            <a:endParaRPr lang="en-US" altLang="ko-KR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3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6F0DAF-0662-4917-A7F7-8AC325FDC74E}" type="slidenum">
              <a:rPr lang="en-US" altLang="ko-KR"/>
              <a:pPr/>
              <a:t>24</a:t>
            </a:fld>
            <a:endParaRPr lang="en-US" altLang="ko-KR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Renaming Attributes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458200" cy="4114800"/>
          </a:xfrm>
        </p:spPr>
        <p:txBody>
          <a:bodyPr/>
          <a:lstStyle/>
          <a:p>
            <a:r>
              <a:rPr lang="en-US" altLang="ko-KR" dirty="0"/>
              <a:t>If you want the result to have different attribute names, use </a:t>
            </a:r>
            <a:r>
              <a:rPr lang="en-US" altLang="ko-KR" dirty="0">
                <a:latin typeface="Tahoma" panose="020B0604030504040204" pitchFamily="34" charset="0"/>
              </a:rPr>
              <a:t>“</a:t>
            </a:r>
            <a:r>
              <a:rPr lang="en-US" altLang="ko-KR" dirty="0"/>
              <a:t>AS &lt;new name&gt;</a:t>
            </a:r>
            <a:r>
              <a:rPr lang="en-US" altLang="ko-KR" dirty="0">
                <a:latin typeface="Tahoma" panose="020B0604030504040204" pitchFamily="34" charset="0"/>
              </a:rPr>
              <a:t>”</a:t>
            </a:r>
            <a:r>
              <a:rPr lang="en-US" altLang="ko-KR" dirty="0"/>
              <a:t> to rename an attribute.</a:t>
            </a:r>
          </a:p>
          <a:p>
            <a:endParaRPr lang="en-US" altLang="ko-KR" dirty="0"/>
          </a:p>
          <a:p>
            <a:r>
              <a:rPr lang="en-US" altLang="ko-KR" dirty="0"/>
              <a:t>Example based on Beers(name, </a:t>
            </a:r>
            <a:r>
              <a:rPr lang="en-US" altLang="ko-KR" dirty="0" err="1"/>
              <a:t>manf</a:t>
            </a:r>
            <a:r>
              <a:rPr lang="en-US" altLang="ko-KR" dirty="0"/>
              <a:t>):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</a:t>
            </a:r>
            <a:r>
              <a:rPr lang="en-US" altLang="ko-KR" sz="2000" dirty="0"/>
              <a:t>	</a:t>
            </a:r>
            <a:r>
              <a:rPr lang="en-US" altLang="ko-KR" sz="2000" dirty="0">
                <a:latin typeface="Courier New" panose="02070309020205020404" pitchFamily="49" charset="0"/>
              </a:rPr>
              <a:t>SELECT name </a:t>
            </a:r>
            <a:r>
              <a:rPr lang="en-US" altLang="ko-KR" sz="2000" dirty="0">
                <a:solidFill>
                  <a:srgbClr val="FF0000"/>
                </a:solidFill>
                <a:latin typeface="Courier New" panose="02070309020205020404" pitchFamily="49" charset="0"/>
              </a:rPr>
              <a:t>AS</a:t>
            </a:r>
            <a:r>
              <a:rPr lang="en-US" altLang="ko-KR" sz="2000" dirty="0">
                <a:latin typeface="Courier New" panose="02070309020205020404" pitchFamily="49" charset="0"/>
              </a:rPr>
              <a:t> </a:t>
            </a:r>
            <a:r>
              <a:rPr lang="en-US" altLang="ko-KR" sz="2000" b="1" dirty="0">
                <a:latin typeface="Courier New" panose="02070309020205020404" pitchFamily="49" charset="0"/>
              </a:rPr>
              <a:t>beer</a:t>
            </a:r>
            <a:r>
              <a:rPr lang="en-US" altLang="ko-KR" sz="2000" dirty="0">
                <a:latin typeface="Courier New" panose="02070309020205020404" pitchFamily="49" charset="0"/>
              </a:rPr>
              <a:t>, </a:t>
            </a:r>
            <a:r>
              <a:rPr lang="en-US" altLang="ko-KR" sz="2000" dirty="0" err="1">
                <a:latin typeface="Courier New" panose="02070309020205020404" pitchFamily="49" charset="0"/>
              </a:rPr>
              <a:t>manf</a:t>
            </a:r>
            <a:endParaRPr lang="en-US" altLang="ko-KR" sz="2000" dirty="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FROM Beers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WHERE </a:t>
            </a:r>
            <a:r>
              <a:rPr lang="en-US" altLang="ko-KR" sz="2000" dirty="0" err="1">
                <a:latin typeface="Courier New" panose="02070309020205020404" pitchFamily="49" charset="0"/>
              </a:rPr>
              <a:t>manf</a:t>
            </a:r>
            <a:r>
              <a:rPr lang="en-US" altLang="ko-KR" sz="2000" dirty="0">
                <a:latin typeface="Courier New" panose="02070309020205020404" pitchFamily="49" charset="0"/>
              </a:rPr>
              <a:t> = </a:t>
            </a:r>
            <a:r>
              <a:rPr lang="en-US" altLang="ko-KR" sz="2000" dirty="0" smtClean="0">
                <a:latin typeface="Courier New" panose="02070309020205020404" pitchFamily="49" charset="0"/>
              </a:rPr>
              <a:t>‘OB’</a:t>
            </a:r>
            <a:endParaRPr lang="en-US" altLang="ko-KR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64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EFFD1-7977-4A6F-89DB-C7FDF24845D4}" type="slidenum">
              <a:rPr lang="en-US" altLang="ko-KR"/>
              <a:pPr/>
              <a:t>25</a:t>
            </a:fld>
            <a:endParaRPr lang="en-US" altLang="ko-KR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Expressions in SELECT Clauses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229600" cy="4114800"/>
          </a:xfrm>
        </p:spPr>
        <p:txBody>
          <a:bodyPr/>
          <a:lstStyle/>
          <a:p>
            <a:r>
              <a:rPr lang="en-US" altLang="ko-KR" dirty="0"/>
              <a:t>Any expression that makes sense can appear as an element of a SELECT clause.</a:t>
            </a:r>
          </a:p>
          <a:p>
            <a:r>
              <a:rPr lang="en-US" altLang="ko-KR" dirty="0"/>
              <a:t>Example: from Sells(bar, beer, price):</a:t>
            </a:r>
            <a:br>
              <a:rPr lang="en-US" altLang="ko-KR" dirty="0"/>
            </a:br>
            <a:endParaRPr lang="en-US" altLang="ko-KR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dirty="0">
                <a:latin typeface="Courier New" panose="02070309020205020404" pitchFamily="49" charset="0"/>
              </a:rPr>
              <a:t>SELECT bar, beer,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	</a:t>
            </a:r>
            <a:r>
              <a:rPr lang="en-US" altLang="ko-KR" sz="2000" dirty="0">
                <a:solidFill>
                  <a:srgbClr val="FF0000"/>
                </a:solidFill>
                <a:latin typeface="Courier New" panose="02070309020205020404" pitchFamily="49" charset="0"/>
              </a:rPr>
              <a:t>price * 120</a:t>
            </a:r>
            <a:r>
              <a:rPr lang="en-US" altLang="ko-KR" sz="2000" dirty="0">
                <a:latin typeface="Courier New" panose="02070309020205020404" pitchFamily="49" charset="0"/>
              </a:rPr>
              <a:t> AS </a:t>
            </a:r>
            <a:r>
              <a:rPr lang="en-US" altLang="ko-KR" sz="2000" b="1" dirty="0" err="1">
                <a:latin typeface="Courier New" panose="02070309020205020404" pitchFamily="49" charset="0"/>
              </a:rPr>
              <a:t>priceInYen</a:t>
            </a:r>
            <a:endParaRPr lang="en-US" altLang="ko-KR" sz="2000" b="1" dirty="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FROM Sells;</a:t>
            </a:r>
          </a:p>
        </p:txBody>
      </p:sp>
    </p:spTree>
    <p:extLst>
      <p:ext uri="{BB962C8B-B14F-4D97-AF65-F5344CB8AC3E}">
        <p14:creationId xmlns:p14="http://schemas.microsoft.com/office/powerpoint/2010/main" val="40202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2202A0-A38F-400B-A2EA-D20E6F1747A7}" type="slidenum">
              <a:rPr lang="en-US" altLang="ko-KR"/>
              <a:pPr/>
              <a:t>26</a:t>
            </a:fld>
            <a:endParaRPr lang="en-US" altLang="ko-KR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Another Example: Constant Expressions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458200" cy="4114800"/>
          </a:xfrm>
        </p:spPr>
        <p:txBody>
          <a:bodyPr/>
          <a:lstStyle/>
          <a:p>
            <a:r>
              <a:rPr lang="en-US" altLang="ko-KR" dirty="0"/>
              <a:t>From Likes(drinker, beer):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dirty="0"/>
              <a:t>	</a:t>
            </a:r>
            <a:r>
              <a:rPr lang="en-US" altLang="ko-KR" sz="2000" dirty="0">
                <a:latin typeface="Courier New" panose="02070309020205020404" pitchFamily="49" charset="0"/>
              </a:rPr>
              <a:t>SELECT drinker,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	‘</a:t>
            </a:r>
            <a:r>
              <a:rPr lang="en-US" altLang="ko-KR" sz="2000" dirty="0">
                <a:solidFill>
                  <a:srgbClr val="FF0000"/>
                </a:solidFill>
                <a:latin typeface="Courier New" panose="02070309020205020404" pitchFamily="49" charset="0"/>
              </a:rPr>
              <a:t>likes </a:t>
            </a:r>
            <a:r>
              <a:rPr lang="en-US" altLang="ko-KR" sz="20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Cass</a:t>
            </a:r>
            <a:r>
              <a:rPr lang="en-US" altLang="ko-KR" sz="2000" dirty="0" err="1" smtClean="0">
                <a:latin typeface="Courier New" panose="02070309020205020404" pitchFamily="49" charset="0"/>
              </a:rPr>
              <a:t>’</a:t>
            </a:r>
            <a:r>
              <a:rPr lang="en-US" altLang="ko-KR" sz="2000" dirty="0" smtClean="0">
                <a:latin typeface="Courier New" panose="02070309020205020404" pitchFamily="49" charset="0"/>
              </a:rPr>
              <a:t> </a:t>
            </a:r>
            <a:r>
              <a:rPr lang="en-US" altLang="ko-KR" sz="2000" dirty="0">
                <a:latin typeface="Courier New" panose="02070309020205020404" pitchFamily="49" charset="0"/>
              </a:rPr>
              <a:t>AS </a:t>
            </a:r>
            <a:r>
              <a:rPr lang="en-US" altLang="ko-KR" sz="2000" b="1" dirty="0" err="1" smtClean="0">
                <a:latin typeface="Courier New" panose="02070309020205020404" pitchFamily="49" charset="0"/>
              </a:rPr>
              <a:t>whoLikesCass</a:t>
            </a:r>
            <a:endParaRPr lang="en-US" altLang="ko-KR" sz="2000" b="1" dirty="0">
              <a:latin typeface="Courier New" panose="02070309020205020404" pitchFamily="49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FROM Likes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WHERE </a:t>
            </a:r>
            <a:r>
              <a:rPr lang="en-US" altLang="ko-KR" sz="2000" dirty="0" smtClean="0">
                <a:latin typeface="Courier New" panose="02070309020205020404" pitchFamily="49" charset="0"/>
              </a:rPr>
              <a:t>beer = ‘Cass’;</a:t>
            </a:r>
            <a:endParaRPr lang="en-US" altLang="ko-KR" sz="2000" dirty="0">
              <a:latin typeface="Courier New" panose="02070309020205020404" pitchFamily="49" charset="0"/>
            </a:endParaRPr>
          </a:p>
        </p:txBody>
      </p:sp>
      <p:graphicFrame>
        <p:nvGraphicFramePr>
          <p:cNvPr id="11" name="Group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803158"/>
              </p:ext>
            </p:extLst>
          </p:nvPr>
        </p:nvGraphicFramePr>
        <p:xfrm>
          <a:off x="1979712" y="3446545"/>
          <a:ext cx="3130868" cy="1758950"/>
        </p:xfrm>
        <a:graphic>
          <a:graphicData uri="http://schemas.openxmlformats.org/drawingml/2006/table">
            <a:tbl>
              <a:tblPr/>
              <a:tblGrid>
                <a:gridCol w="1029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drinker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whoLikesCass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panose="020B0600000101010101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‘Sally’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altLang="ko-KR" sz="1800" b="0" dirty="0" smtClean="0">
                          <a:latin typeface="+mn-lt"/>
                        </a:rPr>
                        <a:t>‘likes </a:t>
                      </a:r>
                      <a:r>
                        <a:rPr lang="en-US" altLang="ko-KR" sz="1800" b="0" dirty="0" err="1" smtClean="0">
                          <a:latin typeface="+mn-lt"/>
                        </a:rPr>
                        <a:t>Cass’</a:t>
                      </a:r>
                      <a:endParaRPr lang="en-US" altLang="ko-KR" sz="1800" b="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altLang="ko-KR" sz="1800" dirty="0" smtClean="0">
                          <a:latin typeface="+mn-lt"/>
                        </a:rPr>
                        <a:t>‘Fred’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panose="020B0600000101010101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latin typeface="+mn-lt"/>
                        </a:rPr>
                        <a:t>‘likes </a:t>
                      </a:r>
                      <a:r>
                        <a:rPr lang="en-US" altLang="ko-KR" sz="1800" dirty="0" err="1" smtClean="0">
                          <a:latin typeface="+mn-lt"/>
                        </a:rPr>
                        <a:t>Cass’</a:t>
                      </a:r>
                      <a:endParaRPr lang="en-US" altLang="ko-KR" sz="1800" dirty="0" smtClean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altLang="ko-KR" sz="1800" dirty="0" smtClean="0">
                          <a:latin typeface="+mn-lt"/>
                        </a:rPr>
                        <a:t>...</a:t>
                      </a:r>
                      <a:endParaRPr lang="en-US" altLang="ko-KR" sz="18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6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313FA-3471-487D-9B17-ED6E78FC4B45}" type="slidenum">
              <a:rPr lang="en-US" altLang="ko-KR"/>
              <a:pPr/>
              <a:t>27</a:t>
            </a:fld>
            <a:endParaRPr lang="en-US" altLang="ko-KR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Complex Conditions in WHERE Clause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557338"/>
            <a:ext cx="8458200" cy="2807766"/>
          </a:xfrm>
        </p:spPr>
        <p:txBody>
          <a:bodyPr/>
          <a:lstStyle/>
          <a:p>
            <a:r>
              <a:rPr lang="en-US" altLang="ko-KR" dirty="0"/>
              <a:t>From Sells(bar, beer, price), find the price Joe</a:t>
            </a:r>
            <a:r>
              <a:rPr lang="en-US" altLang="ko-KR" dirty="0">
                <a:latin typeface="Tahoma" panose="020B0604030504040204" pitchFamily="34" charset="0"/>
              </a:rPr>
              <a:t>’</a:t>
            </a:r>
            <a:r>
              <a:rPr lang="en-US" altLang="ko-KR" dirty="0"/>
              <a:t>s Bar charges for </a:t>
            </a:r>
            <a:r>
              <a:rPr lang="en-US" altLang="ko-KR" dirty="0" smtClean="0"/>
              <a:t>Cass:</a:t>
            </a:r>
            <a:endParaRPr lang="en-US" altLang="ko-KR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/>
              <a:t>		</a:t>
            </a:r>
            <a:r>
              <a:rPr lang="en-US" altLang="ko-KR" sz="2000" dirty="0">
                <a:latin typeface="Courier New" panose="02070309020205020404" pitchFamily="49" charset="0"/>
              </a:rPr>
              <a:t>SELECT price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FROM Sells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WHERE bar = ‘</a:t>
            </a:r>
            <a:r>
              <a:rPr lang="en-US" altLang="ko-KR" sz="2000" dirty="0" err="1">
                <a:latin typeface="Courier New" panose="02070309020205020404" pitchFamily="49" charset="0"/>
              </a:rPr>
              <a:t>Joe’’s</a:t>
            </a:r>
            <a:r>
              <a:rPr lang="en-US" altLang="ko-KR" sz="2000" dirty="0">
                <a:latin typeface="Courier New" panose="02070309020205020404" pitchFamily="49" charset="0"/>
              </a:rPr>
              <a:t> Bar’ AND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	beer = </a:t>
            </a:r>
            <a:r>
              <a:rPr lang="en-US" altLang="ko-KR" sz="2000" dirty="0" smtClean="0">
                <a:latin typeface="Courier New" panose="02070309020205020404" pitchFamily="49" charset="0"/>
              </a:rPr>
              <a:t>‘Cass’;</a:t>
            </a:r>
            <a:endParaRPr lang="en-US" altLang="ko-KR" sz="2000" dirty="0">
              <a:latin typeface="Courier New" panose="02070309020205020404" pitchFamily="49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57658" y="4509120"/>
            <a:ext cx="80775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+mn-lt"/>
              </a:rPr>
              <a:t>Two single quotes inside a string represent the single-quote (apostrophe).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+mn-lt"/>
              </a:rPr>
              <a:t>Conditions in the WHERE clause can use AND, OR, NOT, and parentheses in the usual way </a:t>
            </a:r>
            <a:r>
              <a:rPr lang="en-US" altLang="ko-KR" dirty="0" err="1">
                <a:latin typeface="+mn-lt"/>
              </a:rPr>
              <a:t>boolean</a:t>
            </a:r>
            <a:r>
              <a:rPr lang="en-US" altLang="ko-KR" dirty="0">
                <a:latin typeface="+mn-lt"/>
              </a:rPr>
              <a:t> conditions are built.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+mn-lt"/>
              </a:rPr>
              <a:t>SQL is </a:t>
            </a:r>
            <a:r>
              <a:rPr lang="en-US" altLang="ko-KR" i="1" dirty="0">
                <a:latin typeface="+mn-lt"/>
              </a:rPr>
              <a:t>case-insensitive</a:t>
            </a:r>
            <a:r>
              <a:rPr lang="en-US" altLang="ko-KR" dirty="0">
                <a:latin typeface="+mn-lt"/>
              </a:rPr>
              <a:t>.  In general, upper and lower case characters are the same, except inside quoted strings.</a:t>
            </a:r>
          </a:p>
        </p:txBody>
      </p:sp>
    </p:spTree>
    <p:extLst>
      <p:ext uri="{BB962C8B-B14F-4D97-AF65-F5344CB8AC3E}">
        <p14:creationId xmlns:p14="http://schemas.microsoft.com/office/powerpoint/2010/main" val="56242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B307B-C4FE-4167-8897-646C2404060C}" type="slidenum">
              <a:rPr lang="en-US" altLang="ko-KR"/>
              <a:pPr/>
              <a:t>28</a:t>
            </a:fld>
            <a:endParaRPr lang="en-US" altLang="ko-KR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Patterns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640762" cy="4267200"/>
          </a:xfrm>
        </p:spPr>
        <p:txBody>
          <a:bodyPr/>
          <a:lstStyle/>
          <a:p>
            <a:r>
              <a:rPr lang="en-US" altLang="ko-KR"/>
              <a:t>WHERE clauses can have conditions in which a string is compared with a pattern, to see if it matches.</a:t>
            </a:r>
            <a:br>
              <a:rPr lang="en-US" altLang="ko-KR"/>
            </a:br>
            <a:endParaRPr lang="en-US" altLang="ko-KR"/>
          </a:p>
          <a:p>
            <a:r>
              <a:rPr lang="en-US" altLang="ko-KR"/>
              <a:t>General form:                     </a:t>
            </a:r>
          </a:p>
          <a:p>
            <a:pPr lvl="1"/>
            <a:r>
              <a:rPr lang="en-US" altLang="ko-KR"/>
              <a:t>&lt;Attribute&gt; LIKE &lt;pattern&gt; or </a:t>
            </a:r>
          </a:p>
          <a:p>
            <a:pPr lvl="1"/>
            <a:r>
              <a:rPr lang="en-US" altLang="ko-KR"/>
              <a:t>&lt;Attribute&gt; NOT LIKE &lt;pattern&gt;</a:t>
            </a:r>
            <a:br>
              <a:rPr lang="en-US" altLang="ko-KR"/>
            </a:br>
            <a:endParaRPr lang="en-US" altLang="ko-KR"/>
          </a:p>
          <a:p>
            <a:r>
              <a:rPr lang="en-US" altLang="ko-KR"/>
              <a:t>Pattern is a quoted string with </a:t>
            </a:r>
          </a:p>
          <a:p>
            <a:pPr lvl="1"/>
            <a:r>
              <a:rPr lang="en-US" altLang="ko-KR"/>
              <a:t>% = </a:t>
            </a:r>
            <a:r>
              <a:rPr lang="en-US" altLang="ko-KR">
                <a:latin typeface="Tahoma" panose="020B0604030504040204" pitchFamily="34" charset="0"/>
              </a:rPr>
              <a:t>“</a:t>
            </a:r>
            <a:r>
              <a:rPr lang="en-US" altLang="ko-KR"/>
              <a:t>any string</a:t>
            </a:r>
            <a:r>
              <a:rPr lang="en-US" altLang="ko-KR">
                <a:latin typeface="Tahoma" panose="020B0604030504040204" pitchFamily="34" charset="0"/>
              </a:rPr>
              <a:t>”</a:t>
            </a:r>
            <a:endParaRPr lang="en-US" altLang="ko-KR"/>
          </a:p>
          <a:p>
            <a:pPr lvl="1"/>
            <a:r>
              <a:rPr lang="en-US" altLang="ko-KR"/>
              <a:t>_ = </a:t>
            </a:r>
            <a:r>
              <a:rPr lang="en-US" altLang="ko-KR">
                <a:latin typeface="Tahoma" panose="020B0604030504040204" pitchFamily="34" charset="0"/>
              </a:rPr>
              <a:t>“</a:t>
            </a:r>
            <a:r>
              <a:rPr lang="en-US" altLang="ko-KR"/>
              <a:t>any character.</a:t>
            </a:r>
            <a:r>
              <a:rPr lang="en-US" altLang="ko-KR">
                <a:latin typeface="Tahoma" panose="020B0604030504040204" pitchFamily="34" charset="0"/>
              </a:rPr>
              <a:t>”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221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E5005-E6ED-4613-A771-F6B7388ED8CD}" type="slidenum">
              <a:rPr lang="en-US" altLang="ko-KR"/>
              <a:pPr/>
              <a:t>29</a:t>
            </a:fld>
            <a:endParaRPr lang="en-US" altLang="ko-KR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153400" cy="4114800"/>
          </a:xfrm>
        </p:spPr>
        <p:txBody>
          <a:bodyPr/>
          <a:lstStyle/>
          <a:p>
            <a:r>
              <a:rPr lang="en-US" altLang="ko-KR" dirty="0"/>
              <a:t>From Drinkers(name, </a:t>
            </a:r>
            <a:r>
              <a:rPr lang="en-US" altLang="ko-KR" dirty="0" err="1"/>
              <a:t>addr</a:t>
            </a:r>
            <a:r>
              <a:rPr lang="en-US" altLang="ko-KR" dirty="0"/>
              <a:t>, phone) find the drinkers with exchange 555 of phone number: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ko-KR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SELECT name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FROM Drinkers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WHERE phone LIKE ‘%555-_ _ _ _’;</a:t>
            </a:r>
          </a:p>
        </p:txBody>
      </p:sp>
    </p:spTree>
    <p:extLst>
      <p:ext uri="{BB962C8B-B14F-4D97-AF65-F5344CB8AC3E}">
        <p14:creationId xmlns:p14="http://schemas.microsoft.com/office/powerpoint/2010/main" val="180939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SQL standard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ANSI standard 1986</a:t>
            </a:r>
          </a:p>
          <a:p>
            <a:r>
              <a:rPr lang="en-US" altLang="ko-KR" dirty="0" smtClean="0"/>
              <a:t>ISO/JEC Standard </a:t>
            </a:r>
          </a:p>
          <a:p>
            <a:pPr lvl="1"/>
            <a:r>
              <a:rPr lang="en-US" altLang="ko-KR" dirty="0" smtClean="0"/>
              <a:t>ISO 9075</a:t>
            </a:r>
          </a:p>
          <a:p>
            <a:pPr lvl="1"/>
            <a:r>
              <a:rPr lang="en-US" altLang="ko-KR" dirty="0" smtClean="0"/>
              <a:t>ISO 13249 (spatial, multimedia etc..)</a:t>
            </a:r>
          </a:p>
          <a:p>
            <a:r>
              <a:rPr lang="en-US" altLang="ko-KR" dirty="0" smtClean="0"/>
              <a:t>W3C School: </a:t>
            </a:r>
            <a:r>
              <a:rPr lang="en-US" altLang="ko-KR" dirty="0">
                <a:hlinkClick r:id="rId2"/>
              </a:rPr>
              <a:t>https://www.w3schools.com/sql/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AF8F-E873-4394-A749-91E58A240E82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9810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FDC45-E21B-4F4A-A229-42D46877FC4C}" type="slidenum">
              <a:rPr lang="en-US" altLang="ko-KR"/>
              <a:pPr/>
              <a:t>30</a:t>
            </a:fld>
            <a:endParaRPr lang="en-US" altLang="ko-KR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NULL Values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557338"/>
            <a:ext cx="8567738" cy="4114800"/>
          </a:xfrm>
        </p:spPr>
        <p:txBody>
          <a:bodyPr/>
          <a:lstStyle/>
          <a:p>
            <a:r>
              <a:rPr lang="en-US" altLang="ko-KR"/>
              <a:t>Tuples in SQL relations can have NULL as a value for one or more components.</a:t>
            </a:r>
            <a:br>
              <a:rPr lang="en-US" altLang="ko-KR"/>
            </a:br>
            <a:endParaRPr lang="en-US" altLang="ko-KR"/>
          </a:p>
          <a:p>
            <a:r>
              <a:rPr lang="en-US" altLang="ko-KR"/>
              <a:t>Meaning depends on context.  Two common cases:</a:t>
            </a:r>
          </a:p>
          <a:p>
            <a:pPr lvl="1"/>
            <a:r>
              <a:rPr lang="en-US" altLang="ko-KR" i="1"/>
              <a:t>Missing value </a:t>
            </a:r>
            <a:r>
              <a:rPr lang="en-US" altLang="ko-KR"/>
              <a:t>: e.g., we know Joe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s Bar has some address, but we don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t know what it is.</a:t>
            </a:r>
          </a:p>
          <a:p>
            <a:pPr lvl="1"/>
            <a:r>
              <a:rPr lang="en-US" altLang="ko-KR" i="1"/>
              <a:t>Inapplicable</a:t>
            </a:r>
            <a:r>
              <a:rPr lang="en-US" altLang="ko-KR"/>
              <a:t> : e.g., the value of attribute </a:t>
            </a:r>
            <a:r>
              <a:rPr lang="en-US" altLang="ko-KR" i="1"/>
              <a:t>spouse</a:t>
            </a:r>
            <a:r>
              <a:rPr lang="en-US" altLang="ko-KR"/>
              <a:t>  for an unmarried person.</a:t>
            </a:r>
          </a:p>
        </p:txBody>
      </p:sp>
    </p:spTree>
    <p:extLst>
      <p:ext uri="{BB962C8B-B14F-4D97-AF65-F5344CB8AC3E}">
        <p14:creationId xmlns:p14="http://schemas.microsoft.com/office/powerpoint/2010/main" val="36118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4F2B30-40A0-4867-85E2-DDC689FAA2EF}" type="slidenum">
              <a:rPr lang="en-US" altLang="ko-KR"/>
              <a:pPr/>
              <a:t>31</a:t>
            </a:fld>
            <a:endParaRPr lang="en-US" altLang="ko-KR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Comparing NULL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s to Values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153400" cy="4267200"/>
          </a:xfrm>
        </p:spPr>
        <p:txBody>
          <a:bodyPr/>
          <a:lstStyle/>
          <a:p>
            <a:r>
              <a:rPr lang="en-US" altLang="ko-KR" dirty="0"/>
              <a:t>The logic of conditions in SQL: 3-valued logic</a:t>
            </a:r>
          </a:p>
          <a:p>
            <a:pPr lvl="1"/>
            <a:r>
              <a:rPr lang="en-US" altLang="ko-KR" dirty="0"/>
              <a:t>TRUE, FALSE, UNKNOWN.</a:t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/>
              <a:t>When any value is compared with NULL, the truth value is UNKNOWN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 smtClean="0"/>
              <a:t>When any value is computed with NULL, the value is UNKNOWN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/>
              <a:t>But a query only produces a tuple in the answer if its truth value for the WHERE clause is TRUE (not FALSE or UNKNOWN).</a:t>
            </a:r>
          </a:p>
        </p:txBody>
      </p:sp>
    </p:spTree>
    <p:extLst>
      <p:ext uri="{BB962C8B-B14F-4D97-AF65-F5344CB8AC3E}">
        <p14:creationId xmlns:p14="http://schemas.microsoft.com/office/powerpoint/2010/main" val="398156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1DBD8B-9B92-489C-9CAB-5D78B747BA00}" type="slidenum">
              <a:rPr lang="en-US" altLang="ko-KR"/>
              <a:pPr/>
              <a:t>32</a:t>
            </a:fld>
            <a:endParaRPr lang="en-US" altLang="ko-KR"/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Three-Valued Logic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713788" cy="4419600"/>
          </a:xfrm>
        </p:spPr>
        <p:txBody>
          <a:bodyPr/>
          <a:lstStyle/>
          <a:p>
            <a:r>
              <a:rPr lang="en-US" altLang="ko-KR" dirty="0"/>
              <a:t>To understand how AND, OR, and NOT in 3-valued logic</a:t>
            </a:r>
          </a:p>
          <a:p>
            <a:pPr lvl="1"/>
            <a:r>
              <a:rPr lang="en-US" altLang="ko-KR" dirty="0"/>
              <a:t>TRUE = 1, FALSE = 0, and UNKNOWN = </a:t>
            </a:r>
            <a:r>
              <a:rPr lang="en-US" altLang="ko-KR" dirty="0">
                <a:latin typeface="Tahoma" panose="020B0604030504040204" pitchFamily="34" charset="0"/>
              </a:rPr>
              <a:t>½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AND = MIN; OR = MAX, NOT(</a:t>
            </a:r>
            <a:r>
              <a:rPr lang="en-US" altLang="ko-KR" i="1" dirty="0"/>
              <a:t>x</a:t>
            </a:r>
            <a:r>
              <a:rPr lang="en-US" altLang="ko-KR" dirty="0"/>
              <a:t>) = 1-</a:t>
            </a:r>
            <a:r>
              <a:rPr lang="en-US" altLang="ko-KR" i="1" dirty="0"/>
              <a:t>x</a:t>
            </a:r>
            <a:r>
              <a:rPr lang="en-US" altLang="ko-KR" dirty="0"/>
              <a:t>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Example: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TRUE AND (FALSE OR NOT(UNKNOWN))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= MIN(1, MAX(0, (1 - </a:t>
            </a:r>
            <a:r>
              <a:rPr lang="en-US" altLang="ko-KR" dirty="0">
                <a:latin typeface="Tahoma" panose="020B0604030504040204" pitchFamily="34" charset="0"/>
              </a:rPr>
              <a:t>½</a:t>
            </a:r>
            <a:r>
              <a:rPr lang="en-US" altLang="ko-KR" dirty="0"/>
              <a:t> )))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= MIN(1, MAX(0, </a:t>
            </a:r>
            <a:r>
              <a:rPr lang="en-US" altLang="ko-KR" dirty="0">
                <a:latin typeface="Tahoma" panose="020B0604030504040204" pitchFamily="34" charset="0"/>
              </a:rPr>
              <a:t>½</a:t>
            </a:r>
            <a:r>
              <a:rPr lang="en-US" altLang="ko-KR" dirty="0"/>
              <a:t> 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= MIN(1, </a:t>
            </a:r>
            <a:r>
              <a:rPr lang="en-US" altLang="ko-KR" dirty="0">
                <a:latin typeface="Tahoma" panose="020B0604030504040204" pitchFamily="34" charset="0"/>
              </a:rPr>
              <a:t>½</a:t>
            </a:r>
            <a:r>
              <a:rPr lang="en-US" altLang="ko-KR" dirty="0"/>
              <a:t> 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= </a:t>
            </a:r>
            <a:r>
              <a:rPr lang="en-US" altLang="ko-KR" dirty="0">
                <a:latin typeface="Tahoma" panose="020B0604030504040204" pitchFamily="34" charset="0"/>
              </a:rPr>
              <a:t>½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561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B05534-D516-4DCB-8D70-1E41BA86BCAA}" type="slidenum">
              <a:rPr lang="en-US" altLang="ko-KR"/>
              <a:pPr/>
              <a:t>33</a:t>
            </a:fld>
            <a:endParaRPr lang="en-US" altLang="ko-KR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Surprising Example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From the following  Sells relation</a:t>
            </a:r>
            <a:r>
              <a:rPr lang="en-US" altLang="ko-KR" dirty="0" smtClean="0"/>
              <a:t>:</a:t>
            </a:r>
          </a:p>
          <a:p>
            <a:endParaRPr lang="en-US" altLang="ko-KR" dirty="0" smtClean="0"/>
          </a:p>
          <a:p>
            <a:pPr lvl="1">
              <a:buFont typeface="Wingdings" panose="05000000000000000000" pitchFamily="2" charset="2"/>
              <a:buNone/>
            </a:pPr>
            <a:endParaRPr lang="en-US" altLang="ko-KR" dirty="0" smtClean="0"/>
          </a:p>
          <a:p>
            <a:pPr lvl="1">
              <a:buFont typeface="Wingdings" panose="05000000000000000000" pitchFamily="2" charset="2"/>
              <a:buNone/>
            </a:pPr>
            <a:endParaRPr lang="en-US" altLang="ko-KR" dirty="0"/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/>
              <a:t>	</a:t>
            </a:r>
            <a:br>
              <a:rPr lang="en-US" altLang="ko-KR" dirty="0"/>
            </a:br>
            <a:r>
              <a:rPr lang="en-US" altLang="ko-KR" dirty="0"/>
              <a:t>SELECT bar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/>
              <a:t>	FROM Sells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/>
              <a:t>	WHERE price &lt; 2.00 OR price &gt;= 2.00;</a:t>
            </a:r>
          </a:p>
        </p:txBody>
      </p:sp>
      <p:graphicFrame>
        <p:nvGraphicFramePr>
          <p:cNvPr id="10" name="Group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795234"/>
              </p:ext>
            </p:extLst>
          </p:nvPr>
        </p:nvGraphicFramePr>
        <p:xfrm>
          <a:off x="1763688" y="2001577"/>
          <a:ext cx="3677675" cy="863600"/>
        </p:xfrm>
        <a:graphic>
          <a:graphicData uri="http://schemas.openxmlformats.org/drawingml/2006/table">
            <a:tbl>
              <a:tblPr/>
              <a:tblGrid>
                <a:gridCol w="116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bar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beer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price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‘Joe's Bar’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altLang="ko-KR" sz="1800" b="0" dirty="0" smtClean="0">
                          <a:latin typeface="+mn-lt"/>
                        </a:rPr>
                        <a:t>‘Cass’</a:t>
                      </a:r>
                      <a:endParaRPr lang="en-US" altLang="ko-KR" sz="1800" b="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altLang="ko-KR" sz="1800" b="0" dirty="0" smtClean="0">
                          <a:latin typeface="+mn-lt"/>
                        </a:rPr>
                        <a:t>NULL</a:t>
                      </a:r>
                      <a:endParaRPr lang="en-US" altLang="ko-KR" sz="1800" b="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21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47902C-F1A6-435D-8A8E-F7DE70904CB5}" type="slidenum">
              <a:rPr lang="en-US" altLang="ko-KR"/>
              <a:pPr/>
              <a:t>34</a:t>
            </a:fld>
            <a:endParaRPr lang="en-US" altLang="ko-KR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7544" y="44624"/>
            <a:ext cx="8467725" cy="955675"/>
          </a:xfrm>
        </p:spPr>
        <p:txBody>
          <a:bodyPr/>
          <a:lstStyle/>
          <a:p>
            <a:r>
              <a:rPr lang="en-US" altLang="ko-KR" dirty="0"/>
              <a:t>Reason: 2-Valued Laws != 3-Valued Laws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Some common laws, like the </a:t>
            </a:r>
            <a:r>
              <a:rPr lang="en-US" altLang="ko-KR" dirty="0" err="1"/>
              <a:t>commutativity</a:t>
            </a:r>
            <a:r>
              <a:rPr lang="en-US" altLang="ko-KR" dirty="0"/>
              <a:t> of AND, hold in 3-valued logic.</a:t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/>
              <a:t>But others do not; </a:t>
            </a:r>
          </a:p>
          <a:p>
            <a:pPr lvl="1"/>
            <a:r>
              <a:rPr lang="en-US" altLang="ko-KR" dirty="0"/>
              <a:t>example: the </a:t>
            </a:r>
            <a:r>
              <a:rPr lang="en-US" altLang="ko-KR" dirty="0">
                <a:latin typeface="Tahoma" panose="020B0604030504040204" pitchFamily="34" charset="0"/>
              </a:rPr>
              <a:t>“</a:t>
            </a:r>
            <a:r>
              <a:rPr lang="en-US" altLang="ko-KR" dirty="0"/>
              <a:t>law of excluded middle,</a:t>
            </a:r>
            <a:r>
              <a:rPr lang="en-US" altLang="ko-KR" dirty="0">
                <a:latin typeface="Tahoma" panose="020B0604030504040204" pitchFamily="34" charset="0"/>
              </a:rPr>
              <a:t>”</a:t>
            </a:r>
            <a:r>
              <a:rPr lang="en-US" altLang="ko-KR" dirty="0"/>
              <a:t> </a:t>
            </a:r>
          </a:p>
          <a:p>
            <a:pPr lvl="1"/>
            <a:r>
              <a:rPr lang="en-US" altLang="ko-KR" i="1" dirty="0"/>
              <a:t>p</a:t>
            </a:r>
            <a:r>
              <a:rPr lang="en-US" altLang="ko-KR" dirty="0"/>
              <a:t> OR NOT </a:t>
            </a:r>
            <a:r>
              <a:rPr lang="en-US" altLang="ko-KR" i="1" dirty="0"/>
              <a:t>p</a:t>
            </a:r>
            <a:r>
              <a:rPr lang="en-US" altLang="ko-KR" dirty="0"/>
              <a:t> = TRUE.</a:t>
            </a:r>
          </a:p>
          <a:p>
            <a:pPr lvl="2"/>
            <a:r>
              <a:rPr lang="en-US" altLang="ko-KR" dirty="0"/>
              <a:t>When </a:t>
            </a:r>
            <a:r>
              <a:rPr lang="en-US" altLang="ko-KR" i="1" dirty="0"/>
              <a:t>p</a:t>
            </a:r>
            <a:r>
              <a:rPr lang="en-US" altLang="ko-KR" dirty="0"/>
              <a:t> = UNKNOWN, </a:t>
            </a:r>
          </a:p>
          <a:p>
            <a:pPr lvl="2"/>
            <a:r>
              <a:rPr lang="en-US" altLang="ko-KR" dirty="0"/>
              <a:t>the left side is  MAX( </a:t>
            </a:r>
            <a:r>
              <a:rPr lang="en-US" altLang="ko-KR" dirty="0">
                <a:latin typeface="Tahoma" panose="020B0604030504040204" pitchFamily="34" charset="0"/>
              </a:rPr>
              <a:t>½</a:t>
            </a:r>
            <a:r>
              <a:rPr lang="en-US" altLang="ko-KR" dirty="0"/>
              <a:t>, (1 </a:t>
            </a:r>
            <a:r>
              <a:rPr lang="en-US" altLang="ko-KR" dirty="0">
                <a:latin typeface="Tahoma" panose="020B0604030504040204" pitchFamily="34" charset="0"/>
              </a:rPr>
              <a:t>–</a:t>
            </a:r>
            <a:r>
              <a:rPr lang="en-US" altLang="ko-KR" dirty="0"/>
              <a:t> </a:t>
            </a:r>
            <a:r>
              <a:rPr lang="en-US" altLang="ko-KR" dirty="0">
                <a:latin typeface="Tahoma" panose="020B0604030504040204" pitchFamily="34" charset="0"/>
              </a:rPr>
              <a:t>½</a:t>
            </a:r>
            <a:r>
              <a:rPr lang="en-US" altLang="ko-KR" dirty="0"/>
              <a:t> )) = </a:t>
            </a:r>
            <a:r>
              <a:rPr lang="en-US" altLang="ko-KR" dirty="0">
                <a:solidFill>
                  <a:srgbClr val="FF0000"/>
                </a:solidFill>
                <a:latin typeface="Tahoma" panose="020B0604030504040204" pitchFamily="34" charset="0"/>
              </a:rPr>
              <a:t>½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rgbClr val="FF0000"/>
                </a:solidFill>
              </a:rPr>
              <a:t>!= 1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181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16E75B-AA22-4658-8067-3289C304D595}" type="slidenum">
              <a:rPr lang="en-US" altLang="ko-KR"/>
              <a:pPr/>
              <a:t>35</a:t>
            </a:fld>
            <a:endParaRPr lang="en-US" altLang="ko-KR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Multi-Relation Queries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More than one relation.</a:t>
            </a:r>
          </a:p>
          <a:p>
            <a:r>
              <a:rPr lang="en-US" altLang="ko-KR" dirty="0"/>
              <a:t>Several relations in the FROM clause.</a:t>
            </a:r>
          </a:p>
          <a:p>
            <a:r>
              <a:rPr lang="en-US" altLang="ko-KR" dirty="0"/>
              <a:t>Distinguish attributes of the same name</a:t>
            </a:r>
          </a:p>
          <a:p>
            <a:pPr lvl="1"/>
            <a:r>
              <a:rPr lang="en-US" altLang="ko-KR" dirty="0">
                <a:latin typeface="Tahoma" panose="020B0604030504040204" pitchFamily="34" charset="0"/>
              </a:rPr>
              <a:t>“</a:t>
            </a:r>
            <a:r>
              <a:rPr lang="en-US" altLang="ko-KR" dirty="0"/>
              <a:t>&lt;relation&gt;.&lt;attribute&gt;</a:t>
            </a:r>
            <a:r>
              <a:rPr lang="en-US" altLang="ko-KR" dirty="0">
                <a:latin typeface="Tahoma" panose="020B0604030504040204" pitchFamily="34" charset="0"/>
              </a:rPr>
              <a:t>”</a:t>
            </a:r>
            <a:endParaRPr lang="en-US" altLang="ko-KR" dirty="0"/>
          </a:p>
          <a:p>
            <a:pPr lvl="1"/>
            <a:r>
              <a:rPr lang="en-US" altLang="ko-KR" dirty="0"/>
              <a:t>Example: </a:t>
            </a:r>
          </a:p>
          <a:p>
            <a:pPr lvl="2"/>
            <a:r>
              <a:rPr lang="en-US" altLang="ko-KR" dirty="0"/>
              <a:t>Using Likes(drinker, beer) and Frequents(drinker, bar), </a:t>
            </a:r>
            <a:br>
              <a:rPr lang="en-US" altLang="ko-KR" dirty="0"/>
            </a:br>
            <a:r>
              <a:rPr lang="en-US" altLang="ko-KR" dirty="0"/>
              <a:t>find the beers liked by at least one person who frequents Joe</a:t>
            </a:r>
            <a:r>
              <a:rPr lang="en-US" altLang="ko-KR" dirty="0">
                <a:latin typeface="Tahoma" panose="020B0604030504040204" pitchFamily="34" charset="0"/>
              </a:rPr>
              <a:t>’</a:t>
            </a:r>
            <a:r>
              <a:rPr lang="en-US" altLang="ko-KR" dirty="0"/>
              <a:t>s Bar.</a:t>
            </a:r>
          </a:p>
          <a:p>
            <a:pPr lvl="1"/>
            <a:endParaRPr lang="en-US" altLang="ko-KR" dirty="0"/>
          </a:p>
          <a:p>
            <a:pPr lvl="3">
              <a:buFont typeface="Wingdings" panose="05000000000000000000" pitchFamily="2" charset="2"/>
              <a:buNone/>
            </a:pPr>
            <a:r>
              <a:rPr lang="en-US" altLang="ko-KR" sz="1800" b="0" dirty="0">
                <a:latin typeface="Courier New" panose="02070309020205020404" pitchFamily="49" charset="0"/>
              </a:rPr>
              <a:t>SELECT beer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en-US" altLang="ko-KR" sz="1800" b="0" dirty="0">
                <a:latin typeface="Courier New" panose="02070309020205020404" pitchFamily="49" charset="0"/>
              </a:rPr>
              <a:t>FROM Likes, Frequents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en-US" altLang="ko-KR" sz="1800" b="0" dirty="0">
                <a:latin typeface="Courier New" panose="02070309020205020404" pitchFamily="49" charset="0"/>
              </a:rPr>
              <a:t>WHERE bar = ‘</a:t>
            </a:r>
            <a:r>
              <a:rPr lang="en-US" altLang="ko-KR" sz="1800" b="0" dirty="0" err="1">
                <a:latin typeface="Courier New" panose="02070309020205020404" pitchFamily="49" charset="0"/>
              </a:rPr>
              <a:t>Joe’’s</a:t>
            </a:r>
            <a:r>
              <a:rPr lang="en-US" altLang="ko-KR" sz="1800" b="0" dirty="0">
                <a:latin typeface="Courier New" panose="02070309020205020404" pitchFamily="49" charset="0"/>
              </a:rPr>
              <a:t> Bar’ AND</a:t>
            </a:r>
            <a:br>
              <a:rPr lang="en-US" altLang="ko-KR" sz="1800" b="0" dirty="0">
                <a:latin typeface="Courier New" panose="02070309020205020404" pitchFamily="49" charset="0"/>
              </a:rPr>
            </a:br>
            <a:r>
              <a:rPr lang="en-US" altLang="ko-KR" sz="1800" b="0" dirty="0" err="1">
                <a:latin typeface="Courier New" panose="02070309020205020404" pitchFamily="49" charset="0"/>
              </a:rPr>
              <a:t>Frequents.drinker</a:t>
            </a:r>
            <a:r>
              <a:rPr lang="en-US" altLang="ko-KR" sz="1800" b="0" dirty="0">
                <a:latin typeface="Courier New" panose="02070309020205020404" pitchFamily="49" charset="0"/>
              </a:rPr>
              <a:t> = </a:t>
            </a:r>
            <a:r>
              <a:rPr lang="en-US" altLang="ko-KR" sz="1800" b="0" dirty="0" err="1">
                <a:latin typeface="Courier New" panose="02070309020205020404" pitchFamily="49" charset="0"/>
              </a:rPr>
              <a:t>Likes.drinker</a:t>
            </a:r>
            <a:r>
              <a:rPr lang="en-US" altLang="ko-KR" sz="1800" b="0" dirty="0">
                <a:latin typeface="Courier New" panose="02070309020205020404" pitchFamily="49" charset="0"/>
              </a:rPr>
              <a:t>;</a:t>
            </a:r>
            <a:endParaRPr lang="en-US" altLang="ko-KR" sz="2000" dirty="0"/>
          </a:p>
          <a:p>
            <a:pPr lvl="1">
              <a:buFont typeface="Wingdings" panose="05000000000000000000" pitchFamily="2" charset="2"/>
              <a:buNone/>
            </a:pP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82552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BE4A69-3B50-48F4-ABD1-3BC2302C4BB8}" type="slidenum">
              <a:rPr lang="en-US" altLang="ko-KR"/>
              <a:pPr/>
              <a:t>36</a:t>
            </a:fld>
            <a:endParaRPr lang="en-US" altLang="ko-KR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Formal Semantics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8288" indent="-268288"/>
            <a:r>
              <a:rPr lang="en-US" altLang="ko-KR"/>
              <a:t>Almost the same as for single-relation queries:</a:t>
            </a:r>
          </a:p>
          <a:p>
            <a:pPr marL="717550" lvl="1" indent="-269875"/>
            <a:r>
              <a:rPr lang="en-US" altLang="ko-KR"/>
              <a:t>Start with the product of all the relations in the FROM clause.</a:t>
            </a:r>
          </a:p>
          <a:p>
            <a:pPr marL="717550" lvl="1" indent="-269875"/>
            <a:r>
              <a:rPr lang="en-US" altLang="ko-KR"/>
              <a:t>Apply the selection condition from the WHERE clause.</a:t>
            </a:r>
          </a:p>
          <a:p>
            <a:pPr marL="717550" lvl="1" indent="-269875"/>
            <a:r>
              <a:rPr lang="en-US" altLang="ko-KR"/>
              <a:t>Project onto the list of attributes and expressions </a:t>
            </a:r>
          </a:p>
          <a:p>
            <a:pPr marL="717550" lvl="1" indent="-269875">
              <a:buFont typeface="Wingdings" panose="05000000000000000000" pitchFamily="2" charset="2"/>
              <a:buNone/>
            </a:pPr>
            <a:r>
              <a:rPr lang="en-US" altLang="ko-KR"/>
              <a:t>	in the SELECT clause.</a:t>
            </a:r>
          </a:p>
        </p:txBody>
      </p:sp>
    </p:spTree>
    <p:extLst>
      <p:ext uri="{BB962C8B-B14F-4D97-AF65-F5344CB8AC3E}">
        <p14:creationId xmlns:p14="http://schemas.microsoft.com/office/powerpoint/2010/main" val="74502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8B5D2-86E9-4780-AA2E-3903ACD67CDA}" type="slidenum">
              <a:rPr lang="en-US" altLang="ko-KR"/>
              <a:pPr/>
              <a:t>37</a:t>
            </a:fld>
            <a:endParaRPr lang="en-US" altLang="ko-KR" dirty="0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Operational Semantics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980728"/>
            <a:ext cx="7886700" cy="554461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/>
              <a:t>Imagine one tuple-variable for each relation in the FROM clause.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/>
              <a:t>These tuple-variables visit each combination of tuples, one from each relation.</a:t>
            </a:r>
          </a:p>
          <a:p>
            <a:pPr>
              <a:lnSpc>
                <a:spcPct val="90000"/>
              </a:lnSpc>
            </a:pPr>
            <a:r>
              <a:rPr lang="en-US" altLang="ko-KR" sz="2000" dirty="0"/>
              <a:t>If the tuple-variables are pointing to tuples that satisfy the WHERE clause, send these tuples to the SELECT clause.</a:t>
            </a:r>
          </a:p>
          <a:p>
            <a:pPr>
              <a:lnSpc>
                <a:spcPct val="90000"/>
              </a:lnSpc>
            </a:pPr>
            <a:r>
              <a:rPr lang="en-US" altLang="ko-KR" sz="2000" dirty="0"/>
              <a:t>Nested Algorithm</a:t>
            </a:r>
            <a:br>
              <a:rPr lang="en-US" altLang="ko-KR" sz="2000" dirty="0"/>
            </a:br>
            <a:endParaRPr lang="en-US" altLang="ko-KR" sz="2000" dirty="0"/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For each tuple r1 in R1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tuple r2 in R2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	  if the condition(r1, r2) in WHERE clause is true </a:t>
            </a:r>
            <a:br>
              <a:rPr lang="en-US" altLang="ko-KR" sz="1600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then print the attributes in SELECT clause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1600" b="0" dirty="0"/>
          </a:p>
        </p:txBody>
      </p:sp>
    </p:spTree>
    <p:extLst>
      <p:ext uri="{BB962C8B-B14F-4D97-AF65-F5344CB8AC3E}">
        <p14:creationId xmlns:p14="http://schemas.microsoft.com/office/powerpoint/2010/main" val="305536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C6BFFB-24C6-4DF4-95D5-703BD85D7EDF}" type="slidenum">
              <a:rPr lang="en-US" altLang="ko-KR"/>
              <a:pPr/>
              <a:t>38</a:t>
            </a:fld>
            <a:endParaRPr lang="en-US" altLang="ko-KR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</a:p>
        </p:txBody>
      </p:sp>
      <p:sp>
        <p:nvSpPr>
          <p:cNvPr id="280591" name="Line 15"/>
          <p:cNvSpPr>
            <a:spLocks noChangeShapeType="1"/>
          </p:cNvSpPr>
          <p:nvPr/>
        </p:nvSpPr>
        <p:spPr bwMode="auto">
          <a:xfrm flipH="1">
            <a:off x="7611429" y="4006065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graphicFrame>
        <p:nvGraphicFramePr>
          <p:cNvPr id="28" name="Group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461210"/>
              </p:ext>
            </p:extLst>
          </p:nvPr>
        </p:nvGraphicFramePr>
        <p:xfrm>
          <a:off x="1719195" y="3032276"/>
          <a:ext cx="2191513" cy="1758950"/>
        </p:xfrm>
        <a:graphic>
          <a:graphicData uri="http://schemas.openxmlformats.org/drawingml/2006/table">
            <a:tbl>
              <a:tblPr/>
              <a:tblGrid>
                <a:gridCol w="1029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drinker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bar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altLang="ko-KR" sz="1800" b="0" dirty="0" smtClean="0">
                          <a:latin typeface="+mn-lt"/>
                        </a:rPr>
                        <a:t>...</a:t>
                      </a:r>
                      <a:endParaRPr lang="en-US" altLang="ko-KR" sz="1800" b="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altLang="ko-KR" sz="1800" dirty="0" smtClean="0">
                          <a:latin typeface="+mn-lt"/>
                        </a:rPr>
                        <a:t>‘Sally’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panose="020B0600000101010101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latin typeface="+mn-lt"/>
                        </a:rPr>
                        <a:t>‘Joe's Bar’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altLang="ko-KR" sz="1800" dirty="0" smtClean="0">
                          <a:latin typeface="+mn-lt"/>
                        </a:rPr>
                        <a:t>...</a:t>
                      </a:r>
                      <a:endParaRPr lang="en-US" altLang="ko-KR" sz="18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9" name="Group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2155668"/>
              </p:ext>
            </p:extLst>
          </p:nvPr>
        </p:nvGraphicFramePr>
        <p:xfrm>
          <a:off x="5416978" y="3033164"/>
          <a:ext cx="2191513" cy="1758950"/>
        </p:xfrm>
        <a:graphic>
          <a:graphicData uri="http://schemas.openxmlformats.org/drawingml/2006/table">
            <a:tbl>
              <a:tblPr/>
              <a:tblGrid>
                <a:gridCol w="1029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drinker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beer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굴림" panose="020B0600000101010101" pitchFamily="50" charset="-127"/>
                        </a:defRPr>
                      </a:lvl9pPr>
                    </a:lstStyle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altLang="ko-KR" sz="1800" b="0" dirty="0" smtClean="0">
                          <a:latin typeface="+mn-lt"/>
                        </a:rPr>
                        <a:t>...</a:t>
                      </a:r>
                      <a:endParaRPr lang="en-US" altLang="ko-KR" sz="1800" b="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altLang="ko-KR" sz="1800" dirty="0" smtClean="0">
                          <a:latin typeface="+mn-lt"/>
                        </a:rPr>
                        <a:t>‘Sally’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panose="020B0600000101010101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latin typeface="+mn-lt"/>
                        </a:rPr>
                        <a:t>‘Cass’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anose="020B0600000101010101" pitchFamily="50" charset="-127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altLang="ko-KR" sz="1800" dirty="0" smtClean="0">
                          <a:latin typeface="+mn-lt"/>
                        </a:rPr>
                        <a:t>...</a:t>
                      </a:r>
                      <a:endParaRPr lang="en-US" altLang="ko-KR" sz="18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402188" y="3767383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dirty="0">
                <a:latin typeface="+mn-lt"/>
              </a:rPr>
              <a:t>b1</a:t>
            </a:r>
            <a:endParaRPr lang="en-US" dirty="0">
              <a:latin typeface="+mn-lt"/>
            </a:endParaRPr>
          </a:p>
        </p:txBody>
      </p:sp>
      <p:cxnSp>
        <p:nvCxnSpPr>
          <p:cNvPr id="4" name="직선 화살표 연결선 3"/>
          <p:cNvCxnSpPr/>
          <p:nvPr/>
        </p:nvCxnSpPr>
        <p:spPr>
          <a:xfrm>
            <a:off x="888428" y="3982471"/>
            <a:ext cx="815272" cy="1174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8094992" y="3808066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dirty="0" smtClean="0">
                <a:latin typeface="+mn-lt"/>
              </a:rPr>
              <a:t>b2</a:t>
            </a:r>
            <a:endParaRPr lang="en-US" dirty="0">
              <a:latin typeface="+mn-lt"/>
            </a:endParaRPr>
          </a:p>
        </p:txBody>
      </p:sp>
      <p:cxnSp>
        <p:nvCxnSpPr>
          <p:cNvPr id="33" name="직선 화살표 연결선 32"/>
          <p:cNvCxnSpPr>
            <a:stCxn id="6" idx="0"/>
          </p:cNvCxnSpPr>
          <p:nvPr/>
        </p:nvCxnSpPr>
        <p:spPr>
          <a:xfrm flipV="1">
            <a:off x="2137214" y="4177399"/>
            <a:ext cx="1202590" cy="8681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565714" y="5045586"/>
            <a:ext cx="114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0" hangingPunct="0"/>
            <a:r>
              <a:rPr kumimoji="0" lang="en-US" altLang="ko-KR" dirty="0">
                <a:latin typeface="+mn-lt"/>
              </a:rPr>
              <a:t>check</a:t>
            </a:r>
          </a:p>
          <a:p>
            <a:pPr eaLnBrk="0" latinLnBrk="0" hangingPunct="0"/>
            <a:r>
              <a:rPr kumimoji="0" lang="en-US" altLang="ko-KR" dirty="0">
                <a:latin typeface="+mn-lt"/>
              </a:rPr>
              <a:t>for Joe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2017125" y="2539740"/>
            <a:ext cx="15106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0" hangingPunct="0"/>
            <a:r>
              <a:rPr kumimoji="0" lang="en-US" altLang="ko-KR" dirty="0" smtClean="0">
                <a:latin typeface="+mn-lt"/>
              </a:rPr>
              <a:t>Frequents</a:t>
            </a:r>
            <a:endParaRPr kumimoji="0" lang="en-US" altLang="ko-KR" dirty="0">
              <a:latin typeface="+mn-lt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145486" y="2517898"/>
            <a:ext cx="637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dirty="0">
                <a:latin typeface="+mn-lt"/>
              </a:rPr>
              <a:t>Likes</a:t>
            </a:r>
            <a:endParaRPr lang="en-US" dirty="0">
              <a:latin typeface="+mn-lt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164288" y="5655412"/>
            <a:ext cx="1075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dirty="0" smtClean="0">
                <a:latin typeface="+mn-lt"/>
              </a:rPr>
              <a:t>to </a:t>
            </a:r>
            <a:r>
              <a:rPr kumimoji="0" lang="en-US" altLang="ko-KR" dirty="0">
                <a:latin typeface="+mn-lt"/>
              </a:rPr>
              <a:t>output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3797962" y="5585309"/>
            <a:ext cx="15351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0" hangingPunct="0"/>
            <a:r>
              <a:rPr kumimoji="0" lang="en-US" altLang="ko-KR" dirty="0">
                <a:latin typeface="+mn-lt"/>
              </a:rPr>
              <a:t>check these</a:t>
            </a:r>
          </a:p>
          <a:p>
            <a:pPr eaLnBrk="0" latinLnBrk="0" hangingPunct="0"/>
            <a:r>
              <a:rPr kumimoji="0" lang="en-US" altLang="ko-KR" dirty="0">
                <a:latin typeface="+mn-lt"/>
              </a:rPr>
              <a:t>are equal</a:t>
            </a:r>
          </a:p>
        </p:txBody>
      </p:sp>
      <p:cxnSp>
        <p:nvCxnSpPr>
          <p:cNvPr id="42" name="직선 화살표 연결선 41"/>
          <p:cNvCxnSpPr>
            <a:stCxn id="10" idx="0"/>
          </p:cNvCxnSpPr>
          <p:nvPr/>
        </p:nvCxnSpPr>
        <p:spPr>
          <a:xfrm flipH="1" flipV="1">
            <a:off x="2205844" y="4177399"/>
            <a:ext cx="2359707" cy="14079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>
            <a:stCxn id="10" idx="0"/>
          </p:cNvCxnSpPr>
          <p:nvPr/>
        </p:nvCxnSpPr>
        <p:spPr>
          <a:xfrm flipV="1">
            <a:off x="4565551" y="4214451"/>
            <a:ext cx="1248635" cy="13708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>
            <a:stCxn id="9" idx="0"/>
          </p:cNvCxnSpPr>
          <p:nvPr/>
        </p:nvCxnSpPr>
        <p:spPr>
          <a:xfrm flipH="1" flipV="1">
            <a:off x="6985644" y="4267266"/>
            <a:ext cx="716291" cy="13881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/>
          <p:cNvSpPr/>
          <p:nvPr/>
        </p:nvSpPr>
        <p:spPr>
          <a:xfrm>
            <a:off x="2035017" y="1032657"/>
            <a:ext cx="548955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3"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</a:rPr>
              <a:t>SELECT beer</a:t>
            </a:r>
          </a:p>
          <a:p>
            <a:pPr marL="0" lvl="3"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</a:rPr>
              <a:t>FROM Likes, Frequents</a:t>
            </a:r>
          </a:p>
          <a:p>
            <a:pPr marL="0" lvl="3"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</a:rPr>
              <a:t>WHERE </a:t>
            </a:r>
            <a:r>
              <a:rPr lang="en-US" altLang="ko-KR" dirty="0" err="1" smtClean="0">
                <a:latin typeface="Courier New" panose="02070309020205020404" pitchFamily="49" charset="0"/>
              </a:rPr>
              <a:t>Frequents.bar</a:t>
            </a:r>
            <a:r>
              <a:rPr lang="en-US" altLang="ko-KR" dirty="0" smtClean="0">
                <a:latin typeface="Courier New" panose="02070309020205020404" pitchFamily="49" charset="0"/>
              </a:rPr>
              <a:t> </a:t>
            </a:r>
            <a:r>
              <a:rPr lang="en-US" altLang="ko-KR" dirty="0">
                <a:latin typeface="Courier New" panose="02070309020205020404" pitchFamily="49" charset="0"/>
              </a:rPr>
              <a:t>= ‘</a:t>
            </a:r>
            <a:r>
              <a:rPr lang="en-US" altLang="ko-KR" dirty="0" err="1">
                <a:latin typeface="Courier New" panose="02070309020205020404" pitchFamily="49" charset="0"/>
              </a:rPr>
              <a:t>Joe’’s</a:t>
            </a:r>
            <a:r>
              <a:rPr lang="en-US" altLang="ko-KR" dirty="0">
                <a:latin typeface="Courier New" panose="02070309020205020404" pitchFamily="49" charset="0"/>
              </a:rPr>
              <a:t> Bar’ AND</a:t>
            </a:r>
            <a:br>
              <a:rPr lang="en-US" altLang="ko-KR" dirty="0">
                <a:latin typeface="Courier New" panose="02070309020205020404" pitchFamily="49" charset="0"/>
              </a:rPr>
            </a:br>
            <a:r>
              <a:rPr lang="en-US" altLang="ko-KR" dirty="0" err="1">
                <a:latin typeface="Courier New" panose="02070309020205020404" pitchFamily="49" charset="0"/>
              </a:rPr>
              <a:t>Frequents.drinker</a:t>
            </a:r>
            <a:r>
              <a:rPr lang="en-US" altLang="ko-KR" dirty="0">
                <a:latin typeface="Courier New" panose="02070309020205020404" pitchFamily="49" charset="0"/>
              </a:rPr>
              <a:t> = </a:t>
            </a:r>
            <a:r>
              <a:rPr lang="en-US" altLang="ko-KR" dirty="0" err="1">
                <a:latin typeface="Courier New" panose="02070309020205020404" pitchFamily="49" charset="0"/>
              </a:rPr>
              <a:t>Likes.drinker</a:t>
            </a:r>
            <a:r>
              <a:rPr lang="en-US" altLang="ko-KR" dirty="0">
                <a:latin typeface="Courier New" panose="02070309020205020404" pitchFamily="49" charset="0"/>
              </a:rPr>
              <a:t>;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0936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When </a:t>
            </a:r>
            <a:r>
              <a:rPr lang="en-US" altLang="ko-KR" i="1" dirty="0" smtClean="0"/>
              <a:t>T</a:t>
            </a:r>
            <a:r>
              <a:rPr lang="en-US" altLang="ko-KR" dirty="0" smtClean="0"/>
              <a:t> is an empty 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  <a:buSzTx/>
              <a:buFont typeface="Arial" panose="020B0604020202020204" pitchFamily="34" charset="0"/>
              <a:buChar char="•"/>
            </a:pPr>
            <a:r>
              <a:rPr lang="en-US" altLang="ko-KR" dirty="0"/>
              <a:t>Problem of this nested Algorithm when T is empty set</a:t>
            </a:r>
            <a:endParaRPr lang="en-US" altLang="ko-KR" sz="1800" dirty="0"/>
          </a:p>
          <a:p>
            <a:pPr lvl="1">
              <a:buNone/>
            </a:pPr>
            <a:r>
              <a:rPr lang="en-US" altLang="ko-KR" sz="1800" dirty="0"/>
              <a:t/>
            </a:r>
            <a:br>
              <a:rPr lang="en-US" altLang="ko-KR" sz="1800" dirty="0"/>
            </a:b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SELECT R.A</a:t>
            </a:r>
            <a:b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R, S, T</a:t>
            </a:r>
            <a:b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WHERE R.A = S.A OR R.A =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T.A</a:t>
            </a:r>
          </a:p>
          <a:p>
            <a:pPr lvl="1">
              <a:buNone/>
            </a:pPr>
            <a:endParaRPr lang="en-US" altLang="ko-K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each tuple </a:t>
            </a:r>
            <a:r>
              <a:rPr lang="en-US" altLang="ko-KR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tuple </a:t>
            </a:r>
            <a:r>
              <a:rPr lang="en-US" altLang="ko-KR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 each tuple </a:t>
            </a:r>
            <a:r>
              <a:rPr lang="en-US" altLang="ko-KR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</a:t>
            </a:r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if </a:t>
            </a:r>
            <a:r>
              <a:rPr lang="en-US" altLang="ko-KR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.A</a:t>
            </a:r>
            <a:r>
              <a:rPr lang="en-US" altLang="ko-KR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ko-KR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or </a:t>
            </a:r>
            <a:r>
              <a:rPr lang="en-US" altLang="ko-KR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.A</a:t>
            </a:r>
            <a:r>
              <a:rPr lang="en-US" altLang="ko-KR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ko-KR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then print </a:t>
            </a:r>
            <a:r>
              <a:rPr lang="en-US" altLang="ko-KR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r.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altLang="ko-K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None/>
            </a:pPr>
            <a:endParaRPr lang="en-US" altLang="ko-K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AF8F-E873-4394-A749-91E58A240E82}" type="slidenum">
              <a:rPr lang="en-US" altLang="ko-KR" smtClean="0"/>
              <a:pPr/>
              <a:t>39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1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700A6F-7329-45A0-BD87-341D783EE5C2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Our Running Example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/>
              <a:t>Schema : Underline indicates key attributes.</a:t>
            </a:r>
          </a:p>
          <a:p>
            <a:pPr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dirty="0"/>
              <a:t>			Beers(</a:t>
            </a:r>
            <a:r>
              <a:rPr lang="en-US" altLang="ko-KR" u="sng" dirty="0"/>
              <a:t>name</a:t>
            </a:r>
            <a:r>
              <a:rPr lang="en-US" altLang="ko-KR" dirty="0"/>
              <a:t>, </a:t>
            </a:r>
            <a:r>
              <a:rPr lang="en-US" altLang="ko-KR" dirty="0" err="1"/>
              <a:t>manf</a:t>
            </a:r>
            <a:r>
              <a:rPr lang="en-US" altLang="ko-KR" dirty="0"/>
              <a:t>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dirty="0"/>
              <a:t>			Bars(</a:t>
            </a:r>
            <a:r>
              <a:rPr lang="en-US" altLang="ko-KR" u="sng" dirty="0"/>
              <a:t>name</a:t>
            </a:r>
            <a:r>
              <a:rPr lang="en-US" altLang="ko-KR" dirty="0"/>
              <a:t>, </a:t>
            </a:r>
            <a:r>
              <a:rPr lang="en-US" altLang="ko-KR" dirty="0" err="1"/>
              <a:t>addr</a:t>
            </a:r>
            <a:r>
              <a:rPr lang="en-US" altLang="ko-KR" dirty="0"/>
              <a:t>, license)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dirty="0"/>
              <a:t>			Drinkers(</a:t>
            </a:r>
            <a:r>
              <a:rPr lang="en-US" altLang="ko-KR" u="sng" dirty="0"/>
              <a:t>name</a:t>
            </a:r>
            <a:r>
              <a:rPr lang="en-US" altLang="ko-KR" dirty="0"/>
              <a:t>, </a:t>
            </a:r>
            <a:r>
              <a:rPr lang="en-US" altLang="ko-KR" dirty="0" err="1"/>
              <a:t>addr</a:t>
            </a:r>
            <a:r>
              <a:rPr lang="en-US" altLang="ko-KR" dirty="0"/>
              <a:t>, phone)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dirty="0"/>
              <a:t>			Likes(</a:t>
            </a:r>
            <a:r>
              <a:rPr lang="en-US" altLang="ko-KR" u="sng" dirty="0"/>
              <a:t>drinker</a:t>
            </a:r>
            <a:r>
              <a:rPr lang="en-US" altLang="ko-KR" dirty="0"/>
              <a:t>, </a:t>
            </a:r>
            <a:r>
              <a:rPr lang="en-US" altLang="ko-KR" u="sng" dirty="0"/>
              <a:t>beer</a:t>
            </a:r>
            <a:r>
              <a:rPr lang="en-US" altLang="ko-KR" dirty="0"/>
              <a:t>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dirty="0"/>
              <a:t>			Sells(</a:t>
            </a:r>
            <a:r>
              <a:rPr lang="en-US" altLang="ko-KR" u="sng" dirty="0"/>
              <a:t>bar</a:t>
            </a:r>
            <a:r>
              <a:rPr lang="en-US" altLang="ko-KR" dirty="0"/>
              <a:t>, </a:t>
            </a:r>
            <a:r>
              <a:rPr lang="en-US" altLang="ko-KR" u="sng" dirty="0"/>
              <a:t>beer</a:t>
            </a:r>
            <a:r>
              <a:rPr lang="en-US" altLang="ko-KR" dirty="0"/>
              <a:t>, price)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dirty="0"/>
              <a:t>			Frequents(</a:t>
            </a:r>
            <a:r>
              <a:rPr lang="en-US" altLang="ko-KR" u="sng" dirty="0"/>
              <a:t>drinker</a:t>
            </a:r>
            <a:r>
              <a:rPr lang="en-US" altLang="ko-KR" dirty="0"/>
              <a:t>, </a:t>
            </a:r>
            <a:r>
              <a:rPr lang="en-US" altLang="ko-KR" u="sng" dirty="0"/>
              <a:t>bar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07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1C659D-1235-428A-A91E-D20FAA09FB09}" type="slidenum">
              <a:rPr lang="en-US" altLang="ko-KR"/>
              <a:pPr/>
              <a:t>40</a:t>
            </a:fld>
            <a:endParaRPr lang="en-US" altLang="ko-KR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Explicit Tuple-Variables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642350" cy="4968875"/>
          </a:xfrm>
        </p:spPr>
        <p:txBody>
          <a:bodyPr/>
          <a:lstStyle/>
          <a:p>
            <a:r>
              <a:rPr lang="en-US" altLang="ko-KR" dirty="0"/>
              <a:t>Sometimes, a query needs to use two copies of the same relation.</a:t>
            </a:r>
          </a:p>
          <a:p>
            <a:r>
              <a:rPr lang="en-US" altLang="ko-KR" dirty="0"/>
              <a:t>Distinguish copies by tuple-variables in FROM clause.</a:t>
            </a:r>
          </a:p>
          <a:p>
            <a:r>
              <a:rPr lang="en-US" altLang="ko-KR" dirty="0"/>
              <a:t>Example: From Beers(name, </a:t>
            </a:r>
            <a:r>
              <a:rPr lang="en-US" altLang="ko-KR" dirty="0" err="1"/>
              <a:t>manf</a:t>
            </a:r>
            <a:r>
              <a:rPr lang="en-US" altLang="ko-KR" dirty="0"/>
              <a:t>), </a:t>
            </a:r>
          </a:p>
          <a:p>
            <a:pPr lvl="1"/>
            <a:r>
              <a:rPr lang="en-US" altLang="ko-KR" dirty="0"/>
              <a:t>find all pairs of beers by the same </a:t>
            </a:r>
            <a:r>
              <a:rPr lang="en-US" altLang="ko-KR" dirty="0" err="1"/>
              <a:t>manf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Do not produce pairs like (Bud, Bud).</a:t>
            </a:r>
          </a:p>
          <a:p>
            <a:pPr lvl="2"/>
            <a:r>
              <a:rPr lang="en-US" altLang="ko-KR" dirty="0"/>
              <a:t>Produce pairs in alphabetic order, e.g. (Bud, Miller), not (Miller, Bud).</a:t>
            </a:r>
          </a:p>
          <a:p>
            <a:pPr lvl="2"/>
            <a:endParaRPr lang="en-US" altLang="ko-KR" dirty="0"/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 dirty="0"/>
              <a:t>	</a:t>
            </a:r>
            <a:r>
              <a:rPr lang="en-US" altLang="ko-KR" sz="2000" b="0" dirty="0">
                <a:latin typeface="Courier New" panose="02070309020205020404" pitchFamily="49" charset="0"/>
              </a:rPr>
              <a:t>SELECT b1.name, b2.name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 sz="2000" b="0" dirty="0">
                <a:latin typeface="Courier New" panose="02070309020205020404" pitchFamily="49" charset="0"/>
              </a:rPr>
              <a:t>	FROM Beers b1, Beers b2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 sz="2000" b="0" dirty="0">
                <a:latin typeface="Courier New" panose="02070309020205020404" pitchFamily="49" charset="0"/>
              </a:rPr>
              <a:t>	WHERE b1.manf = b2.manf AND b1.name &lt; b2.name;</a:t>
            </a:r>
          </a:p>
          <a:p>
            <a:endParaRPr lang="en-US" altLang="ko-KR" sz="2800" b="0" dirty="0"/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3275707" y="4581128"/>
            <a:ext cx="433387" cy="360362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4788024" y="4581128"/>
            <a:ext cx="433387" cy="360362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9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A868F5-C856-4AC6-BF58-FF9AD71CF305}" type="slidenum">
              <a:rPr lang="en-US" altLang="ko-KR"/>
              <a:pPr/>
              <a:t>41</a:t>
            </a:fld>
            <a:endParaRPr lang="en-US" altLang="ko-KR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Union, Intersection, Difference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</a:p>
          <a:p>
            <a:pPr lvl="1"/>
            <a:r>
              <a:rPr lang="en-US" altLang="ko-KR" dirty="0" err="1"/>
              <a:t>MovieStar</a:t>
            </a:r>
            <a:r>
              <a:rPr lang="en-US" altLang="ko-KR" dirty="0"/>
              <a:t>(name, address, gender, birthdate)</a:t>
            </a:r>
            <a:br>
              <a:rPr lang="en-US" altLang="ko-KR" dirty="0"/>
            </a:br>
            <a:r>
              <a:rPr lang="en-US" altLang="ko-KR" dirty="0" err="1"/>
              <a:t>MovieExec</a:t>
            </a:r>
            <a:r>
              <a:rPr lang="en-US" altLang="ko-KR" dirty="0"/>
              <a:t>(name, address, cert#, </a:t>
            </a:r>
            <a:r>
              <a:rPr lang="en-US" altLang="ko-KR" dirty="0" err="1"/>
              <a:t>netWorth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Find names and addresses of all female movie stars who are also movie executives with a net worth over $10M</a:t>
            </a:r>
            <a:br>
              <a:rPr lang="en-US" altLang="ko-KR" dirty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400" dirty="0"/>
              <a:t>	</a:t>
            </a:r>
            <a:r>
              <a:rPr lang="en-US" altLang="ko-KR" sz="1800" b="0" dirty="0">
                <a:latin typeface="Courier New" panose="02070309020205020404" pitchFamily="49" charset="0"/>
              </a:rPr>
              <a:t>(SELECT name, address</a:t>
            </a:r>
            <a:br>
              <a:rPr lang="en-US" altLang="ko-KR" sz="1800" b="0" dirty="0">
                <a:latin typeface="Courier New" panose="02070309020205020404" pitchFamily="49" charset="0"/>
              </a:rPr>
            </a:br>
            <a:r>
              <a:rPr lang="en-US" altLang="ko-KR" sz="1800" b="0" dirty="0">
                <a:latin typeface="Courier New" panose="02070309020205020404" pitchFamily="49" charset="0"/>
              </a:rPr>
              <a:t>	 FROM </a:t>
            </a:r>
            <a:r>
              <a:rPr lang="en-US" altLang="ko-KR" sz="1800" b="0" dirty="0" err="1">
                <a:latin typeface="Courier New" panose="02070309020205020404" pitchFamily="49" charset="0"/>
              </a:rPr>
              <a:t>MovieStar</a:t>
            </a:r>
            <a:r>
              <a:rPr lang="en-US" altLang="ko-KR" sz="1800" b="0" dirty="0">
                <a:latin typeface="Courier New" panose="02070309020205020404" pitchFamily="49" charset="0"/>
              </a:rPr>
              <a:t/>
            </a:r>
            <a:br>
              <a:rPr lang="en-US" altLang="ko-KR" sz="1800" b="0" dirty="0">
                <a:latin typeface="Courier New" panose="02070309020205020404" pitchFamily="49" charset="0"/>
              </a:rPr>
            </a:br>
            <a:r>
              <a:rPr lang="en-US" altLang="ko-KR" sz="1800" b="0" dirty="0">
                <a:latin typeface="Courier New" panose="02070309020205020404" pitchFamily="49" charset="0"/>
              </a:rPr>
              <a:t>	 WHERE gender=‘F’)</a:t>
            </a:r>
            <a:br>
              <a:rPr lang="en-US" altLang="ko-KR" sz="1800" b="0" dirty="0">
                <a:latin typeface="Courier New" panose="02070309020205020404" pitchFamily="49" charset="0"/>
              </a:rPr>
            </a:br>
            <a:r>
              <a:rPr lang="en-US" altLang="ko-KR" sz="1800" b="0" dirty="0">
                <a:latin typeface="Courier New" panose="02070309020205020404" pitchFamily="49" charset="0"/>
              </a:rPr>
              <a:t>	 INTERSECT</a:t>
            </a:r>
            <a:br>
              <a:rPr lang="en-US" altLang="ko-KR" sz="1800" b="0" dirty="0">
                <a:latin typeface="Courier New" panose="02070309020205020404" pitchFamily="49" charset="0"/>
              </a:rPr>
            </a:br>
            <a:r>
              <a:rPr lang="en-US" altLang="ko-KR" sz="1800" b="0" dirty="0">
                <a:latin typeface="Courier New" panose="02070309020205020404" pitchFamily="49" charset="0"/>
              </a:rPr>
              <a:t>	(SELECT name, address</a:t>
            </a:r>
            <a:br>
              <a:rPr lang="en-US" altLang="ko-KR" sz="1800" b="0" dirty="0">
                <a:latin typeface="Courier New" panose="02070309020205020404" pitchFamily="49" charset="0"/>
              </a:rPr>
            </a:br>
            <a:r>
              <a:rPr lang="en-US" altLang="ko-KR" sz="1800" b="0" dirty="0">
                <a:latin typeface="Courier New" panose="02070309020205020404" pitchFamily="49" charset="0"/>
              </a:rPr>
              <a:t>	 FROM </a:t>
            </a:r>
            <a:r>
              <a:rPr lang="en-US" altLang="ko-KR" sz="1800" b="0" dirty="0" err="1">
                <a:latin typeface="Courier New" panose="02070309020205020404" pitchFamily="49" charset="0"/>
              </a:rPr>
              <a:t>MovieExec</a:t>
            </a:r>
            <a:r>
              <a:rPr lang="en-US" altLang="ko-KR" sz="1800" b="0" dirty="0">
                <a:latin typeface="Courier New" panose="02070309020205020404" pitchFamily="49" charset="0"/>
              </a:rPr>
              <a:t/>
            </a:r>
            <a:br>
              <a:rPr lang="en-US" altLang="ko-KR" sz="1800" b="0" dirty="0">
                <a:latin typeface="Courier New" panose="02070309020205020404" pitchFamily="49" charset="0"/>
              </a:rPr>
            </a:br>
            <a:r>
              <a:rPr lang="en-US" altLang="ko-KR" sz="1800" b="0" dirty="0">
                <a:latin typeface="Courier New" panose="02070309020205020404" pitchFamily="49" charset="0"/>
              </a:rPr>
              <a:t>	 WHERE </a:t>
            </a:r>
            <a:r>
              <a:rPr lang="en-US" altLang="ko-KR" sz="1800" b="0" dirty="0" err="1">
                <a:latin typeface="Courier New" panose="02070309020205020404" pitchFamily="49" charset="0"/>
              </a:rPr>
              <a:t>netWorth</a:t>
            </a:r>
            <a:r>
              <a:rPr lang="en-US" altLang="ko-KR" sz="1800" b="0" dirty="0">
                <a:latin typeface="Courier New" panose="02070309020205020404" pitchFamily="49" charset="0"/>
              </a:rPr>
              <a:t> &gt; 10000000)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45718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BEC5CE-0248-447C-8518-E167E2447EEA}" type="slidenum">
              <a:rPr lang="en-US" altLang="ko-KR"/>
              <a:pPr/>
              <a:t>42</a:t>
            </a:fld>
            <a:endParaRPr lang="en-US" altLang="ko-KR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Subqueries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/>
              <a:t>Parenthesized SFW statement (</a:t>
            </a:r>
            <a:r>
              <a:rPr lang="en-US" altLang="ko-KR" i="1" dirty="0" err="1"/>
              <a:t>subquery</a:t>
            </a:r>
            <a:r>
              <a:rPr lang="en-US" altLang="ko-KR" dirty="0"/>
              <a:t>) can be used </a:t>
            </a:r>
          </a:p>
          <a:p>
            <a:pPr lvl="1">
              <a:lnSpc>
                <a:spcPct val="90000"/>
              </a:lnSpc>
            </a:pPr>
            <a:r>
              <a:rPr lang="en-US" altLang="ko-KR" b="1" dirty="0"/>
              <a:t>as a value</a:t>
            </a:r>
            <a:r>
              <a:rPr lang="en-US" altLang="ko-KR" dirty="0">
                <a:solidFill>
                  <a:schemeClr val="bg2"/>
                </a:solidFill>
              </a:rPr>
              <a:t>: </a:t>
            </a:r>
            <a:r>
              <a:rPr lang="en-US" altLang="ko-KR" dirty="0"/>
              <a:t>returns ONE tuple  </a:t>
            </a:r>
          </a:p>
          <a:p>
            <a:pPr lvl="1">
              <a:lnSpc>
                <a:spcPct val="90000"/>
              </a:lnSpc>
            </a:pPr>
            <a:r>
              <a:rPr lang="en-US" altLang="ko-KR" dirty="0"/>
              <a:t>as tuples: returns a set of tuples</a:t>
            </a:r>
          </a:p>
          <a:p>
            <a:pPr lvl="1">
              <a:lnSpc>
                <a:spcPct val="90000"/>
              </a:lnSpc>
            </a:pPr>
            <a:r>
              <a:rPr lang="en-US" altLang="ko-KR" dirty="0"/>
              <a:t>related with relations: returns Boolean value </a:t>
            </a:r>
          </a:p>
          <a:p>
            <a:pPr lvl="1">
              <a:lnSpc>
                <a:spcPct val="90000"/>
              </a:lnSpc>
            </a:pPr>
            <a:r>
              <a:rPr lang="en-US" altLang="ko-KR" dirty="0"/>
              <a:t>in FROM clause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057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0CA527-5DD1-45A1-86E5-D6E72A99767A}" type="slidenum">
              <a:rPr lang="en-US" altLang="ko-KR"/>
              <a:pPr/>
              <a:t>43</a:t>
            </a:fld>
            <a:endParaRPr lang="en-US" altLang="ko-KR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36729"/>
            <a:ext cx="8569325" cy="1008062"/>
          </a:xfrm>
        </p:spPr>
        <p:txBody>
          <a:bodyPr/>
          <a:lstStyle/>
          <a:p>
            <a:r>
              <a:rPr lang="en-US" altLang="ko-KR" dirty="0" err="1"/>
              <a:t>Subqueries</a:t>
            </a:r>
            <a:r>
              <a:rPr lang="en-US" altLang="ko-KR" dirty="0"/>
              <a:t> That Return One Tuple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2735262"/>
          </a:xfrm>
        </p:spPr>
        <p:txBody>
          <a:bodyPr/>
          <a:lstStyle/>
          <a:p>
            <a:r>
              <a:rPr lang="en-US" altLang="ko-KR" dirty="0"/>
              <a:t>If a subquery is guaranteed to produce one tuple, then the subquery can be used as a </a:t>
            </a:r>
            <a:r>
              <a:rPr lang="en-US" altLang="ko-KR" dirty="0" smtClean="0"/>
              <a:t>value (=, &lt;, &gt;, ...).</a:t>
            </a:r>
            <a:endParaRPr lang="en-US" altLang="ko-KR" dirty="0"/>
          </a:p>
          <a:p>
            <a:pPr lvl="1"/>
            <a:r>
              <a:rPr lang="en-US" altLang="ko-KR" dirty="0"/>
              <a:t>Usually, the tuple has one component.</a:t>
            </a:r>
          </a:p>
          <a:p>
            <a:pPr lvl="1"/>
            <a:r>
              <a:rPr lang="en-US" altLang="ko-KR" dirty="0"/>
              <a:t>Also typically, a single tuple is guaranteed by </a:t>
            </a:r>
            <a:r>
              <a:rPr lang="en-US" altLang="ko-KR" dirty="0">
                <a:latin typeface="Tahoma" panose="020B0604030504040204" pitchFamily="34" charset="0"/>
              </a:rPr>
              <a:t>“</a:t>
            </a:r>
            <a:r>
              <a:rPr lang="en-US" altLang="ko-KR" dirty="0" err="1"/>
              <a:t>keyness</a:t>
            </a:r>
            <a:r>
              <a:rPr lang="en-US" altLang="ko-KR" dirty="0">
                <a:latin typeface="Tahoma" panose="020B0604030504040204" pitchFamily="34" charset="0"/>
              </a:rPr>
              <a:t>”</a:t>
            </a:r>
            <a:r>
              <a:rPr lang="en-US" altLang="ko-KR" dirty="0"/>
              <a:t> of attributes.</a:t>
            </a:r>
          </a:p>
          <a:p>
            <a:pPr lvl="1"/>
            <a:r>
              <a:rPr lang="en-US" altLang="ko-KR" dirty="0"/>
              <a:t>A run-time error occurs if there is no tuple or more than one tuple.</a:t>
            </a:r>
          </a:p>
        </p:txBody>
      </p:sp>
    </p:spTree>
    <p:extLst>
      <p:ext uri="{BB962C8B-B14F-4D97-AF65-F5344CB8AC3E}">
        <p14:creationId xmlns:p14="http://schemas.microsoft.com/office/powerpoint/2010/main" val="117991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E40F94-5C2B-4604-8AC3-6DE3634EBEF2}" type="slidenum">
              <a:rPr lang="en-US" altLang="ko-KR"/>
              <a:pPr/>
              <a:t>44</a:t>
            </a:fld>
            <a:endParaRPr lang="en-US" altLang="ko-KR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569325" cy="4038600"/>
          </a:xfrm>
        </p:spPr>
        <p:txBody>
          <a:bodyPr/>
          <a:lstStyle/>
          <a:p>
            <a:pPr marL="609600" indent="-609600"/>
            <a:r>
              <a:rPr lang="en-US" altLang="ko-KR" dirty="0"/>
              <a:t>From Sells(</a:t>
            </a:r>
            <a:r>
              <a:rPr lang="en-US" altLang="ko-KR" u="sng" dirty="0"/>
              <a:t>bar</a:t>
            </a:r>
            <a:r>
              <a:rPr lang="en-US" altLang="ko-KR" dirty="0"/>
              <a:t>, </a:t>
            </a:r>
            <a:r>
              <a:rPr lang="en-US" altLang="ko-KR" u="sng" dirty="0"/>
              <a:t>beer</a:t>
            </a:r>
            <a:r>
              <a:rPr lang="en-US" altLang="ko-KR" dirty="0"/>
              <a:t>, price), find the bars that serve Miller for the same price Joe charges for Miller.</a:t>
            </a:r>
          </a:p>
          <a:p>
            <a:pPr marL="609600" indent="-609600"/>
            <a:r>
              <a:rPr lang="en-US" altLang="ko-KR" dirty="0"/>
              <a:t>Two queries would surely work: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ko-KR" dirty="0"/>
              <a:t>Find the price Joe charges for Miller.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ko-KR" dirty="0"/>
              <a:t>Find the bars that serve Miller at that price.</a:t>
            </a:r>
          </a:p>
        </p:txBody>
      </p:sp>
    </p:spTree>
    <p:extLst>
      <p:ext uri="{BB962C8B-B14F-4D97-AF65-F5344CB8AC3E}">
        <p14:creationId xmlns:p14="http://schemas.microsoft.com/office/powerpoint/2010/main" val="21538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DE2A16-4D47-4CD7-9B23-5BED112EA683}" type="slidenum">
              <a:rPr lang="en-US" altLang="ko-KR"/>
              <a:pPr/>
              <a:t>45</a:t>
            </a:fld>
            <a:endParaRPr lang="en-US" altLang="ko-KR"/>
          </a:p>
        </p:txBody>
      </p:sp>
      <p:sp>
        <p:nvSpPr>
          <p:cNvPr id="286725" name="Rectangle 5"/>
          <p:cNvSpPr>
            <a:spLocks noChangeArrowheads="1"/>
          </p:cNvSpPr>
          <p:nvPr/>
        </p:nvSpPr>
        <p:spPr bwMode="auto">
          <a:xfrm>
            <a:off x="1547664" y="2564606"/>
            <a:ext cx="3455987" cy="136842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rgbClr val="CC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Query + Subquery Solution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557337"/>
            <a:ext cx="5616575" cy="24479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b="1" dirty="0">
                <a:latin typeface="Courier New" panose="02070309020205020404" pitchFamily="49" charset="0"/>
              </a:rPr>
              <a:t>SELECT bar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b="1" dirty="0">
                <a:latin typeface="Courier New" panose="02070309020205020404" pitchFamily="49" charset="0"/>
              </a:rPr>
              <a:t>FROM Sells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b="1" dirty="0">
                <a:latin typeface="Courier New" panose="02070309020205020404" pitchFamily="49" charset="0"/>
              </a:rPr>
              <a:t>WHERE beer = ‘Miller’ AND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b="1" dirty="0">
                <a:latin typeface="Courier New" panose="02070309020205020404" pitchFamily="49" charset="0"/>
              </a:rPr>
              <a:t>  price </a:t>
            </a:r>
            <a:r>
              <a:rPr lang="en-US" altLang="ko-KR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=</a:t>
            </a:r>
            <a:r>
              <a:rPr lang="en-US" altLang="ko-KR" sz="1600" b="1" dirty="0">
                <a:latin typeface="Courier New" panose="02070309020205020404" pitchFamily="49" charset="0"/>
              </a:rPr>
              <a:t> ( SELECT price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b="1" dirty="0">
                <a:latin typeface="Courier New" panose="02070309020205020404" pitchFamily="49" charset="0"/>
              </a:rPr>
              <a:t>	     FROM Sells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b="1" dirty="0">
                <a:latin typeface="Courier New" panose="02070309020205020404" pitchFamily="49" charset="0"/>
              </a:rPr>
              <a:t>	     WHERE bar = ‘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Joe’’s</a:t>
            </a:r>
            <a:r>
              <a:rPr lang="en-US" altLang="ko-KR" sz="1600" b="1" dirty="0">
                <a:latin typeface="Courier New" panose="02070309020205020404" pitchFamily="49" charset="0"/>
              </a:rPr>
              <a:t> Bar’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b="1" dirty="0">
                <a:latin typeface="Courier New" panose="02070309020205020404" pitchFamily="49" charset="0"/>
              </a:rPr>
              <a:t>		AND beer = </a:t>
            </a:r>
            <a:r>
              <a:rPr lang="en-US" altLang="ko-KR" sz="1600" b="1" dirty="0" smtClean="0">
                <a:latin typeface="Courier New" panose="02070309020205020404" pitchFamily="49" charset="0"/>
              </a:rPr>
              <a:t>‘Miller’);</a:t>
            </a:r>
            <a:endParaRPr lang="en-US" altLang="ko-KR" sz="1600" b="1" dirty="0">
              <a:latin typeface="Courier New" panose="02070309020205020404" pitchFamily="49" charset="0"/>
            </a:endParaRP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7092950" y="1730375"/>
            <a:ext cx="130785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 dirty="0">
                <a:latin typeface="+mn-lt"/>
              </a:rPr>
              <a:t>The price at</a:t>
            </a:r>
          </a:p>
          <a:p>
            <a:pPr eaLnBrk="0" latinLnBrk="0" hangingPunct="0"/>
            <a:r>
              <a:rPr kumimoji="0" lang="en-US" altLang="ko-KR" b="1" dirty="0">
                <a:latin typeface="+mn-lt"/>
              </a:rPr>
              <a:t>which Joe</a:t>
            </a:r>
          </a:p>
          <a:p>
            <a:pPr eaLnBrk="0" latinLnBrk="0" hangingPunct="0"/>
            <a:r>
              <a:rPr kumimoji="0" lang="en-US" altLang="ko-KR" b="1" dirty="0">
                <a:latin typeface="+mn-lt"/>
              </a:rPr>
              <a:t>sells </a:t>
            </a:r>
            <a:r>
              <a:rPr kumimoji="0" lang="en-US" altLang="ko-KR" b="1" dirty="0" smtClean="0">
                <a:latin typeface="+mn-lt"/>
              </a:rPr>
              <a:t>Cass</a:t>
            </a:r>
            <a:endParaRPr kumimoji="0" lang="en-US" altLang="ko-KR" b="1" dirty="0">
              <a:latin typeface="+mn-lt"/>
            </a:endParaRPr>
          </a:p>
        </p:txBody>
      </p:sp>
      <p:cxnSp>
        <p:nvCxnSpPr>
          <p:cNvPr id="286730" name="AutoShape 10"/>
          <p:cNvCxnSpPr>
            <a:cxnSpLocks noChangeShapeType="1"/>
            <a:stCxn id="286726" idx="2"/>
            <a:endCxn id="286725" idx="3"/>
          </p:cNvCxnSpPr>
          <p:nvPr/>
        </p:nvCxnSpPr>
        <p:spPr bwMode="auto">
          <a:xfrm rot="5400000">
            <a:off x="6077709" y="1579648"/>
            <a:ext cx="595114" cy="274322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31" name="Rectangle 11"/>
          <p:cNvSpPr>
            <a:spLocks noChangeArrowheads="1"/>
          </p:cNvSpPr>
          <p:nvPr/>
        </p:nvSpPr>
        <p:spPr bwMode="auto">
          <a:xfrm>
            <a:off x="3203575" y="4005263"/>
            <a:ext cx="5832475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8191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227138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35125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fontAlgn="base" latinLnBrk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fontAlgn="base" latinLnBrk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fontAlgn="base" latinLnBrk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fontAlgn="base" latinLnBrk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SELECT s1.bar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FROM Sells s1,Sells s2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WHERE s1.beer = </a:t>
            </a:r>
            <a:r>
              <a:rPr lang="en-US" altLang="ko-KR" sz="1600" dirty="0" smtClean="0">
                <a:latin typeface="Courier New" panose="02070309020205020404" pitchFamily="49" charset="0"/>
              </a:rPr>
              <a:t>‘Miller’ </a:t>
            </a:r>
            <a:r>
              <a:rPr lang="en-US" altLang="ko-KR" sz="1600" dirty="0">
                <a:latin typeface="Courier New" panose="02070309020205020404" pitchFamily="49" charset="0"/>
              </a:rPr>
              <a:t>AND s1.price=s2.price</a:t>
            </a:r>
            <a:br>
              <a:rPr lang="en-US" altLang="ko-KR" sz="1600" dirty="0">
                <a:latin typeface="Courier New" panose="02070309020205020404" pitchFamily="49" charset="0"/>
              </a:rPr>
            </a:br>
            <a:r>
              <a:rPr lang="en-US" altLang="ko-KR" sz="1600" dirty="0">
                <a:latin typeface="Courier New" panose="02070309020205020404" pitchFamily="49" charset="0"/>
              </a:rPr>
              <a:t>	AND s2.bar=‘</a:t>
            </a:r>
            <a:r>
              <a:rPr lang="en-US" altLang="ko-KR" sz="1600" dirty="0" err="1">
                <a:latin typeface="Courier New" panose="02070309020205020404" pitchFamily="49" charset="0"/>
              </a:rPr>
              <a:t>Joe’’s</a:t>
            </a:r>
            <a:r>
              <a:rPr lang="en-US" altLang="ko-KR" sz="1600" dirty="0">
                <a:latin typeface="Courier New" panose="02070309020205020404" pitchFamily="49" charset="0"/>
              </a:rPr>
              <a:t> Bar’ </a:t>
            </a:r>
            <a:br>
              <a:rPr lang="en-US" altLang="ko-KR" sz="1600" dirty="0">
                <a:latin typeface="Courier New" panose="02070309020205020404" pitchFamily="49" charset="0"/>
              </a:rPr>
            </a:br>
            <a:r>
              <a:rPr lang="en-US" altLang="ko-KR" sz="1600" dirty="0">
                <a:latin typeface="Courier New" panose="02070309020205020404" pitchFamily="49" charset="0"/>
              </a:rPr>
              <a:t>	AND s2.beer = ‘Miller’;</a:t>
            </a:r>
          </a:p>
        </p:txBody>
      </p:sp>
      <p:cxnSp>
        <p:nvCxnSpPr>
          <p:cNvPr id="286732" name="AutoShape 12"/>
          <p:cNvCxnSpPr>
            <a:cxnSpLocks noChangeShapeType="1"/>
            <a:stCxn id="286723" idx="2"/>
            <a:endCxn id="286731" idx="1"/>
          </p:cNvCxnSpPr>
          <p:nvPr/>
        </p:nvCxnSpPr>
        <p:spPr bwMode="auto">
          <a:xfrm rot="16200000" flipH="1">
            <a:off x="2699940" y="4221559"/>
            <a:ext cx="719932" cy="2873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5285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283A7A-4A90-4B44-BB0C-1ACFD5975C1F}" type="slidenum">
              <a:rPr lang="en-US" altLang="ko-KR"/>
              <a:pPr/>
              <a:t>46</a:t>
            </a:fld>
            <a:endParaRPr lang="en-US" altLang="ko-KR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/>
              <a:t>Subqueries That Return More than one Tuple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642350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/>
              <a:t>If a subquery may produce more than one tuple, 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then the subquery can be used as a set of values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Set operator are used: IN and NOT IN operators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IN operator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&lt;tuple&gt; IN &lt;relation&gt; is true if and only if the tuple is a member of the relation.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&lt;tuple&gt; NOT IN &lt;relation&gt; means the opposite.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IN-expressions can appear in WHERE clauses.	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The &lt;relation&gt; is often a subquery.</a:t>
            </a:r>
          </a:p>
        </p:txBody>
      </p:sp>
    </p:spTree>
    <p:extLst>
      <p:ext uri="{BB962C8B-B14F-4D97-AF65-F5344CB8AC3E}">
        <p14:creationId xmlns:p14="http://schemas.microsoft.com/office/powerpoint/2010/main" val="89855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5A26F1-1656-4071-A71C-2E32526260CF}" type="slidenum">
              <a:rPr lang="en-US" altLang="ko-KR"/>
              <a:pPr/>
              <a:t>47</a:t>
            </a:fld>
            <a:endParaRPr lang="en-US" altLang="ko-KR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229600" cy="935037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sz="2000"/>
              <a:t>From Beers(name, manf) and Likes(drinker, beer), find the name and manufacturer of each beer that Fred likes.</a:t>
            </a:r>
            <a:br>
              <a:rPr lang="en-US" altLang="ko-KR" sz="2000"/>
            </a:br>
            <a:endParaRPr lang="en-US" altLang="ko-KR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/>
              <a:t>	</a:t>
            </a:r>
            <a:endParaRPr lang="en-US" altLang="ko-KR" sz="1600">
              <a:latin typeface="Courier New" panose="02070309020205020404" pitchFamily="49" charset="0"/>
            </a:endParaRPr>
          </a:p>
        </p:txBody>
      </p:sp>
      <p:sp>
        <p:nvSpPr>
          <p:cNvPr id="288774" name="Text Box 6"/>
          <p:cNvSpPr txBox="1">
            <a:spLocks noChangeArrowheads="1"/>
          </p:cNvSpPr>
          <p:nvPr/>
        </p:nvSpPr>
        <p:spPr bwMode="auto">
          <a:xfrm>
            <a:off x="7164388" y="3933825"/>
            <a:ext cx="12877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sz="2000" dirty="0">
                <a:latin typeface="+mn-lt"/>
              </a:rPr>
              <a:t>The set of</a:t>
            </a:r>
          </a:p>
          <a:p>
            <a:pPr eaLnBrk="0" latinLnBrk="0" hangingPunct="0"/>
            <a:r>
              <a:rPr kumimoji="0" lang="en-US" altLang="ko-KR" sz="2000" dirty="0">
                <a:latin typeface="+mn-lt"/>
              </a:rPr>
              <a:t>beers Fred</a:t>
            </a:r>
          </a:p>
          <a:p>
            <a:pPr eaLnBrk="0" latinLnBrk="0" hangingPunct="0"/>
            <a:r>
              <a:rPr kumimoji="0" lang="en-US" altLang="ko-KR" sz="2000" dirty="0">
                <a:latin typeface="+mn-lt"/>
              </a:rPr>
              <a:t>likes</a:t>
            </a:r>
          </a:p>
        </p:txBody>
      </p:sp>
      <p:cxnSp>
        <p:nvCxnSpPr>
          <p:cNvPr id="288779" name="AutoShape 11"/>
          <p:cNvCxnSpPr>
            <a:cxnSpLocks noChangeShapeType="1"/>
            <a:stCxn id="288774" idx="0"/>
            <a:endCxn id="288773" idx="3"/>
          </p:cNvCxnSpPr>
          <p:nvPr/>
        </p:nvCxnSpPr>
        <p:spPr bwMode="auto">
          <a:xfrm rot="16200000" flipV="1">
            <a:off x="6747751" y="2873293"/>
            <a:ext cx="253206" cy="1867857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8780" name="Rectangle 12"/>
          <p:cNvSpPr>
            <a:spLocks noChangeArrowheads="1"/>
          </p:cNvSpPr>
          <p:nvPr/>
        </p:nvSpPr>
        <p:spPr bwMode="auto">
          <a:xfrm>
            <a:off x="2051050" y="5084763"/>
            <a:ext cx="66960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600" b="1" dirty="0">
                <a:latin typeface="Courier New" panose="02070309020205020404" pitchFamily="49" charset="0"/>
              </a:rPr>
              <a:t>SELECT beer.*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FROM </a:t>
            </a:r>
            <a:r>
              <a:rPr lang="en-US" altLang="ko-KR" sz="1600" b="1" dirty="0" smtClean="0">
                <a:latin typeface="Courier New" panose="02070309020205020404" pitchFamily="49" charset="0"/>
              </a:rPr>
              <a:t>Beers, Likes</a:t>
            </a:r>
            <a:endParaRPr lang="en-US" altLang="ko-KR" sz="1600" b="1" dirty="0">
              <a:latin typeface="Courier New" panose="02070309020205020404" pitchFamily="49" charset="0"/>
            </a:endParaRP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WHERE Beers.name=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Likes.beer</a:t>
            </a:r>
            <a:r>
              <a:rPr lang="en-US" altLang="ko-KR" sz="1600" b="1" dirty="0">
                <a:latin typeface="Courier New" panose="02070309020205020404" pitchFamily="49" charset="0"/>
              </a:rPr>
              <a:t> AND 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Likes.drinker</a:t>
            </a:r>
            <a:r>
              <a:rPr lang="en-US" altLang="ko-KR" sz="1600" b="1" dirty="0">
                <a:latin typeface="Courier New" panose="02070309020205020404" pitchFamily="49" charset="0"/>
              </a:rPr>
              <a:t>=‘Fred’;</a:t>
            </a:r>
          </a:p>
        </p:txBody>
      </p:sp>
      <p:sp>
        <p:nvSpPr>
          <p:cNvPr id="288773" name="Rectangle 5"/>
          <p:cNvSpPr>
            <a:spLocks noChangeArrowheads="1"/>
          </p:cNvSpPr>
          <p:nvPr/>
        </p:nvSpPr>
        <p:spPr bwMode="auto">
          <a:xfrm>
            <a:off x="2700338" y="3068638"/>
            <a:ext cx="3240087" cy="1223962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81" name="Rectangle 13"/>
          <p:cNvSpPr>
            <a:spLocks noChangeArrowheads="1"/>
          </p:cNvSpPr>
          <p:nvPr/>
        </p:nvSpPr>
        <p:spPr bwMode="auto">
          <a:xfrm>
            <a:off x="971550" y="2781300"/>
            <a:ext cx="58864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600" b="1" dirty="0">
                <a:latin typeface="Courier New" panose="02070309020205020404" pitchFamily="49" charset="0"/>
              </a:rPr>
              <a:t>SELECT *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FROM Beers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WHERE name IN (SELECT beer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		FROM Likes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		WHERE drinker = ‘Fred’);</a:t>
            </a:r>
          </a:p>
        </p:txBody>
      </p:sp>
      <p:cxnSp>
        <p:nvCxnSpPr>
          <p:cNvPr id="288782" name="AutoShape 14"/>
          <p:cNvCxnSpPr>
            <a:cxnSpLocks noChangeShapeType="1"/>
            <a:stCxn id="288781" idx="1"/>
            <a:endCxn id="288780" idx="1"/>
          </p:cNvCxnSpPr>
          <p:nvPr/>
        </p:nvCxnSpPr>
        <p:spPr bwMode="auto">
          <a:xfrm rot="10800000" flipH="1" flipV="1">
            <a:off x="971550" y="3438525"/>
            <a:ext cx="1079500" cy="2058988"/>
          </a:xfrm>
          <a:prstGeom prst="bentConnector3">
            <a:avLst>
              <a:gd name="adj1" fmla="val -21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7944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22521D-B2D6-4861-8C90-51FCD79497B5}" type="slidenum">
              <a:rPr lang="en-US" altLang="ko-KR"/>
              <a:pPr/>
              <a:t>48</a:t>
            </a:fld>
            <a:endParaRPr lang="en-US" altLang="ko-KR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The Exists Operator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642350" cy="4608513"/>
          </a:xfrm>
        </p:spPr>
        <p:txBody>
          <a:bodyPr/>
          <a:lstStyle/>
          <a:p>
            <a:r>
              <a:rPr lang="en-US" altLang="ko-KR" dirty="0"/>
              <a:t>EXISTS( &lt;relation&gt; ) is true if and only if the &lt;relation&gt; is not empty.</a:t>
            </a:r>
          </a:p>
          <a:p>
            <a:r>
              <a:rPr lang="en-US" altLang="ko-KR" dirty="0"/>
              <a:t>Being a </a:t>
            </a:r>
            <a:r>
              <a:rPr lang="en-US" altLang="ko-KR" dirty="0" err="1"/>
              <a:t>boolean</a:t>
            </a:r>
            <a:r>
              <a:rPr lang="en-US" altLang="ko-KR" dirty="0"/>
              <a:t>-valued operator, EXISTS can appear in WHERE clauses.</a:t>
            </a:r>
          </a:p>
          <a:p>
            <a:r>
              <a:rPr lang="en-US" altLang="ko-KR" dirty="0"/>
              <a:t>Example: </a:t>
            </a:r>
          </a:p>
          <a:p>
            <a:pPr lvl="1"/>
            <a:r>
              <a:rPr lang="en-US" altLang="ko-KR" dirty="0"/>
              <a:t>From Beers(name, </a:t>
            </a:r>
            <a:r>
              <a:rPr lang="en-US" altLang="ko-KR" dirty="0" err="1"/>
              <a:t>manf</a:t>
            </a:r>
            <a:r>
              <a:rPr lang="en-US" altLang="ko-KR" dirty="0"/>
              <a:t>), </a:t>
            </a:r>
          </a:p>
          <a:p>
            <a:pPr lvl="1"/>
            <a:r>
              <a:rPr lang="en-US" altLang="ko-KR" dirty="0"/>
              <a:t>find those beers that are the unique beer by their manufacturer.</a:t>
            </a:r>
          </a:p>
        </p:txBody>
      </p:sp>
    </p:spTree>
    <p:extLst>
      <p:ext uri="{BB962C8B-B14F-4D97-AF65-F5344CB8AC3E}">
        <p14:creationId xmlns:p14="http://schemas.microsoft.com/office/powerpoint/2010/main" val="337157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A0A22-E34B-4843-9AE3-4F8F7566CAD2}" type="slidenum">
              <a:rPr lang="en-US" altLang="ko-KR"/>
              <a:pPr/>
              <a:t>49</a:t>
            </a:fld>
            <a:endParaRPr lang="en-US" altLang="ko-KR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 Query with EXISTS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989138"/>
            <a:ext cx="5113338" cy="2592387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SELECT name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FROM Beers b1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WHERE NOT EXISTS(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SELECT *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FROM Beers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WHERE </a:t>
            </a:r>
            <a:r>
              <a:rPr lang="en-US" altLang="ko-KR" sz="1600" dirty="0" err="1">
                <a:latin typeface="Courier New" panose="02070309020205020404" pitchFamily="49" charset="0"/>
              </a:rPr>
              <a:t>manf</a:t>
            </a:r>
            <a:r>
              <a:rPr lang="en-US" altLang="ko-KR" sz="1600" dirty="0">
                <a:latin typeface="Courier New" panose="02070309020205020404" pitchFamily="49" charset="0"/>
              </a:rPr>
              <a:t> = b1.manf AND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name &lt;&gt; b1.name);</a:t>
            </a:r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52400" y="3810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endParaRPr kumimoji="0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90822" name="Rectangle 6"/>
          <p:cNvSpPr>
            <a:spLocks noChangeArrowheads="1"/>
          </p:cNvSpPr>
          <p:nvPr/>
        </p:nvSpPr>
        <p:spPr bwMode="auto">
          <a:xfrm>
            <a:off x="2124075" y="3012744"/>
            <a:ext cx="3671887" cy="1439863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23" name="Text Box 7"/>
          <p:cNvSpPr txBox="1">
            <a:spLocks noChangeArrowheads="1"/>
          </p:cNvSpPr>
          <p:nvPr/>
        </p:nvSpPr>
        <p:spPr bwMode="auto">
          <a:xfrm>
            <a:off x="179388" y="4292600"/>
            <a:ext cx="1944687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latinLnBrk="0" hangingPunct="0"/>
            <a:r>
              <a:rPr kumimoji="0" lang="en-US" altLang="ko-KR">
                <a:latin typeface="+mn-lt"/>
              </a:rPr>
              <a:t>Set of beers</a:t>
            </a:r>
          </a:p>
          <a:p>
            <a:pPr eaLnBrk="0" latinLnBrk="0" hangingPunct="0"/>
            <a:r>
              <a:rPr kumimoji="0" lang="en-US" altLang="ko-KR">
                <a:latin typeface="+mn-lt"/>
              </a:rPr>
              <a:t>with the same</a:t>
            </a:r>
          </a:p>
          <a:p>
            <a:pPr eaLnBrk="0" latinLnBrk="0" hangingPunct="0"/>
            <a:r>
              <a:rPr kumimoji="0" lang="en-US" altLang="ko-KR">
                <a:latin typeface="+mn-lt"/>
              </a:rPr>
              <a:t>manf as b1, but not the</a:t>
            </a:r>
          </a:p>
          <a:p>
            <a:pPr eaLnBrk="0" latinLnBrk="0" hangingPunct="0"/>
            <a:r>
              <a:rPr kumimoji="0" lang="en-US" altLang="ko-KR">
                <a:latin typeface="+mn-lt"/>
              </a:rPr>
              <a:t>same beer</a:t>
            </a:r>
          </a:p>
        </p:txBody>
      </p:sp>
      <p:sp>
        <p:nvSpPr>
          <p:cNvPr id="290826" name="Text Box 10"/>
          <p:cNvSpPr txBox="1">
            <a:spLocks noChangeArrowheads="1"/>
          </p:cNvSpPr>
          <p:nvPr/>
        </p:nvSpPr>
        <p:spPr bwMode="auto">
          <a:xfrm>
            <a:off x="5508625" y="1844675"/>
            <a:ext cx="31184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>
                <a:latin typeface="+mn-lt"/>
              </a:rPr>
              <a:t>Notice scope rule: manf refers</a:t>
            </a:r>
          </a:p>
          <a:p>
            <a:pPr eaLnBrk="0" latinLnBrk="0" hangingPunct="0"/>
            <a:r>
              <a:rPr kumimoji="0" lang="en-US" altLang="ko-KR">
                <a:latin typeface="+mn-lt"/>
              </a:rPr>
              <a:t>to closest nested FROM with</a:t>
            </a:r>
          </a:p>
          <a:p>
            <a:pPr eaLnBrk="0" latinLnBrk="0" hangingPunct="0"/>
            <a:r>
              <a:rPr kumimoji="0" lang="en-US" altLang="ko-KR">
                <a:latin typeface="+mn-lt"/>
              </a:rPr>
              <a:t>a relation having that attribute.</a:t>
            </a:r>
          </a:p>
        </p:txBody>
      </p:sp>
      <p:cxnSp>
        <p:nvCxnSpPr>
          <p:cNvPr id="290835" name="AutoShape 19"/>
          <p:cNvCxnSpPr>
            <a:cxnSpLocks noChangeShapeType="1"/>
            <a:stCxn id="290823" idx="0"/>
            <a:endCxn id="290822" idx="1"/>
          </p:cNvCxnSpPr>
          <p:nvPr/>
        </p:nvCxnSpPr>
        <p:spPr bwMode="auto">
          <a:xfrm rot="5400000" flipH="1" flipV="1">
            <a:off x="1357941" y="3526467"/>
            <a:ext cx="559924" cy="97234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0836" name="Freeform 20"/>
          <p:cNvSpPr>
            <a:spLocks/>
          </p:cNvSpPr>
          <p:nvPr/>
        </p:nvSpPr>
        <p:spPr bwMode="auto">
          <a:xfrm>
            <a:off x="3779838" y="2276475"/>
            <a:ext cx="1728787" cy="1439863"/>
          </a:xfrm>
          <a:custGeom>
            <a:avLst/>
            <a:gdLst>
              <a:gd name="T0" fmla="*/ 1089 w 1089"/>
              <a:gd name="T1" fmla="*/ 0 h 907"/>
              <a:gd name="T2" fmla="*/ 680 w 1089"/>
              <a:gd name="T3" fmla="*/ 0 h 907"/>
              <a:gd name="T4" fmla="*/ 0 w 1089"/>
              <a:gd name="T5" fmla="*/ 907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89" h="907">
                <a:moveTo>
                  <a:pt x="1089" y="0"/>
                </a:moveTo>
                <a:lnTo>
                  <a:pt x="680" y="0"/>
                </a:lnTo>
                <a:lnTo>
                  <a:pt x="0" y="907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8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B2B15-DF8B-416E-9E8B-FE3707EE39EC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Data Definition: Defining </a:t>
            </a:r>
            <a:r>
              <a:rPr lang="en-US" altLang="ko-KR" dirty="0"/>
              <a:t>a Database Schema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608512"/>
          </a:xfrm>
        </p:spPr>
        <p:txBody>
          <a:bodyPr/>
          <a:lstStyle/>
          <a:p>
            <a:r>
              <a:rPr lang="en-US" altLang="ko-KR" dirty="0" smtClean="0"/>
              <a:t>A </a:t>
            </a:r>
            <a:r>
              <a:rPr lang="en-US" altLang="ko-KR" dirty="0"/>
              <a:t>database schema comprises declarations for the relations (</a:t>
            </a:r>
            <a:r>
              <a:rPr lang="en-US" altLang="ko-KR" dirty="0">
                <a:latin typeface="Tahoma" panose="020B0604030504040204" pitchFamily="34" charset="0"/>
              </a:rPr>
              <a:t>“</a:t>
            </a:r>
            <a:r>
              <a:rPr lang="en-US" altLang="ko-KR" dirty="0"/>
              <a:t>tables</a:t>
            </a:r>
            <a:r>
              <a:rPr lang="en-US" altLang="ko-KR" dirty="0">
                <a:latin typeface="Tahoma" panose="020B0604030504040204" pitchFamily="34" charset="0"/>
              </a:rPr>
              <a:t>”</a:t>
            </a:r>
            <a:r>
              <a:rPr lang="en-US" altLang="ko-KR" dirty="0"/>
              <a:t>) of the database.</a:t>
            </a:r>
          </a:p>
          <a:p>
            <a:endParaRPr lang="en-US" altLang="ko-KR" dirty="0"/>
          </a:p>
          <a:p>
            <a:r>
              <a:rPr lang="en-US" altLang="ko-KR" dirty="0"/>
              <a:t>Many other kinds of elements may also appear in the database schema, including views, indexes, and triggers.</a:t>
            </a:r>
          </a:p>
        </p:txBody>
      </p:sp>
    </p:spTree>
    <p:extLst>
      <p:ext uri="{BB962C8B-B14F-4D97-AF65-F5344CB8AC3E}">
        <p14:creationId xmlns:p14="http://schemas.microsoft.com/office/powerpoint/2010/main" val="29374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648CD8-2216-4D42-8E81-8C111B3BCF67}" type="slidenum">
              <a:rPr lang="en-US" altLang="ko-KR"/>
              <a:pPr/>
              <a:t>50</a:t>
            </a:fld>
            <a:endParaRPr lang="en-US" altLang="ko-KR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The Operator ANY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534400" cy="4343400"/>
          </a:xfrm>
        </p:spPr>
        <p:txBody>
          <a:bodyPr/>
          <a:lstStyle/>
          <a:p>
            <a:r>
              <a:rPr lang="en-US" altLang="ko-KR" i="1" dirty="0"/>
              <a:t>x</a:t>
            </a:r>
            <a:r>
              <a:rPr lang="en-US" altLang="ko-KR" dirty="0"/>
              <a:t> = ANY( &lt;relation&gt; ) is a </a:t>
            </a:r>
            <a:r>
              <a:rPr lang="en-US" altLang="ko-KR" dirty="0" err="1"/>
              <a:t>boolean</a:t>
            </a:r>
            <a:r>
              <a:rPr lang="en-US" altLang="ko-KR" dirty="0"/>
              <a:t> condition meaning that </a:t>
            </a:r>
            <a:r>
              <a:rPr lang="en-US" altLang="ko-KR" i="1" dirty="0"/>
              <a:t>x</a:t>
            </a:r>
            <a:r>
              <a:rPr lang="en-US" altLang="ko-KR" dirty="0"/>
              <a:t> equals at least one tuple in the relation.</a:t>
            </a:r>
          </a:p>
          <a:p>
            <a:r>
              <a:rPr lang="en-US" altLang="ko-KR" dirty="0"/>
              <a:t>Similarly, = can be replaced by any of the comparison operators.</a:t>
            </a:r>
          </a:p>
          <a:p>
            <a:r>
              <a:rPr lang="en-US" altLang="ko-KR" dirty="0"/>
              <a:t>Example: </a:t>
            </a:r>
            <a:r>
              <a:rPr lang="en-US" altLang="ko-KR" i="1" dirty="0"/>
              <a:t>x</a:t>
            </a:r>
            <a:r>
              <a:rPr lang="en-US" altLang="ko-KR" dirty="0"/>
              <a:t> &gt;= ANY( &lt;relation&gt; ) means </a:t>
            </a:r>
            <a:r>
              <a:rPr lang="en-US" altLang="ko-KR" i="1" dirty="0"/>
              <a:t>x</a:t>
            </a:r>
            <a:r>
              <a:rPr lang="en-US" altLang="ko-KR" dirty="0"/>
              <a:t> is not smaller than all tuples in the relation.</a:t>
            </a:r>
          </a:p>
          <a:p>
            <a:pPr lvl="1"/>
            <a:r>
              <a:rPr lang="en-US" altLang="ko-KR" dirty="0"/>
              <a:t>Note tuples must have one component only.</a:t>
            </a:r>
          </a:p>
        </p:txBody>
      </p:sp>
    </p:spTree>
    <p:extLst>
      <p:ext uri="{BB962C8B-B14F-4D97-AF65-F5344CB8AC3E}">
        <p14:creationId xmlns:p14="http://schemas.microsoft.com/office/powerpoint/2010/main" val="3986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89C51C-4844-4255-8320-9A30FA47A029}" type="slidenum">
              <a:rPr lang="en-US" altLang="ko-KR"/>
              <a:pPr/>
              <a:t>51</a:t>
            </a:fld>
            <a:endParaRPr lang="en-US" altLang="ko-KR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The Operator ALL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569325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/>
              <a:t>Similarly, </a:t>
            </a:r>
            <a:r>
              <a:rPr lang="en-US" altLang="ko-KR" i="1"/>
              <a:t>x</a:t>
            </a:r>
            <a:r>
              <a:rPr lang="en-US" altLang="ko-KR"/>
              <a:t> &lt;&gt; ALL( &lt;relation&gt; ) is true if and only if for every tuple </a:t>
            </a:r>
            <a:r>
              <a:rPr lang="en-US" altLang="ko-KR" i="1"/>
              <a:t>t</a:t>
            </a:r>
            <a:r>
              <a:rPr lang="en-US" altLang="ko-KR"/>
              <a:t>  in the relation, </a:t>
            </a:r>
            <a:r>
              <a:rPr lang="en-US" altLang="ko-KR" i="1"/>
              <a:t>x</a:t>
            </a:r>
            <a:r>
              <a:rPr lang="en-US" altLang="ko-KR"/>
              <a:t> is not equal to </a:t>
            </a:r>
            <a:r>
              <a:rPr lang="en-US" altLang="ko-KR" i="1"/>
              <a:t>t</a:t>
            </a:r>
            <a:r>
              <a:rPr lang="en-US" altLang="ko-KR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That is, </a:t>
            </a:r>
            <a:r>
              <a:rPr lang="en-US" altLang="ko-KR" i="1"/>
              <a:t>x</a:t>
            </a:r>
            <a:r>
              <a:rPr lang="en-US" altLang="ko-KR"/>
              <a:t> is not a member of the relation.</a:t>
            </a:r>
          </a:p>
          <a:p>
            <a:pPr>
              <a:lnSpc>
                <a:spcPct val="90000"/>
              </a:lnSpc>
            </a:pPr>
            <a:r>
              <a:rPr lang="en-US" altLang="ko-KR"/>
              <a:t>The &lt;&gt; can be replaced by any comparison operator.</a:t>
            </a:r>
          </a:p>
          <a:p>
            <a:pPr>
              <a:lnSpc>
                <a:spcPct val="90000"/>
              </a:lnSpc>
            </a:pPr>
            <a:r>
              <a:rPr lang="en-US" altLang="ko-KR"/>
              <a:t>Example: </a:t>
            </a:r>
            <a:r>
              <a:rPr lang="en-US" altLang="ko-KR" i="1"/>
              <a:t>x</a:t>
            </a:r>
            <a:r>
              <a:rPr lang="en-US" altLang="ko-KR"/>
              <a:t> &gt;= ALL( &lt;relation&gt; ) means there is no tuple larger than </a:t>
            </a:r>
            <a:r>
              <a:rPr lang="en-US" altLang="ko-KR" i="1"/>
              <a:t>x</a:t>
            </a:r>
            <a:r>
              <a:rPr lang="en-US" altLang="ko-KR"/>
              <a:t>  in the relation.</a:t>
            </a:r>
          </a:p>
        </p:txBody>
      </p:sp>
    </p:spTree>
    <p:extLst>
      <p:ext uri="{BB962C8B-B14F-4D97-AF65-F5344CB8AC3E}">
        <p14:creationId xmlns:p14="http://schemas.microsoft.com/office/powerpoint/2010/main" val="248094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8430ED-60F2-4F7E-9CEF-E7EFC3A721FB}" type="slidenum">
              <a:rPr lang="en-US" altLang="ko-KR"/>
              <a:pPr/>
              <a:t>52</a:t>
            </a:fld>
            <a:endParaRPr lang="en-US" altLang="ko-KR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569325" cy="935038"/>
          </a:xfrm>
        </p:spPr>
        <p:txBody>
          <a:bodyPr/>
          <a:lstStyle/>
          <a:p>
            <a:r>
              <a:rPr lang="en-US" altLang="ko-KR"/>
              <a:t>From Sells(bar, beer, price), </a:t>
            </a:r>
          </a:p>
          <a:p>
            <a:pPr lvl="1"/>
            <a:r>
              <a:rPr lang="en-US" altLang="ko-KR"/>
              <a:t>find the beer(s) sold for the highest price.</a:t>
            </a:r>
          </a:p>
        </p:txBody>
      </p:sp>
      <p:sp>
        <p:nvSpPr>
          <p:cNvPr id="293894" name="Text Box 6"/>
          <p:cNvSpPr txBox="1">
            <a:spLocks noChangeArrowheads="1"/>
          </p:cNvSpPr>
          <p:nvPr/>
        </p:nvSpPr>
        <p:spPr bwMode="auto">
          <a:xfrm>
            <a:off x="6372225" y="2636838"/>
            <a:ext cx="212026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 dirty="0">
                <a:latin typeface="+mn-lt"/>
              </a:rPr>
              <a:t>price from the outer</a:t>
            </a:r>
          </a:p>
          <a:p>
            <a:pPr eaLnBrk="0" latinLnBrk="0" hangingPunct="0"/>
            <a:r>
              <a:rPr kumimoji="0" lang="en-US" altLang="ko-KR" b="1" dirty="0">
                <a:latin typeface="+mn-lt"/>
              </a:rPr>
              <a:t>Sells must not be</a:t>
            </a:r>
          </a:p>
          <a:p>
            <a:pPr eaLnBrk="0" latinLnBrk="0" hangingPunct="0"/>
            <a:r>
              <a:rPr kumimoji="0" lang="en-US" altLang="ko-KR" b="1" dirty="0">
                <a:latin typeface="+mn-lt"/>
              </a:rPr>
              <a:t>less than any price.</a:t>
            </a:r>
          </a:p>
        </p:txBody>
      </p:sp>
      <p:sp>
        <p:nvSpPr>
          <p:cNvPr id="293898" name="Rectangle 10"/>
          <p:cNvSpPr>
            <a:spLocks noChangeArrowheads="1"/>
          </p:cNvSpPr>
          <p:nvPr/>
        </p:nvSpPr>
        <p:spPr bwMode="auto">
          <a:xfrm>
            <a:off x="1331913" y="2852738"/>
            <a:ext cx="439261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b="1" dirty="0">
                <a:latin typeface="Courier New" panose="02070309020205020404" pitchFamily="49" charset="0"/>
              </a:rPr>
              <a:t>SELECT beer</a:t>
            </a:r>
          </a:p>
          <a:p>
            <a:r>
              <a:rPr lang="en-US" altLang="ko-KR" b="1" dirty="0">
                <a:latin typeface="Courier New" panose="02070309020205020404" pitchFamily="49" charset="0"/>
              </a:rPr>
              <a:t>FROM Sells</a:t>
            </a:r>
          </a:p>
          <a:p>
            <a:r>
              <a:rPr lang="en-US" altLang="ko-KR" b="1" dirty="0">
                <a:latin typeface="Courier New" panose="02070309020205020404" pitchFamily="49" charset="0"/>
              </a:rPr>
              <a:t>WHERE price &gt;= ALL(</a:t>
            </a:r>
          </a:p>
          <a:p>
            <a:r>
              <a:rPr lang="en-US" altLang="ko-KR" b="1" dirty="0">
                <a:latin typeface="Courier New" panose="02070309020205020404" pitchFamily="49" charset="0"/>
              </a:rPr>
              <a:t>		    SELECT price</a:t>
            </a:r>
          </a:p>
          <a:p>
            <a:r>
              <a:rPr lang="en-US" altLang="ko-KR" b="1" dirty="0">
                <a:latin typeface="Courier New" panose="02070309020205020404" pitchFamily="49" charset="0"/>
              </a:rPr>
              <a:t>		    FROM Sells);</a:t>
            </a:r>
          </a:p>
        </p:txBody>
      </p:sp>
      <p:sp>
        <p:nvSpPr>
          <p:cNvPr id="293900" name="Rectangle 12"/>
          <p:cNvSpPr>
            <a:spLocks noChangeArrowheads="1"/>
          </p:cNvSpPr>
          <p:nvPr/>
        </p:nvSpPr>
        <p:spPr bwMode="auto">
          <a:xfrm>
            <a:off x="3419474" y="3429000"/>
            <a:ext cx="2160637" cy="901066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cxnSp>
        <p:nvCxnSpPr>
          <p:cNvPr id="293901" name="AutoShape 13"/>
          <p:cNvCxnSpPr>
            <a:cxnSpLocks noChangeShapeType="1"/>
            <a:stCxn id="293894" idx="2"/>
            <a:endCxn id="293900" idx="3"/>
          </p:cNvCxnSpPr>
          <p:nvPr/>
        </p:nvCxnSpPr>
        <p:spPr bwMode="auto">
          <a:xfrm rot="5400000">
            <a:off x="6346551" y="2793728"/>
            <a:ext cx="319365" cy="185224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737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CA297-239C-4C85-8450-A7C9F27811FE}" type="slidenum">
              <a:rPr lang="en-US" altLang="ko-KR"/>
              <a:pPr/>
              <a:t>53</a:t>
            </a:fld>
            <a:endParaRPr lang="en-US" altLang="ko-KR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569325" cy="935038"/>
          </a:xfrm>
        </p:spPr>
        <p:txBody>
          <a:bodyPr>
            <a:normAutofit/>
          </a:bodyPr>
          <a:lstStyle/>
          <a:p>
            <a:r>
              <a:rPr lang="en-US" altLang="ko-KR" dirty="0"/>
              <a:t>From Movie(title, year, length, </a:t>
            </a:r>
            <a:r>
              <a:rPr lang="en-US" altLang="ko-KR" dirty="0" err="1"/>
              <a:t>inColor</a:t>
            </a:r>
            <a:r>
              <a:rPr lang="en-US" altLang="ko-KR" dirty="0"/>
              <a:t>, </a:t>
            </a:r>
            <a:r>
              <a:rPr lang="en-US" altLang="ko-KR" dirty="0" err="1"/>
              <a:t>studioName</a:t>
            </a:r>
            <a:r>
              <a:rPr lang="en-US" altLang="ko-KR" dirty="0"/>
              <a:t>, </a:t>
            </a:r>
            <a:r>
              <a:rPr lang="en-US" altLang="ko-KR" dirty="0" err="1"/>
              <a:t>producerC</a:t>
            </a:r>
            <a:r>
              <a:rPr lang="en-US" altLang="ko-KR" dirty="0"/>
              <a:t>#), </a:t>
            </a:r>
          </a:p>
          <a:p>
            <a:pPr lvl="1"/>
            <a:r>
              <a:rPr lang="en-US" altLang="ko-KR" dirty="0"/>
              <a:t>find movie titles used for more than one film</a:t>
            </a:r>
          </a:p>
        </p:txBody>
      </p:sp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5940425" y="2636838"/>
            <a:ext cx="291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/>
              <a:t>year of movie production</a:t>
            </a:r>
          </a:p>
          <a:p>
            <a:pPr eaLnBrk="0" latinLnBrk="0" hangingPunct="0"/>
            <a:r>
              <a:rPr kumimoji="0" lang="en-US" altLang="ko-KR" b="1"/>
              <a:t>with the same title.</a:t>
            </a:r>
          </a:p>
        </p:txBody>
      </p:sp>
      <p:sp>
        <p:nvSpPr>
          <p:cNvPr id="295941" name="Rectangle 5"/>
          <p:cNvSpPr>
            <a:spLocks noChangeArrowheads="1"/>
          </p:cNvSpPr>
          <p:nvPr/>
        </p:nvSpPr>
        <p:spPr bwMode="auto">
          <a:xfrm>
            <a:off x="1331913" y="2852738"/>
            <a:ext cx="4824412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600" b="1" dirty="0">
                <a:latin typeface="Courier New" panose="02070309020205020404" pitchFamily="49" charset="0"/>
              </a:rPr>
              <a:t>SELECT title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FROM Movie Old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WHERE year &lt; ANY( SELECT year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		   FROM Movie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		   title=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Old.title</a:t>
            </a:r>
            <a:r>
              <a:rPr lang="en-US" altLang="ko-KR" sz="1600" b="1" dirty="0"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295942" name="Rectangle 6"/>
          <p:cNvSpPr>
            <a:spLocks noChangeArrowheads="1"/>
          </p:cNvSpPr>
          <p:nvPr/>
        </p:nvSpPr>
        <p:spPr bwMode="auto">
          <a:xfrm>
            <a:off x="3563938" y="3357563"/>
            <a:ext cx="2160587" cy="792162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5943" name="AutoShape 7"/>
          <p:cNvCxnSpPr>
            <a:cxnSpLocks noChangeShapeType="1"/>
            <a:stCxn id="295940" idx="2"/>
            <a:endCxn id="295942" idx="3"/>
          </p:cNvCxnSpPr>
          <p:nvPr/>
        </p:nvCxnSpPr>
        <p:spPr bwMode="auto">
          <a:xfrm rot="5400000">
            <a:off x="6323013" y="2679700"/>
            <a:ext cx="476250" cy="16732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2243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292E53-761F-422F-B05B-57CE742B4895}" type="slidenum">
              <a:rPr lang="en-US" altLang="ko-KR"/>
              <a:pPr/>
              <a:t>54</a:t>
            </a:fld>
            <a:endParaRPr lang="en-US" altLang="ko-KR"/>
          </a:p>
        </p:txBody>
      </p:sp>
      <p:sp>
        <p:nvSpPr>
          <p:cNvPr id="296968" name="Rectangle 8"/>
          <p:cNvSpPr>
            <a:spLocks noChangeArrowheads="1"/>
          </p:cNvSpPr>
          <p:nvPr/>
        </p:nvSpPr>
        <p:spPr bwMode="auto">
          <a:xfrm>
            <a:off x="3492500" y="4581525"/>
            <a:ext cx="2808288" cy="5032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66" name="Rectangle 6"/>
          <p:cNvSpPr>
            <a:spLocks noChangeArrowheads="1"/>
          </p:cNvSpPr>
          <p:nvPr/>
        </p:nvSpPr>
        <p:spPr bwMode="auto">
          <a:xfrm>
            <a:off x="2700338" y="4078288"/>
            <a:ext cx="3887787" cy="1511300"/>
          </a:xfrm>
          <a:prstGeom prst="rect">
            <a:avLst/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Subqueries in FROM Clause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424863" cy="1871662"/>
          </a:xfrm>
        </p:spPr>
        <p:txBody>
          <a:bodyPr/>
          <a:lstStyle/>
          <a:p>
            <a:r>
              <a:rPr lang="en-US" altLang="ko-KR" dirty="0" err="1"/>
              <a:t>Subqueries</a:t>
            </a:r>
            <a:r>
              <a:rPr lang="en-US" altLang="ko-KR" dirty="0"/>
              <a:t> can be used in FROM Clause</a:t>
            </a:r>
          </a:p>
          <a:p>
            <a:pPr lvl="1"/>
            <a:r>
              <a:rPr lang="en-US" altLang="ko-KR" dirty="0" err="1"/>
              <a:t>StarsIn</a:t>
            </a:r>
            <a:r>
              <a:rPr lang="en-US" altLang="ko-KR" dirty="0"/>
              <a:t>(</a:t>
            </a:r>
            <a:r>
              <a:rPr lang="en-US" altLang="ko-KR" dirty="0" err="1"/>
              <a:t>movieTitle</a:t>
            </a:r>
            <a:r>
              <a:rPr lang="en-US" altLang="ko-KR" dirty="0"/>
              <a:t>, </a:t>
            </a:r>
            <a:r>
              <a:rPr lang="en-US" altLang="ko-KR" dirty="0" err="1"/>
              <a:t>movieYear</a:t>
            </a:r>
            <a:r>
              <a:rPr lang="en-US" altLang="ko-KR" dirty="0"/>
              <a:t>, </a:t>
            </a:r>
            <a:r>
              <a:rPr lang="en-US" altLang="ko-KR" dirty="0" err="1"/>
              <a:t>starName</a:t>
            </a:r>
            <a:r>
              <a:rPr lang="en-US" altLang="ko-KR" dirty="0"/>
              <a:t>)</a:t>
            </a:r>
            <a:br>
              <a:rPr lang="en-US" altLang="ko-KR" dirty="0"/>
            </a:br>
            <a:r>
              <a:rPr lang="en-US" altLang="ko-KR" dirty="0" err="1"/>
              <a:t>MovieExec</a:t>
            </a:r>
            <a:r>
              <a:rPr lang="en-US" altLang="ko-KR" dirty="0"/>
              <a:t>(name, address, cert#, </a:t>
            </a:r>
            <a:r>
              <a:rPr lang="en-US" altLang="ko-KR" dirty="0" err="1"/>
              <a:t>netWorth</a:t>
            </a:r>
            <a:r>
              <a:rPr lang="en-US" altLang="ko-KR" dirty="0"/>
              <a:t>)</a:t>
            </a:r>
            <a:br>
              <a:rPr lang="en-US" altLang="ko-KR" dirty="0"/>
            </a:br>
            <a:r>
              <a:rPr lang="en-US" altLang="ko-KR" dirty="0"/>
              <a:t>Movie(title, year, length, </a:t>
            </a:r>
            <a:r>
              <a:rPr lang="en-US" altLang="ko-KR" dirty="0" err="1"/>
              <a:t>inColor</a:t>
            </a:r>
            <a:r>
              <a:rPr lang="en-US" altLang="ko-KR" dirty="0"/>
              <a:t>, </a:t>
            </a:r>
            <a:r>
              <a:rPr lang="en-US" altLang="ko-KR" dirty="0" err="1"/>
              <a:t>studioName</a:t>
            </a:r>
            <a:r>
              <a:rPr lang="en-US" altLang="ko-KR" dirty="0"/>
              <a:t>, </a:t>
            </a:r>
            <a:r>
              <a:rPr lang="en-US" altLang="ko-KR" dirty="0" err="1"/>
              <a:t>producerC</a:t>
            </a:r>
            <a:r>
              <a:rPr lang="en-US" altLang="ko-KR" dirty="0"/>
              <a:t>#)</a:t>
            </a:r>
          </a:p>
          <a:p>
            <a:pPr lvl="1"/>
            <a:r>
              <a:rPr lang="en-US" altLang="ko-KR" dirty="0"/>
              <a:t>Find producer </a:t>
            </a:r>
            <a:r>
              <a:rPr lang="en-US" altLang="ko-KR" dirty="0" smtClean="0"/>
              <a:t>names </a:t>
            </a:r>
            <a:r>
              <a:rPr lang="en-US" altLang="ko-KR" dirty="0"/>
              <a:t>of Harrison Ford’s movies</a:t>
            </a:r>
          </a:p>
        </p:txBody>
      </p:sp>
      <p:sp>
        <p:nvSpPr>
          <p:cNvPr id="296964" name="Text Box 4"/>
          <p:cNvSpPr txBox="1">
            <a:spLocks noChangeArrowheads="1"/>
          </p:cNvSpPr>
          <p:nvPr/>
        </p:nvSpPr>
        <p:spPr bwMode="auto">
          <a:xfrm>
            <a:off x="5508625" y="5734050"/>
            <a:ext cx="2736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/>
              <a:t>Set of producerC# of </a:t>
            </a:r>
            <a:br>
              <a:rPr kumimoji="0" lang="en-US" altLang="ko-KR" b="1"/>
            </a:br>
            <a:r>
              <a:rPr kumimoji="0" lang="en-US" altLang="ko-KR" b="1"/>
              <a:t>Harrison Ford’s movies</a:t>
            </a:r>
          </a:p>
        </p:txBody>
      </p:sp>
      <p:sp>
        <p:nvSpPr>
          <p:cNvPr id="296965" name="Rectangle 5"/>
          <p:cNvSpPr>
            <a:spLocks noChangeArrowheads="1"/>
          </p:cNvSpPr>
          <p:nvPr/>
        </p:nvSpPr>
        <p:spPr bwMode="auto">
          <a:xfrm>
            <a:off x="684213" y="3787775"/>
            <a:ext cx="6983412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600" b="1" dirty="0">
                <a:latin typeface="Courier New" panose="02070309020205020404" pitchFamily="49" charset="0"/>
              </a:rPr>
              <a:t>SELECT name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FROM 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MovieExec</a:t>
            </a:r>
            <a:r>
              <a:rPr lang="en-US" altLang="ko-KR" sz="1600" b="1" dirty="0">
                <a:latin typeface="Courier New" panose="02070309020205020404" pitchFamily="49" charset="0"/>
              </a:rPr>
              <a:t>, (SELECT 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producerC</a:t>
            </a:r>
            <a:r>
              <a:rPr lang="en-US" altLang="ko-KR" sz="1600" b="1" dirty="0">
                <a:latin typeface="Courier New" panose="02070309020205020404" pitchFamily="49" charset="0"/>
              </a:rPr>
              <a:t>#</a:t>
            </a:r>
            <a:br>
              <a:rPr lang="en-US" altLang="ko-KR" sz="1600" b="1" dirty="0">
                <a:latin typeface="Courier New" panose="02070309020205020404" pitchFamily="49" charset="0"/>
              </a:rPr>
            </a:br>
            <a:r>
              <a:rPr lang="en-US" altLang="ko-KR" sz="1600" b="1" dirty="0">
                <a:latin typeface="Courier New" panose="02070309020205020404" pitchFamily="49" charset="0"/>
              </a:rPr>
              <a:t>		  FROM Movie, 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StarsIN</a:t>
            </a:r>
            <a:r>
              <a:rPr lang="en-US" altLang="ko-KR" sz="1600" b="1" dirty="0">
                <a:latin typeface="Courier New" panose="02070309020205020404" pitchFamily="49" charset="0"/>
              </a:rPr>
              <a:t/>
            </a:r>
            <a:br>
              <a:rPr lang="en-US" altLang="ko-KR" sz="1600" b="1" dirty="0">
                <a:latin typeface="Courier New" panose="02070309020205020404" pitchFamily="49" charset="0"/>
              </a:rPr>
            </a:br>
            <a:r>
              <a:rPr lang="en-US" altLang="ko-KR" sz="1600" b="1" dirty="0">
                <a:latin typeface="Courier New" panose="02070309020205020404" pitchFamily="49" charset="0"/>
              </a:rPr>
              <a:t>		  WHERE title=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movieTitle</a:t>
            </a:r>
            <a:r>
              <a:rPr lang="en-US" altLang="ko-KR" sz="1600" b="1" dirty="0">
                <a:latin typeface="Courier New" panose="02070309020205020404" pitchFamily="49" charset="0"/>
              </a:rPr>
              <a:t> AND</a:t>
            </a:r>
            <a:br>
              <a:rPr lang="en-US" altLang="ko-KR" sz="1600" b="1" dirty="0">
                <a:latin typeface="Courier New" panose="02070309020205020404" pitchFamily="49" charset="0"/>
              </a:rPr>
            </a:br>
            <a:r>
              <a:rPr lang="en-US" altLang="ko-KR" sz="1600" b="1" dirty="0">
                <a:latin typeface="Courier New" panose="02070309020205020404" pitchFamily="49" charset="0"/>
              </a:rPr>
              <a:t>		  	year=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movieYear</a:t>
            </a:r>
            <a:r>
              <a:rPr lang="en-US" altLang="ko-KR" sz="1600" b="1" dirty="0">
                <a:latin typeface="Courier New" panose="02070309020205020404" pitchFamily="49" charset="0"/>
              </a:rPr>
              <a:t> AND</a:t>
            </a:r>
            <a:br>
              <a:rPr lang="en-US" altLang="ko-KR" sz="1600" b="1" dirty="0">
                <a:latin typeface="Courier New" panose="02070309020205020404" pitchFamily="49" charset="0"/>
              </a:rPr>
            </a:br>
            <a:r>
              <a:rPr lang="en-US" altLang="ko-KR" sz="1600" b="1" dirty="0">
                <a:latin typeface="Courier New" panose="02070309020205020404" pitchFamily="49" charset="0"/>
              </a:rPr>
              <a:t>			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starName</a:t>
            </a:r>
            <a:r>
              <a:rPr lang="en-US" altLang="ko-KR" sz="1600" b="1" dirty="0">
                <a:latin typeface="Courier New" panose="02070309020205020404" pitchFamily="49" charset="0"/>
              </a:rPr>
              <a:t>=‘Harrison Ford’</a:t>
            </a:r>
          </a:p>
          <a:p>
            <a:r>
              <a:rPr lang="en-US" altLang="ko-KR" sz="1600" b="1" dirty="0">
                <a:latin typeface="Courier New" panose="02070309020205020404" pitchFamily="49" charset="0"/>
              </a:rPr>
              <a:t>		  ) Prod</a:t>
            </a:r>
            <a:br>
              <a:rPr lang="en-US" altLang="ko-KR" sz="1600" b="1" dirty="0">
                <a:latin typeface="Courier New" panose="02070309020205020404" pitchFamily="49" charset="0"/>
              </a:rPr>
            </a:br>
            <a:r>
              <a:rPr lang="en-US" altLang="ko-KR" sz="1600" b="1" dirty="0">
                <a:latin typeface="Courier New" panose="02070309020205020404" pitchFamily="49" charset="0"/>
              </a:rPr>
              <a:t>WHERE cert#=</a:t>
            </a:r>
            <a:r>
              <a:rPr lang="en-US" altLang="ko-KR" sz="1600" b="1" dirty="0" err="1">
                <a:latin typeface="Courier New" panose="02070309020205020404" pitchFamily="49" charset="0"/>
              </a:rPr>
              <a:t>Prod.producerC</a:t>
            </a:r>
            <a:r>
              <a:rPr lang="en-US" altLang="ko-KR" sz="1600" b="1" dirty="0">
                <a:latin typeface="Courier New" panose="02070309020205020404" pitchFamily="49" charset="0"/>
              </a:rPr>
              <a:t>#;</a:t>
            </a:r>
          </a:p>
        </p:txBody>
      </p:sp>
      <p:cxnSp>
        <p:nvCxnSpPr>
          <p:cNvPr id="296967" name="AutoShape 7"/>
          <p:cNvCxnSpPr>
            <a:cxnSpLocks noChangeShapeType="1"/>
            <a:stCxn id="296964" idx="3"/>
            <a:endCxn id="296966" idx="3"/>
          </p:cNvCxnSpPr>
          <p:nvPr/>
        </p:nvCxnSpPr>
        <p:spPr bwMode="auto">
          <a:xfrm flipH="1" flipV="1">
            <a:off x="6588125" y="4833938"/>
            <a:ext cx="1657350" cy="1220787"/>
          </a:xfrm>
          <a:prstGeom prst="bentConnector3">
            <a:avLst>
              <a:gd name="adj1" fmla="val -137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6969" name="Text Box 9"/>
          <p:cNvSpPr txBox="1">
            <a:spLocks noChangeArrowheads="1"/>
          </p:cNvSpPr>
          <p:nvPr/>
        </p:nvSpPr>
        <p:spPr bwMode="auto">
          <a:xfrm>
            <a:off x="6804025" y="3573463"/>
            <a:ext cx="1504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/>
              <a:t>Foreign Key</a:t>
            </a:r>
          </a:p>
        </p:txBody>
      </p:sp>
      <p:cxnSp>
        <p:nvCxnSpPr>
          <p:cNvPr id="296970" name="AutoShape 10"/>
          <p:cNvCxnSpPr>
            <a:cxnSpLocks noChangeShapeType="1"/>
            <a:stCxn id="296968" idx="0"/>
            <a:endCxn id="296969" idx="1"/>
          </p:cNvCxnSpPr>
          <p:nvPr/>
        </p:nvCxnSpPr>
        <p:spPr bwMode="auto">
          <a:xfrm rot="16200000">
            <a:off x="5438776" y="3216275"/>
            <a:ext cx="823912" cy="19065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221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8" name="Rectangle 4"/>
          <p:cNvSpPr>
            <a:spLocks noChangeArrowheads="1"/>
          </p:cNvSpPr>
          <p:nvPr/>
        </p:nvSpPr>
        <p:spPr bwMode="auto">
          <a:xfrm>
            <a:off x="3449575" y="4437930"/>
            <a:ext cx="4895850" cy="5032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Example</a:t>
            </a:r>
          </a:p>
          <a:p>
            <a:pPr lvl="1"/>
            <a:r>
              <a:rPr lang="en-US" altLang="ko-KR" dirty="0" err="1"/>
              <a:t>StarsIn</a:t>
            </a:r>
            <a:r>
              <a:rPr lang="en-US" altLang="ko-KR" dirty="0"/>
              <a:t>(</a:t>
            </a:r>
            <a:r>
              <a:rPr lang="en-US" altLang="ko-KR" dirty="0" err="1"/>
              <a:t>movieTitle</a:t>
            </a:r>
            <a:r>
              <a:rPr lang="en-US" altLang="ko-KR" dirty="0"/>
              <a:t>, </a:t>
            </a:r>
            <a:r>
              <a:rPr lang="en-US" altLang="ko-KR" dirty="0" err="1"/>
              <a:t>movieYear</a:t>
            </a:r>
            <a:r>
              <a:rPr lang="en-US" altLang="ko-KR" dirty="0"/>
              <a:t>, </a:t>
            </a:r>
            <a:r>
              <a:rPr lang="en-US" altLang="ko-KR" dirty="0" err="1"/>
              <a:t>starName</a:t>
            </a:r>
            <a:r>
              <a:rPr lang="en-US" altLang="ko-KR" dirty="0"/>
              <a:t>)</a:t>
            </a:r>
            <a:br>
              <a:rPr lang="en-US" altLang="ko-KR" dirty="0"/>
            </a:br>
            <a:r>
              <a:rPr lang="en-US" altLang="ko-KR" dirty="0" err="1"/>
              <a:t>MovieExec</a:t>
            </a:r>
            <a:r>
              <a:rPr lang="en-US" altLang="ko-KR" dirty="0"/>
              <a:t>(name, address, </a:t>
            </a:r>
            <a:r>
              <a:rPr lang="en-US" altLang="ko-KR" dirty="0" err="1" smtClean="0"/>
              <a:t>producerC</a:t>
            </a:r>
            <a:r>
              <a:rPr lang="en-US" altLang="ko-KR" dirty="0" smtClean="0"/>
              <a:t>#, </a:t>
            </a:r>
            <a:r>
              <a:rPr lang="en-US" altLang="ko-KR" dirty="0" err="1"/>
              <a:t>netWorth</a:t>
            </a:r>
            <a:r>
              <a:rPr lang="en-US" altLang="ko-KR" dirty="0"/>
              <a:t>)</a:t>
            </a:r>
            <a:br>
              <a:rPr lang="en-US" altLang="ko-KR" dirty="0"/>
            </a:br>
            <a:r>
              <a:rPr lang="en-US" altLang="ko-KR" dirty="0"/>
              <a:t>Movie(title, year, length, </a:t>
            </a:r>
            <a:r>
              <a:rPr lang="en-US" altLang="ko-KR" dirty="0" err="1"/>
              <a:t>inColor</a:t>
            </a:r>
            <a:r>
              <a:rPr lang="en-US" altLang="ko-KR" dirty="0"/>
              <a:t>, </a:t>
            </a:r>
            <a:r>
              <a:rPr lang="en-US" altLang="ko-KR" dirty="0" err="1"/>
              <a:t>studioName</a:t>
            </a:r>
            <a:r>
              <a:rPr lang="en-US" altLang="ko-KR" dirty="0"/>
              <a:t>, </a:t>
            </a:r>
            <a:r>
              <a:rPr lang="en-US" altLang="ko-KR" dirty="0" err="1"/>
              <a:t>producerC</a:t>
            </a:r>
            <a:r>
              <a:rPr lang="en-US" altLang="ko-KR" dirty="0" smtClean="0"/>
              <a:t>#)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/>
              <a:t>CROSS JOIN: </a:t>
            </a:r>
            <a:r>
              <a:rPr lang="en-US" altLang="ko-KR" dirty="0" err="1"/>
              <a:t>Cartisan</a:t>
            </a:r>
            <a:r>
              <a:rPr lang="en-US" altLang="ko-KR" dirty="0"/>
              <a:t> Product</a:t>
            </a:r>
          </a:p>
          <a:p>
            <a:pPr lvl="1"/>
            <a:r>
              <a:rPr lang="en-US" altLang="ko-KR" dirty="0"/>
              <a:t>Movie CROSS JOIN </a:t>
            </a:r>
            <a:r>
              <a:rPr lang="en-US" altLang="ko-KR" dirty="0" err="1"/>
              <a:t>StarsIN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JOIN: Theta Join</a:t>
            </a:r>
          </a:p>
          <a:p>
            <a:pPr lvl="1"/>
            <a:r>
              <a:rPr lang="en-US" altLang="ko-KR" dirty="0"/>
              <a:t>Movie JOIN </a:t>
            </a:r>
            <a:r>
              <a:rPr lang="en-US" altLang="ko-KR" dirty="0" err="1"/>
              <a:t>StarsIN</a:t>
            </a:r>
            <a:r>
              <a:rPr lang="en-US" altLang="ko-KR" dirty="0"/>
              <a:t> on title=</a:t>
            </a:r>
            <a:r>
              <a:rPr lang="en-US" altLang="ko-KR" dirty="0" err="1"/>
              <a:t>movieTitle</a:t>
            </a:r>
            <a:r>
              <a:rPr lang="en-US" altLang="ko-KR" dirty="0"/>
              <a:t> AND </a:t>
            </a:r>
            <a:r>
              <a:rPr lang="en-US" altLang="ko-KR" dirty="0" smtClean="0"/>
              <a:t>year= </a:t>
            </a:r>
            <a:r>
              <a:rPr lang="en-US" altLang="ko-KR" dirty="0" err="1"/>
              <a:t>movieYear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NATURAL JOIN: Natural Join</a:t>
            </a:r>
          </a:p>
          <a:p>
            <a:pPr lvl="1"/>
            <a:r>
              <a:rPr lang="en-US" altLang="ko-KR" dirty="0" smtClean="0"/>
              <a:t>Movie </a:t>
            </a:r>
            <a:r>
              <a:rPr lang="en-US" altLang="ko-KR" dirty="0"/>
              <a:t>NATURAL JOIN </a:t>
            </a:r>
            <a:r>
              <a:rPr lang="en-US" altLang="ko-KR" dirty="0" err="1"/>
              <a:t>MovieExec</a:t>
            </a:r>
            <a:endParaRPr lang="en-US" altLang="ko-KR" dirty="0"/>
          </a:p>
        </p:txBody>
      </p:sp>
      <p:sp>
        <p:nvSpPr>
          <p:cNvPr id="10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769378-9D93-459E-83C3-CD510DE7B1E2}" type="slidenum">
              <a:rPr lang="en-US" altLang="ko-KR"/>
              <a:pPr/>
              <a:t>55</a:t>
            </a:fld>
            <a:endParaRPr lang="en-US" altLang="ko-KR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JOIN</a:t>
            </a: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5580063" y="3860800"/>
            <a:ext cx="2394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 dirty="0">
                <a:latin typeface="+mn-lt"/>
              </a:rPr>
              <a:t>Condition of Theta Join</a:t>
            </a:r>
          </a:p>
        </p:txBody>
      </p:sp>
      <p:cxnSp>
        <p:nvCxnSpPr>
          <p:cNvPr id="297990" name="AutoShape 6"/>
          <p:cNvCxnSpPr>
            <a:cxnSpLocks noChangeShapeType="1"/>
            <a:stCxn id="297989" idx="3"/>
            <a:endCxn id="297988" idx="3"/>
          </p:cNvCxnSpPr>
          <p:nvPr/>
        </p:nvCxnSpPr>
        <p:spPr bwMode="auto">
          <a:xfrm>
            <a:off x="7974629" y="4045466"/>
            <a:ext cx="370796" cy="644083"/>
          </a:xfrm>
          <a:prstGeom prst="bentConnector3">
            <a:avLst>
              <a:gd name="adj1" fmla="val 16165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991" name="Text Box 7"/>
          <p:cNvSpPr txBox="1">
            <a:spLocks noChangeArrowheads="1"/>
          </p:cNvSpPr>
          <p:nvPr/>
        </p:nvSpPr>
        <p:spPr bwMode="auto">
          <a:xfrm>
            <a:off x="5580063" y="5949280"/>
            <a:ext cx="20204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 dirty="0">
                <a:latin typeface="+mn-lt"/>
              </a:rPr>
              <a:t>Join </a:t>
            </a:r>
            <a:r>
              <a:rPr kumimoji="0" lang="en-US" altLang="ko-KR" b="1" dirty="0" smtClean="0">
                <a:latin typeface="+mn-lt"/>
              </a:rPr>
              <a:t>on </a:t>
            </a:r>
            <a:r>
              <a:rPr kumimoji="0" lang="en-US" altLang="ko-KR" b="1" dirty="0" err="1" smtClean="0">
                <a:latin typeface="+mn-lt"/>
              </a:rPr>
              <a:t>ProducerC</a:t>
            </a:r>
            <a:r>
              <a:rPr kumimoji="0" lang="en-US" altLang="ko-KR" b="1" dirty="0" smtClean="0">
                <a:latin typeface="+mn-lt"/>
              </a:rPr>
              <a:t>#</a:t>
            </a:r>
            <a:endParaRPr kumimoji="0" lang="en-US" altLang="ko-KR" b="1" dirty="0">
              <a:latin typeface="+mn-lt"/>
            </a:endParaRPr>
          </a:p>
        </p:txBody>
      </p:sp>
      <p:sp>
        <p:nvSpPr>
          <p:cNvPr id="297992" name="Freeform 8"/>
          <p:cNvSpPr>
            <a:spLocks/>
          </p:cNvSpPr>
          <p:nvPr/>
        </p:nvSpPr>
        <p:spPr bwMode="auto">
          <a:xfrm flipV="1">
            <a:off x="5292725" y="5519935"/>
            <a:ext cx="1655763" cy="373022"/>
          </a:xfrm>
          <a:custGeom>
            <a:avLst/>
            <a:gdLst>
              <a:gd name="T0" fmla="*/ 1043 w 1043"/>
              <a:gd name="T1" fmla="*/ 0 h 136"/>
              <a:gd name="T2" fmla="*/ 1043 w 1043"/>
              <a:gd name="T3" fmla="*/ 136 h 136"/>
              <a:gd name="T4" fmla="*/ 0 w 1043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3" h="136">
                <a:moveTo>
                  <a:pt x="1043" y="0"/>
                </a:moveTo>
                <a:lnTo>
                  <a:pt x="1043" y="136"/>
                </a:lnTo>
                <a:lnTo>
                  <a:pt x="0" y="1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35EC6B-D2A3-4A84-A32A-FC526660622F}" type="slidenum">
              <a:rPr lang="en-US" altLang="ko-KR"/>
              <a:pPr/>
              <a:t>56</a:t>
            </a:fld>
            <a:endParaRPr lang="en-US" altLang="ko-KR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4624"/>
            <a:ext cx="8534400" cy="1008062"/>
          </a:xfrm>
        </p:spPr>
        <p:txBody>
          <a:bodyPr/>
          <a:lstStyle/>
          <a:p>
            <a:r>
              <a:rPr lang="en-US" altLang="ko-KR" dirty="0"/>
              <a:t>Controlling Duplicate Elimination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608512"/>
          </a:xfrm>
        </p:spPr>
        <p:txBody>
          <a:bodyPr/>
          <a:lstStyle/>
          <a:p>
            <a:r>
              <a:rPr lang="en-US" altLang="ko-KR" dirty="0"/>
              <a:t>Set</a:t>
            </a:r>
          </a:p>
          <a:p>
            <a:pPr lvl="1"/>
            <a:r>
              <a:rPr lang="en-US" altLang="ko-KR" dirty="0"/>
              <a:t>Force the result to be a set by SELECT DISTINCT . . .</a:t>
            </a:r>
          </a:p>
          <a:p>
            <a:pPr lvl="1"/>
            <a:r>
              <a:rPr lang="en-US" altLang="ko-KR" dirty="0"/>
              <a:t>More Efficient than Bag for some operations</a:t>
            </a:r>
          </a:p>
          <a:p>
            <a:pPr lvl="1"/>
            <a:r>
              <a:rPr lang="en-US" altLang="ko-KR" dirty="0"/>
              <a:t>INTERSECTION, UNION, EXCEPT of SQL: set operations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Example</a:t>
            </a:r>
          </a:p>
          <a:p>
            <a:pPr lvl="1"/>
            <a:r>
              <a:rPr lang="en-US" altLang="ko-KR" dirty="0"/>
              <a:t>From Sells(bar, beer, price), find all the different prices charged for beers</a:t>
            </a:r>
            <a:r>
              <a:rPr lang="en-US" altLang="ko-KR" dirty="0" smtClean="0"/>
              <a:t>:</a:t>
            </a:r>
          </a:p>
          <a:p>
            <a:pPr lvl="1"/>
            <a:endParaRPr lang="en-US" altLang="ko-KR" dirty="0"/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sz="2000" dirty="0"/>
              <a:t>		</a:t>
            </a:r>
            <a:r>
              <a:rPr lang="en-US" altLang="ko-KR" sz="2000" dirty="0">
                <a:latin typeface="Courier New" panose="02070309020205020404" pitchFamily="49" charset="0"/>
              </a:rPr>
              <a:t>SELECT DISTINCT price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ko-KR" sz="2000" dirty="0">
                <a:latin typeface="Courier New" panose="02070309020205020404" pitchFamily="49" charset="0"/>
              </a:rPr>
              <a:t>		FROM Sells;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Notice </a:t>
            </a:r>
            <a:r>
              <a:rPr lang="en-US" altLang="ko-KR" dirty="0"/>
              <a:t>that without DISTINCT, each price would be listed as many times as there were bar/beer pairs at that price.</a:t>
            </a:r>
          </a:p>
        </p:txBody>
      </p:sp>
    </p:spTree>
    <p:extLst>
      <p:ext uri="{BB962C8B-B14F-4D97-AF65-F5344CB8AC3E}">
        <p14:creationId xmlns:p14="http://schemas.microsoft.com/office/powerpoint/2010/main" val="100117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DEE103-F6D7-44D7-869E-E2337EA30C98}" type="slidenum">
              <a:rPr lang="en-US" altLang="ko-KR"/>
              <a:pPr/>
              <a:t>57</a:t>
            </a:fld>
            <a:endParaRPr lang="en-US" altLang="ko-KR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8229600" cy="955675"/>
          </a:xfrm>
        </p:spPr>
        <p:txBody>
          <a:bodyPr/>
          <a:lstStyle/>
          <a:p>
            <a:r>
              <a:rPr lang="en-US" altLang="ko-KR" dirty="0"/>
              <a:t>Controlling Duplicate Elimination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/>
              <a:t>Bag</a:t>
            </a:r>
          </a:p>
          <a:p>
            <a:pPr lvl="1">
              <a:lnSpc>
                <a:spcPct val="90000"/>
              </a:lnSpc>
            </a:pPr>
            <a:r>
              <a:rPr lang="en-US" altLang="ko-KR" dirty="0"/>
              <a:t>Force the result to be a bag by ALL, as in        . . . UNION ALL . . .</a:t>
            </a:r>
          </a:p>
          <a:p>
            <a:pPr lvl="1">
              <a:lnSpc>
                <a:spcPct val="90000"/>
              </a:lnSpc>
            </a:pPr>
            <a:endParaRPr lang="en-US" altLang="ko-KR" dirty="0"/>
          </a:p>
          <a:p>
            <a:pPr>
              <a:lnSpc>
                <a:spcPct val="90000"/>
              </a:lnSpc>
            </a:pPr>
            <a:r>
              <a:rPr lang="en-US" altLang="ko-KR" dirty="0"/>
              <a:t>Example</a:t>
            </a:r>
          </a:p>
          <a:p>
            <a:pPr lvl="1">
              <a:lnSpc>
                <a:spcPct val="90000"/>
              </a:lnSpc>
            </a:pPr>
            <a:r>
              <a:rPr lang="en-US" altLang="ko-KR" dirty="0"/>
              <a:t>Using relations Frequents (drinker, bar) and </a:t>
            </a:r>
            <a:r>
              <a:rPr lang="en-US" altLang="ko-KR" dirty="0" smtClean="0"/>
              <a:t>Likes </a:t>
            </a:r>
            <a:r>
              <a:rPr lang="en-US" altLang="ko-KR" dirty="0"/>
              <a:t>(drinker, beer</a:t>
            </a:r>
            <a:r>
              <a:rPr lang="en-US" altLang="ko-KR" dirty="0" smtClean="0"/>
              <a:t>):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ko-KR" dirty="0" smtClean="0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600" dirty="0"/>
              <a:t>		</a:t>
            </a:r>
            <a:r>
              <a:rPr lang="en-US" altLang="ko-KR" dirty="0">
                <a:latin typeface="Courier New" panose="02070309020205020404" pitchFamily="49" charset="0"/>
              </a:rPr>
              <a:t>(SELECT drinker FROM Frequents)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</a:rPr>
              <a:t>			EXCEPT </a:t>
            </a:r>
            <a:r>
              <a:rPr lang="en-US" altLang="ko-KR" dirty="0">
                <a:solidFill>
                  <a:srgbClr val="FF0000"/>
                </a:solidFill>
                <a:latin typeface="Courier New" panose="02070309020205020404" pitchFamily="49" charset="0"/>
              </a:rPr>
              <a:t>ALL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dirty="0">
                <a:latin typeface="Courier New" panose="02070309020205020404" pitchFamily="49" charset="0"/>
              </a:rPr>
              <a:t>		(SELECT drinker FROM Likes);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dirty="0">
              <a:latin typeface="Courier New" panose="02070309020205020404" pitchFamily="49" charset="0"/>
            </a:endParaRPr>
          </a:p>
          <a:p>
            <a:pPr lvl="2">
              <a:lnSpc>
                <a:spcPct val="90000"/>
              </a:lnSpc>
            </a:pPr>
            <a:r>
              <a:rPr lang="en-US" altLang="ko-KR" dirty="0"/>
              <a:t>Lists drinkers who frequent more bars than they like beers, and does so as many times as the difference of those counts.</a:t>
            </a:r>
          </a:p>
          <a:p>
            <a:pPr lvl="2">
              <a:lnSpc>
                <a:spcPct val="90000"/>
              </a:lnSpc>
            </a:pPr>
            <a:r>
              <a:rPr lang="en-US" altLang="ko-KR" dirty="0"/>
              <a:t>Difference from EXCEPT without ALL</a:t>
            </a:r>
          </a:p>
        </p:txBody>
      </p:sp>
    </p:spTree>
    <p:extLst>
      <p:ext uri="{BB962C8B-B14F-4D97-AF65-F5344CB8AC3E}">
        <p14:creationId xmlns:p14="http://schemas.microsoft.com/office/powerpoint/2010/main" val="36044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A13487-37DF-4625-AC1B-AC900A3D52B5}" type="slidenum">
              <a:rPr lang="en-US" altLang="ko-KR"/>
              <a:pPr/>
              <a:t>58</a:t>
            </a:fld>
            <a:endParaRPr lang="en-US" altLang="ko-KR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Aggregations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/>
              <a:t>SUM, AVG, COUNT, MIN, and MAX can be applied to a column in a SELECT clause to produce that aggregation on the column.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Also, COUNT(*) counts the number of tuples.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Example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From Sells (bar, beer, price), find the average price of Bud:</a:t>
            </a:r>
          </a:p>
          <a:p>
            <a:pPr lvl="1">
              <a:lnSpc>
                <a:spcPct val="90000"/>
              </a:lnSpc>
            </a:pPr>
            <a:endParaRPr lang="en-US" altLang="ko-KR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		</a:t>
            </a:r>
            <a:r>
              <a:rPr lang="en-US" altLang="ko-KR">
                <a:latin typeface="Courier New" panose="02070309020205020404" pitchFamily="49" charset="0"/>
              </a:rPr>
              <a:t>SELECT AVG(price)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		FROM Sells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latin typeface="Courier New" panose="02070309020205020404" pitchFamily="49" charset="0"/>
              </a:rPr>
              <a:t>		WHERE beer = ‘Bud’;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506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E3555-2E8C-4D4B-B383-DD38F05C929D}" type="slidenum">
              <a:rPr lang="en-US" altLang="ko-KR"/>
              <a:pPr/>
              <a:t>59</a:t>
            </a:fld>
            <a:endParaRPr lang="en-US" altLang="ko-KR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Eliminating Duplicates in an Aggregation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424863" cy="4419600"/>
          </a:xfrm>
        </p:spPr>
        <p:txBody>
          <a:bodyPr/>
          <a:lstStyle/>
          <a:p>
            <a:r>
              <a:rPr lang="en-US" altLang="ko-KR"/>
              <a:t>DISTINCT inside an aggregation causes duplicates to be eliminated before the aggregation.</a:t>
            </a:r>
            <a:br>
              <a:rPr lang="en-US" altLang="ko-KR"/>
            </a:br>
            <a:endParaRPr lang="en-US" altLang="ko-KR"/>
          </a:p>
          <a:p>
            <a:r>
              <a:rPr lang="en-US" altLang="ko-KR"/>
              <a:t>Example</a:t>
            </a:r>
          </a:p>
          <a:p>
            <a:pPr lvl="1"/>
            <a:r>
              <a:rPr lang="en-US" altLang="ko-KR"/>
              <a:t>find the number of different prices charged for Bud:</a:t>
            </a:r>
            <a:br>
              <a:rPr lang="en-US" altLang="ko-KR"/>
            </a:br>
            <a:endParaRPr lang="en-US" altLang="ko-KR"/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</a:t>
            </a:r>
            <a:r>
              <a:rPr lang="en-US" altLang="ko-KR" sz="2000">
                <a:latin typeface="Courier New" panose="02070309020205020404" pitchFamily="49" charset="0"/>
              </a:rPr>
              <a:t>SELECT COUNT(DISTINCT price)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>
                <a:latin typeface="Courier New" panose="02070309020205020404" pitchFamily="49" charset="0"/>
              </a:rPr>
              <a:t>		FROM Sells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>
                <a:latin typeface="Courier New" panose="02070309020205020404" pitchFamily="49" charset="0"/>
              </a:rPr>
              <a:t>		WHERE beer = ‘Bud’;</a:t>
            </a:r>
          </a:p>
        </p:txBody>
      </p:sp>
    </p:spTree>
    <p:extLst>
      <p:ext uri="{BB962C8B-B14F-4D97-AF65-F5344CB8AC3E}">
        <p14:creationId xmlns:p14="http://schemas.microsoft.com/office/powerpoint/2010/main" val="312396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2ECA9-B356-4390-B29F-50A7A2FB3495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Declaring a Relation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608512"/>
          </a:xfrm>
        </p:spPr>
        <p:txBody>
          <a:bodyPr/>
          <a:lstStyle/>
          <a:p>
            <a:r>
              <a:rPr lang="en-US" altLang="ko-KR"/>
              <a:t>Simplest form is: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CREATE TABLE &lt;name&gt; (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	&lt;list of elements&gt;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);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ko-KR"/>
          </a:p>
          <a:p>
            <a:r>
              <a:rPr lang="en-US" altLang="ko-KR"/>
              <a:t>And you may remove a relation from the database schema by: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DROP TABLE &lt;name&gt;;</a:t>
            </a:r>
          </a:p>
        </p:txBody>
      </p:sp>
    </p:spTree>
    <p:extLst>
      <p:ext uri="{BB962C8B-B14F-4D97-AF65-F5344CB8AC3E}">
        <p14:creationId xmlns:p14="http://schemas.microsoft.com/office/powerpoint/2010/main" val="90442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DB1AD-EB44-49DB-BBA0-602E08B18E6F}" type="slidenum">
              <a:rPr lang="en-US" altLang="ko-KR"/>
              <a:pPr/>
              <a:t>60</a:t>
            </a:fld>
            <a:endParaRPr lang="en-US" altLang="ko-KR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NULL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s Ignored in Aggregation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642350" cy="4608513"/>
          </a:xfrm>
        </p:spPr>
        <p:txBody>
          <a:bodyPr/>
          <a:lstStyle/>
          <a:p>
            <a:r>
              <a:rPr lang="en-US" altLang="ko-KR"/>
              <a:t>NULL never contributes to a sum, average, or count, and can never be the minimum or maximum of a column.</a:t>
            </a:r>
          </a:p>
          <a:p>
            <a:r>
              <a:rPr lang="en-US" altLang="ko-KR"/>
              <a:t>But if there are no non-NULL values in a column, then the result of the aggregation is NULL.</a:t>
            </a:r>
          </a:p>
          <a:p>
            <a:r>
              <a:rPr lang="en-US" altLang="ko-KR"/>
              <a:t>Example</a:t>
            </a:r>
          </a:p>
        </p:txBody>
      </p:sp>
      <p:sp>
        <p:nvSpPr>
          <p:cNvPr id="314373" name="Text Box 5"/>
          <p:cNvSpPr txBox="1">
            <a:spLocks noChangeArrowheads="1"/>
          </p:cNvSpPr>
          <p:nvPr/>
        </p:nvSpPr>
        <p:spPr bwMode="auto">
          <a:xfrm>
            <a:off x="5868144" y="3591222"/>
            <a:ext cx="28082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latinLnBrk="0" hangingPunct="0"/>
            <a:r>
              <a:rPr kumimoji="0" lang="en-US" altLang="ko-KR" sz="2000">
                <a:latin typeface="+mn-lt"/>
              </a:rPr>
              <a:t>The number of bars</a:t>
            </a:r>
          </a:p>
          <a:p>
            <a:pPr eaLnBrk="0" latinLnBrk="0" hangingPunct="0"/>
            <a:r>
              <a:rPr kumimoji="0" lang="en-US" altLang="ko-KR" sz="2000">
                <a:latin typeface="+mn-lt"/>
              </a:rPr>
              <a:t>that sell Bud.</a:t>
            </a:r>
          </a:p>
        </p:txBody>
      </p:sp>
      <p:sp>
        <p:nvSpPr>
          <p:cNvPr id="314374" name="Text Box 6"/>
          <p:cNvSpPr txBox="1">
            <a:spLocks noChangeArrowheads="1"/>
          </p:cNvSpPr>
          <p:nvPr/>
        </p:nvSpPr>
        <p:spPr bwMode="auto">
          <a:xfrm>
            <a:off x="5868144" y="4869160"/>
            <a:ext cx="2808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latinLnBrk="0" hangingPunct="0"/>
            <a:r>
              <a:rPr kumimoji="0" lang="en-US" altLang="ko-KR" sz="2000">
                <a:latin typeface="+mn-lt"/>
              </a:rPr>
              <a:t>The number of bars</a:t>
            </a:r>
          </a:p>
          <a:p>
            <a:pPr eaLnBrk="0" latinLnBrk="0" hangingPunct="0"/>
            <a:r>
              <a:rPr kumimoji="0" lang="en-US" altLang="ko-KR" sz="2000">
                <a:latin typeface="+mn-lt"/>
              </a:rPr>
              <a:t>that sell Bud at a</a:t>
            </a:r>
          </a:p>
          <a:p>
            <a:pPr eaLnBrk="0" latinLnBrk="0" hangingPunct="0"/>
            <a:r>
              <a:rPr kumimoji="0" lang="en-US" altLang="ko-KR" sz="2000">
                <a:latin typeface="+mn-lt"/>
              </a:rPr>
              <a:t>known price.</a:t>
            </a:r>
          </a:p>
        </p:txBody>
      </p:sp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1475531" y="5012035"/>
            <a:ext cx="3382963" cy="92551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b="1">
                <a:latin typeface="Courier New" panose="02070309020205020404" pitchFamily="49" charset="0"/>
              </a:rPr>
              <a:t>SELECT count(price)</a:t>
            </a:r>
          </a:p>
          <a:p>
            <a:r>
              <a:rPr lang="en-US" altLang="ko-KR" b="1">
                <a:latin typeface="Courier New" panose="02070309020205020404" pitchFamily="49" charset="0"/>
              </a:rPr>
              <a:t>FROM Sells</a:t>
            </a:r>
          </a:p>
          <a:p>
            <a:r>
              <a:rPr lang="en-US" altLang="ko-KR" b="1">
                <a:latin typeface="Courier New" panose="02070309020205020404" pitchFamily="49" charset="0"/>
              </a:rPr>
              <a:t>WHERE beer = ‘Bud’;</a:t>
            </a:r>
          </a:p>
        </p:txBody>
      </p:sp>
      <p:sp>
        <p:nvSpPr>
          <p:cNvPr id="314376" name="Rectangle 8"/>
          <p:cNvSpPr>
            <a:spLocks noChangeArrowheads="1"/>
          </p:cNvSpPr>
          <p:nvPr/>
        </p:nvSpPr>
        <p:spPr bwMode="auto">
          <a:xfrm>
            <a:off x="1475531" y="3716635"/>
            <a:ext cx="3382963" cy="92551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b="1">
                <a:latin typeface="Courier New" panose="02070309020205020404" pitchFamily="49" charset="0"/>
              </a:rPr>
              <a:t>SELECT count(*)</a:t>
            </a:r>
          </a:p>
          <a:p>
            <a:r>
              <a:rPr lang="en-US" altLang="ko-KR" b="1">
                <a:latin typeface="Courier New" panose="02070309020205020404" pitchFamily="49" charset="0"/>
              </a:rPr>
              <a:t>FROM Sells</a:t>
            </a:r>
          </a:p>
          <a:p>
            <a:r>
              <a:rPr lang="en-US" altLang="ko-KR" b="1">
                <a:latin typeface="Courier New" panose="02070309020205020404" pitchFamily="49" charset="0"/>
              </a:rPr>
              <a:t>WHERE beer = ‘Bud’;</a:t>
            </a:r>
          </a:p>
        </p:txBody>
      </p:sp>
      <p:cxnSp>
        <p:nvCxnSpPr>
          <p:cNvPr id="314377" name="AutoShape 9"/>
          <p:cNvCxnSpPr>
            <a:cxnSpLocks noChangeShapeType="1"/>
            <a:stCxn id="314373" idx="1"/>
            <a:endCxn id="314376" idx="3"/>
          </p:cNvCxnSpPr>
          <p:nvPr/>
        </p:nvCxnSpPr>
        <p:spPr bwMode="auto">
          <a:xfrm flipH="1">
            <a:off x="4858494" y="3942060"/>
            <a:ext cx="1009650" cy="2381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378" name="AutoShape 10"/>
          <p:cNvCxnSpPr>
            <a:cxnSpLocks noChangeShapeType="1"/>
            <a:stCxn id="314374" idx="1"/>
            <a:endCxn id="314375" idx="3"/>
          </p:cNvCxnSpPr>
          <p:nvPr/>
        </p:nvCxnSpPr>
        <p:spPr bwMode="auto">
          <a:xfrm flipH="1">
            <a:off x="4858494" y="5372397"/>
            <a:ext cx="1009650" cy="1031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9440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929AF0-4077-47B9-9D3C-1975E7730F51}" type="slidenum">
              <a:rPr lang="en-US" altLang="ko-KR"/>
              <a:pPr/>
              <a:t>61</a:t>
            </a:fld>
            <a:endParaRPr lang="en-US" altLang="ko-KR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Grouping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608512"/>
          </a:xfrm>
        </p:spPr>
        <p:txBody>
          <a:bodyPr/>
          <a:lstStyle/>
          <a:p>
            <a:r>
              <a:rPr lang="en-US" altLang="ko-KR" dirty="0"/>
              <a:t>We may follow a SELECT-FROM-WHERE expression by GROUP BY and a list of attributes.</a:t>
            </a:r>
          </a:p>
          <a:p>
            <a:pPr lvl="1"/>
            <a:r>
              <a:rPr lang="en-US" altLang="ko-KR" dirty="0"/>
              <a:t>The relation that results from the SELECT-FROM-WHERE is grouped according to the values of all those attributes, and any aggregation is applied only within each group.</a:t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/>
              <a:t>Example</a:t>
            </a:r>
          </a:p>
          <a:p>
            <a:pPr lvl="1"/>
            <a:r>
              <a:rPr lang="en-US" altLang="ko-KR" dirty="0"/>
              <a:t>From Sells(bar, beer, price), find the average price for each beer: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dirty="0"/>
              <a:t>		</a:t>
            </a:r>
            <a:r>
              <a:rPr lang="en-US" altLang="ko-KR" sz="1800" b="1" dirty="0">
                <a:latin typeface="Courier New" panose="02070309020205020404" pitchFamily="49" charset="0"/>
              </a:rPr>
              <a:t>SELECT </a:t>
            </a:r>
            <a:r>
              <a:rPr lang="en-US" altLang="ko-KR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beer</a:t>
            </a:r>
            <a:r>
              <a:rPr lang="en-US" altLang="ko-KR" sz="1800" b="1" dirty="0">
                <a:latin typeface="Courier New" panose="02070309020205020404" pitchFamily="49" charset="0"/>
              </a:rPr>
              <a:t>, AVG(price)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sz="1800" b="1" dirty="0">
                <a:latin typeface="Courier New" panose="02070309020205020404" pitchFamily="49" charset="0"/>
              </a:rPr>
              <a:t>		FROM Sells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ko-KR" sz="1800" b="1" dirty="0">
                <a:latin typeface="Courier New" panose="02070309020205020404" pitchFamily="49" charset="0"/>
              </a:rPr>
              <a:t>		</a:t>
            </a:r>
            <a:r>
              <a:rPr lang="en-US" altLang="ko-KR" sz="1800" b="1" dirty="0">
                <a:solidFill>
                  <a:srgbClr val="FF0000"/>
                </a:solidFill>
                <a:latin typeface="Courier New" panose="02070309020205020404" pitchFamily="49" charset="0"/>
              </a:rPr>
              <a:t>GROUP BY beer</a:t>
            </a:r>
            <a:r>
              <a:rPr lang="en-US" altLang="ko-KR" sz="1800" b="1" dirty="0">
                <a:latin typeface="Courier New" panose="02070309020205020404" pitchFamily="49" charset="0"/>
              </a:rPr>
              <a:t>;</a:t>
            </a:r>
            <a:endParaRPr lang="en-US" altLang="ko-KR" sz="1800" b="1" dirty="0"/>
          </a:p>
        </p:txBody>
      </p:sp>
    </p:spTree>
    <p:extLst>
      <p:ext uri="{BB962C8B-B14F-4D97-AF65-F5344CB8AC3E}">
        <p14:creationId xmlns:p14="http://schemas.microsoft.com/office/powerpoint/2010/main" val="36188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EE3A46-17A0-4FDC-B46A-E7B339B971AA}" type="slidenum">
              <a:rPr lang="en-US" altLang="ko-KR"/>
              <a:pPr/>
              <a:t>62</a:t>
            </a:fld>
            <a:endParaRPr lang="en-US" altLang="ko-KR"/>
          </a:p>
        </p:txBody>
      </p:sp>
      <p:sp>
        <p:nvSpPr>
          <p:cNvPr id="318476" name="Rectangle 12"/>
          <p:cNvSpPr>
            <a:spLocks noChangeArrowheads="1"/>
          </p:cNvSpPr>
          <p:nvPr/>
        </p:nvSpPr>
        <p:spPr bwMode="auto">
          <a:xfrm>
            <a:off x="1403350" y="3500438"/>
            <a:ext cx="3816350" cy="5762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474" name="Rectangle 10"/>
          <p:cNvSpPr>
            <a:spLocks noChangeArrowheads="1"/>
          </p:cNvSpPr>
          <p:nvPr/>
        </p:nvSpPr>
        <p:spPr bwMode="auto">
          <a:xfrm>
            <a:off x="539750" y="2924175"/>
            <a:ext cx="4824413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b="1" dirty="0">
                <a:latin typeface="Courier New" panose="02070309020205020404" pitchFamily="49" charset="0"/>
              </a:rPr>
              <a:t>SELECT </a:t>
            </a:r>
            <a:r>
              <a:rPr lang="en-US" altLang="ko-KR" b="1" dirty="0">
                <a:solidFill>
                  <a:srgbClr val="0000FF"/>
                </a:solidFill>
                <a:latin typeface="Courier New" panose="02070309020205020404" pitchFamily="49" charset="0"/>
              </a:rPr>
              <a:t>drinker</a:t>
            </a:r>
            <a:r>
              <a:rPr lang="en-US" altLang="ko-KR" b="1" dirty="0">
                <a:latin typeface="Courier New" panose="02070309020205020404" pitchFamily="49" charset="0"/>
              </a:rPr>
              <a:t>, AVG(price)</a:t>
            </a:r>
          </a:p>
          <a:p>
            <a:r>
              <a:rPr lang="en-US" altLang="ko-KR" b="1" dirty="0">
                <a:latin typeface="Courier New" panose="02070309020205020404" pitchFamily="49" charset="0"/>
              </a:rPr>
              <a:t>FROM Frequents, Sells</a:t>
            </a:r>
          </a:p>
          <a:p>
            <a:r>
              <a:rPr lang="en-US" altLang="ko-KR" b="1" dirty="0">
                <a:latin typeface="Courier New" panose="02070309020205020404" pitchFamily="49" charset="0"/>
              </a:rPr>
              <a:t>WHERE beer = ‘Bud’ AND</a:t>
            </a:r>
          </a:p>
          <a:p>
            <a:r>
              <a:rPr lang="en-US" altLang="ko-KR" b="1" dirty="0">
                <a:latin typeface="Courier New" panose="02070309020205020404" pitchFamily="49" charset="0"/>
              </a:rPr>
              <a:t>	</a:t>
            </a:r>
            <a:r>
              <a:rPr lang="en-US" altLang="ko-KR" b="1" dirty="0" err="1">
                <a:latin typeface="Courier New" panose="02070309020205020404" pitchFamily="49" charset="0"/>
              </a:rPr>
              <a:t>Frequents.bar</a:t>
            </a:r>
            <a:r>
              <a:rPr lang="en-US" altLang="ko-KR" b="1" dirty="0">
                <a:latin typeface="Courier New" panose="02070309020205020404" pitchFamily="49" charset="0"/>
              </a:rPr>
              <a:t> = </a:t>
            </a:r>
            <a:r>
              <a:rPr lang="en-US" altLang="ko-KR" b="1" dirty="0" err="1">
                <a:latin typeface="Courier New" panose="02070309020205020404" pitchFamily="49" charset="0"/>
              </a:rPr>
              <a:t>Sells.bar</a:t>
            </a:r>
            <a:endParaRPr lang="en-US" altLang="ko-KR" b="1" dirty="0">
              <a:latin typeface="Courier New" panose="02070309020205020404" pitchFamily="49" charset="0"/>
            </a:endParaRPr>
          </a:p>
          <a:p>
            <a:r>
              <a:rPr lang="en-US" altLang="ko-KR" b="1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GROUP </a:t>
            </a:r>
            <a:r>
              <a:rPr lang="en-US" altLang="ko-KR" b="1" dirty="0">
                <a:solidFill>
                  <a:srgbClr val="FF0000"/>
                </a:solidFill>
                <a:latin typeface="Courier New" panose="02070309020205020404" pitchFamily="49" charset="0"/>
              </a:rPr>
              <a:t>BY drinker</a:t>
            </a:r>
            <a:r>
              <a:rPr lang="en-US" altLang="ko-KR" b="1" dirty="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Example: Grouping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569325" cy="1384300"/>
          </a:xfrm>
        </p:spPr>
        <p:txBody>
          <a:bodyPr/>
          <a:lstStyle/>
          <a:p>
            <a:r>
              <a:rPr lang="en-US" altLang="ko-KR"/>
              <a:t>From Sells(bar, beer, price) and Frequents(drinker, bar)</a:t>
            </a:r>
          </a:p>
          <a:p>
            <a:pPr lvl="1"/>
            <a:r>
              <a:rPr lang="en-US" altLang="ko-KR"/>
              <a:t>find for each drinker the average price of Bud at the bars they frequent:</a:t>
            </a:r>
          </a:p>
        </p:txBody>
      </p:sp>
      <p:sp>
        <p:nvSpPr>
          <p:cNvPr id="318470" name="Text Box 6"/>
          <p:cNvSpPr txBox="1">
            <a:spLocks noChangeArrowheads="1"/>
          </p:cNvSpPr>
          <p:nvPr/>
        </p:nvSpPr>
        <p:spPr bwMode="auto">
          <a:xfrm>
            <a:off x="6156325" y="3860800"/>
            <a:ext cx="26638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latinLnBrk="0" hangingPunct="0"/>
            <a:r>
              <a:rPr kumimoji="0" lang="en-US" altLang="ko-KR" sz="2000">
                <a:latin typeface="+mn-lt"/>
              </a:rPr>
              <a:t>Compute</a:t>
            </a:r>
          </a:p>
          <a:p>
            <a:pPr eaLnBrk="0" latinLnBrk="0" hangingPunct="0"/>
            <a:r>
              <a:rPr kumimoji="0" lang="en-US" altLang="ko-KR" sz="2000">
                <a:latin typeface="+mn-lt"/>
              </a:rPr>
              <a:t>drinker-bar-price of Bud tuples first,</a:t>
            </a:r>
          </a:p>
          <a:p>
            <a:pPr eaLnBrk="0" latinLnBrk="0" hangingPunct="0"/>
            <a:r>
              <a:rPr kumimoji="0" lang="en-US" altLang="ko-KR" sz="2000">
                <a:latin typeface="+mn-lt"/>
              </a:rPr>
              <a:t>then group by drinker.</a:t>
            </a:r>
          </a:p>
        </p:txBody>
      </p:sp>
      <p:cxnSp>
        <p:nvCxnSpPr>
          <p:cNvPr id="318475" name="AutoShape 11"/>
          <p:cNvCxnSpPr>
            <a:cxnSpLocks noChangeShapeType="1"/>
            <a:stCxn id="318470" idx="1"/>
            <a:endCxn id="318476" idx="3"/>
          </p:cNvCxnSpPr>
          <p:nvPr/>
        </p:nvCxnSpPr>
        <p:spPr bwMode="auto">
          <a:xfrm rot="10800000">
            <a:off x="5219700" y="3789363"/>
            <a:ext cx="936625" cy="727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8373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EE3A46-17A0-4FDC-B46A-E7B339B971AA}" type="slidenum">
              <a:rPr lang="en-US" altLang="ko-KR"/>
              <a:pPr/>
              <a:t>63</a:t>
            </a:fld>
            <a:endParaRPr lang="en-US" altLang="ko-KR"/>
          </a:p>
        </p:txBody>
      </p:sp>
      <p:sp>
        <p:nvSpPr>
          <p:cNvPr id="318476" name="Rectangle 12"/>
          <p:cNvSpPr>
            <a:spLocks noChangeArrowheads="1"/>
          </p:cNvSpPr>
          <p:nvPr/>
        </p:nvSpPr>
        <p:spPr bwMode="auto">
          <a:xfrm>
            <a:off x="1403350" y="3500438"/>
            <a:ext cx="3816350" cy="5762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474" name="Rectangle 10"/>
          <p:cNvSpPr>
            <a:spLocks noChangeArrowheads="1"/>
          </p:cNvSpPr>
          <p:nvPr/>
        </p:nvSpPr>
        <p:spPr bwMode="auto">
          <a:xfrm>
            <a:off x="539750" y="2924175"/>
            <a:ext cx="712859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ko-KR" b="1" dirty="0">
                <a:latin typeface="Courier New" panose="02070309020205020404" pitchFamily="49" charset="0"/>
              </a:rPr>
              <a:t>SELECT </a:t>
            </a:r>
            <a:r>
              <a:rPr lang="en-US" altLang="ko-KR" b="1" dirty="0">
                <a:solidFill>
                  <a:srgbClr val="0000FF"/>
                </a:solidFill>
                <a:latin typeface="Courier New" panose="02070309020205020404" pitchFamily="49" charset="0"/>
              </a:rPr>
              <a:t>drinker</a:t>
            </a:r>
            <a:r>
              <a:rPr lang="en-US" altLang="ko-KR" b="1" dirty="0">
                <a:latin typeface="Courier New" panose="02070309020205020404" pitchFamily="49" charset="0"/>
              </a:rPr>
              <a:t>, AVG(price</a:t>
            </a:r>
            <a:r>
              <a:rPr lang="en-US" altLang="ko-KR" b="1" dirty="0" smtClean="0">
                <a:latin typeface="Courier New" panose="02070309020205020404" pitchFamily="49" charset="0"/>
              </a:rPr>
              <a:t>) </a:t>
            </a:r>
          </a:p>
          <a:p>
            <a:r>
              <a:rPr lang="en-US" altLang="ko-KR" b="1" dirty="0" smtClean="0">
                <a:latin typeface="Courier New" panose="02070309020205020404" pitchFamily="49" charset="0"/>
              </a:rPr>
              <a:t>FROM </a:t>
            </a:r>
            <a:r>
              <a:rPr lang="en-US" altLang="ko-KR" b="1" dirty="0">
                <a:latin typeface="Courier New" panose="02070309020205020404" pitchFamily="49" charset="0"/>
              </a:rPr>
              <a:t>Frequents, Sells</a:t>
            </a:r>
          </a:p>
          <a:p>
            <a:r>
              <a:rPr lang="en-US" altLang="ko-KR" b="1" dirty="0">
                <a:latin typeface="Courier New" panose="02070309020205020404" pitchFamily="49" charset="0"/>
              </a:rPr>
              <a:t>WHERE beer = ‘Bud’ AND</a:t>
            </a:r>
          </a:p>
          <a:p>
            <a:r>
              <a:rPr lang="en-US" altLang="ko-KR" b="1" dirty="0">
                <a:latin typeface="Courier New" panose="02070309020205020404" pitchFamily="49" charset="0"/>
              </a:rPr>
              <a:t>	</a:t>
            </a:r>
            <a:r>
              <a:rPr lang="en-US" altLang="ko-KR" b="1" dirty="0" err="1">
                <a:latin typeface="Courier New" panose="02070309020205020404" pitchFamily="49" charset="0"/>
              </a:rPr>
              <a:t>Frequents.bar</a:t>
            </a:r>
            <a:r>
              <a:rPr lang="en-US" altLang="ko-KR" b="1" dirty="0">
                <a:latin typeface="Courier New" panose="02070309020205020404" pitchFamily="49" charset="0"/>
              </a:rPr>
              <a:t> = </a:t>
            </a:r>
            <a:r>
              <a:rPr lang="en-US" altLang="ko-KR" b="1" dirty="0" err="1">
                <a:latin typeface="Courier New" panose="02070309020205020404" pitchFamily="49" charset="0"/>
              </a:rPr>
              <a:t>Sells.bar</a:t>
            </a:r>
            <a:endParaRPr lang="en-US" altLang="ko-KR" b="1" dirty="0">
              <a:latin typeface="Courier New" panose="02070309020205020404" pitchFamily="49" charset="0"/>
            </a:endParaRPr>
          </a:p>
          <a:p>
            <a:r>
              <a:rPr lang="en-US" altLang="ko-KR" b="1" dirty="0" smtClean="0">
                <a:latin typeface="Courier New" panose="02070309020205020404" pitchFamily="49" charset="0"/>
              </a:rPr>
              <a:t>GROUP </a:t>
            </a:r>
            <a:r>
              <a:rPr lang="en-US" altLang="ko-KR" b="1" dirty="0">
                <a:latin typeface="Courier New" panose="02070309020205020404" pitchFamily="49" charset="0"/>
              </a:rPr>
              <a:t>BY drinker</a:t>
            </a:r>
            <a:r>
              <a:rPr lang="en-US" altLang="ko-KR" b="1" dirty="0" smtClean="0">
                <a:latin typeface="Courier New" panose="02070309020205020404" pitchFamily="49" charset="0"/>
              </a:rPr>
              <a:t>;</a:t>
            </a:r>
          </a:p>
          <a:p>
            <a:r>
              <a:rPr lang="en-US" altLang="ko-KR" b="1" dirty="0">
                <a:solidFill>
                  <a:srgbClr val="FF0000"/>
                </a:solidFill>
                <a:latin typeface="Courier New" panose="02070309020205020404" pitchFamily="49" charset="0"/>
              </a:rPr>
              <a:t>ORDER BY drinker </a:t>
            </a:r>
            <a:r>
              <a:rPr lang="en-US" altLang="ko-KR" b="1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ASC</a:t>
            </a:r>
            <a:endParaRPr lang="en-US" altLang="ko-KR" b="1" dirty="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Grouping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569325" cy="1384300"/>
          </a:xfrm>
        </p:spPr>
        <p:txBody>
          <a:bodyPr/>
          <a:lstStyle/>
          <a:p>
            <a:r>
              <a:rPr lang="en-US" altLang="ko-KR" dirty="0"/>
              <a:t>From Sells(bar, beer, price) and Frequents(drinker, bar)</a:t>
            </a:r>
          </a:p>
          <a:p>
            <a:pPr lvl="1"/>
            <a:r>
              <a:rPr lang="en-US" altLang="ko-KR" dirty="0" smtClean="0"/>
              <a:t>List </a:t>
            </a:r>
            <a:r>
              <a:rPr lang="en-US" altLang="ko-KR" dirty="0" smtClean="0"/>
              <a:t>drinkers and </a:t>
            </a:r>
            <a:r>
              <a:rPr lang="en-US" altLang="ko-KR" dirty="0"/>
              <a:t>the average price of Bud at the bars they </a:t>
            </a:r>
            <a:r>
              <a:rPr lang="en-US" altLang="ko-KR" dirty="0" smtClean="0"/>
              <a:t>frequent by drinker name</a:t>
            </a:r>
            <a:endParaRPr lang="en-US" altLang="ko-KR" dirty="0"/>
          </a:p>
        </p:txBody>
      </p:sp>
      <p:sp>
        <p:nvSpPr>
          <p:cNvPr id="318470" name="Text Box 6"/>
          <p:cNvSpPr txBox="1">
            <a:spLocks noChangeArrowheads="1"/>
          </p:cNvSpPr>
          <p:nvPr/>
        </p:nvSpPr>
        <p:spPr bwMode="auto">
          <a:xfrm>
            <a:off x="6156325" y="3860800"/>
            <a:ext cx="26638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latinLnBrk="0" hangingPunct="0"/>
            <a:r>
              <a:rPr kumimoji="0" lang="en-US" altLang="ko-KR" sz="2000">
                <a:latin typeface="+mn-lt"/>
              </a:rPr>
              <a:t>Compute</a:t>
            </a:r>
          </a:p>
          <a:p>
            <a:pPr eaLnBrk="0" latinLnBrk="0" hangingPunct="0"/>
            <a:r>
              <a:rPr kumimoji="0" lang="en-US" altLang="ko-KR" sz="2000">
                <a:latin typeface="+mn-lt"/>
              </a:rPr>
              <a:t>drinker-bar-price of Bud tuples first,</a:t>
            </a:r>
          </a:p>
          <a:p>
            <a:pPr eaLnBrk="0" latinLnBrk="0" hangingPunct="0"/>
            <a:r>
              <a:rPr kumimoji="0" lang="en-US" altLang="ko-KR" sz="2000">
                <a:latin typeface="+mn-lt"/>
              </a:rPr>
              <a:t>then group by drinker.</a:t>
            </a:r>
          </a:p>
        </p:txBody>
      </p:sp>
      <p:cxnSp>
        <p:nvCxnSpPr>
          <p:cNvPr id="318475" name="AutoShape 11"/>
          <p:cNvCxnSpPr>
            <a:cxnSpLocks noChangeShapeType="1"/>
            <a:stCxn id="318470" idx="1"/>
            <a:endCxn id="318476" idx="3"/>
          </p:cNvCxnSpPr>
          <p:nvPr/>
        </p:nvCxnSpPr>
        <p:spPr bwMode="auto">
          <a:xfrm rot="10800000">
            <a:off x="5219700" y="3789363"/>
            <a:ext cx="936625" cy="727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2015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19328-1749-4F80-9828-FBBB8B2F869E}" type="slidenum">
              <a:rPr lang="en-US" altLang="ko-KR"/>
              <a:pPr/>
              <a:t>64</a:t>
            </a:fld>
            <a:endParaRPr lang="en-US" altLang="ko-KR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4316" y="33621"/>
            <a:ext cx="8714147" cy="955675"/>
          </a:xfrm>
        </p:spPr>
        <p:txBody>
          <a:bodyPr>
            <a:noAutofit/>
          </a:bodyPr>
          <a:lstStyle/>
          <a:p>
            <a:r>
              <a:rPr lang="en-US" altLang="ko-KR" dirty="0"/>
              <a:t>Restriction on SELECT Lists With Aggregation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967287"/>
          </a:xfrm>
        </p:spPr>
        <p:txBody>
          <a:bodyPr>
            <a:noAutofit/>
          </a:bodyPr>
          <a:lstStyle/>
          <a:p>
            <a:pPr marL="354013" indent="-354013">
              <a:lnSpc>
                <a:spcPct val="90000"/>
              </a:lnSpc>
            </a:pPr>
            <a:r>
              <a:rPr lang="en-US" altLang="ko-KR" dirty="0"/>
              <a:t>If any aggregation is used, then each element of the SELECT list must be either:</a:t>
            </a:r>
          </a:p>
          <a:p>
            <a:pPr marL="801688" lvl="1" indent="-268288">
              <a:lnSpc>
                <a:spcPct val="90000"/>
              </a:lnSpc>
            </a:pPr>
            <a:r>
              <a:rPr lang="en-US" altLang="ko-KR" dirty="0"/>
              <a:t>Aggregated, or</a:t>
            </a:r>
          </a:p>
          <a:p>
            <a:pPr marL="801688" lvl="1" indent="-268288">
              <a:lnSpc>
                <a:spcPct val="90000"/>
              </a:lnSpc>
            </a:pPr>
            <a:r>
              <a:rPr lang="en-US" altLang="ko-KR" dirty="0"/>
              <a:t>An attribute on the GROUP BY list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354013" indent="-354013">
              <a:lnSpc>
                <a:spcPct val="90000"/>
              </a:lnSpc>
            </a:pPr>
            <a:r>
              <a:rPr lang="en-US" altLang="ko-KR" dirty="0"/>
              <a:t>Example</a:t>
            </a:r>
          </a:p>
          <a:p>
            <a:pPr marL="801688" lvl="1" indent="-268288">
              <a:lnSpc>
                <a:spcPct val="90000"/>
              </a:lnSpc>
            </a:pPr>
            <a:r>
              <a:rPr lang="en-US" altLang="ko-KR" dirty="0"/>
              <a:t>You might think you could find the bar that sells Bud the cheapest by:</a:t>
            </a:r>
          </a:p>
          <a:p>
            <a:pPr marL="354013" indent="-354013">
              <a:lnSpc>
                <a:spcPct val="90000"/>
              </a:lnSpc>
            </a:pPr>
            <a:endParaRPr lang="en-US" altLang="ko-KR" dirty="0"/>
          </a:p>
          <a:p>
            <a:pPr marL="354013" indent="-354013">
              <a:lnSpc>
                <a:spcPct val="90000"/>
              </a:lnSpc>
            </a:pPr>
            <a:endParaRPr lang="en-US" altLang="ko-KR" dirty="0"/>
          </a:p>
          <a:p>
            <a:pPr marL="801688" lvl="1" indent="-268288">
              <a:lnSpc>
                <a:spcPct val="90000"/>
              </a:lnSpc>
            </a:pPr>
            <a:endParaRPr lang="en-US" altLang="ko-KR" dirty="0" smtClean="0"/>
          </a:p>
          <a:p>
            <a:pPr marL="801688" lvl="1" indent="-268288">
              <a:lnSpc>
                <a:spcPct val="90000"/>
              </a:lnSpc>
            </a:pPr>
            <a:r>
              <a:rPr lang="en-US" altLang="ko-KR" dirty="0" smtClean="0"/>
              <a:t>But </a:t>
            </a:r>
            <a:r>
              <a:rPr lang="en-US" altLang="ko-KR" dirty="0"/>
              <a:t>this query is illegal in SQL.</a:t>
            </a:r>
          </a:p>
          <a:p>
            <a:pPr marL="1258888" lvl="2" indent="-268288">
              <a:lnSpc>
                <a:spcPct val="90000"/>
              </a:lnSpc>
            </a:pPr>
            <a:r>
              <a:rPr lang="en-US" altLang="ko-KR" sz="2000" dirty="0"/>
              <a:t>Note bar is neither aggregated nor on the GROUP BY list.</a:t>
            </a:r>
          </a:p>
          <a:p>
            <a:pPr marL="1258888" lvl="2" indent="-268288">
              <a:lnSpc>
                <a:spcPct val="90000"/>
              </a:lnSpc>
            </a:pPr>
            <a:r>
              <a:rPr lang="en-US" altLang="ko-KR" sz="2000" dirty="0">
                <a:solidFill>
                  <a:srgbClr val="FF0000"/>
                </a:solidFill>
              </a:rPr>
              <a:t>bar in SELECT clause does not correspond with MIN(price)</a:t>
            </a:r>
          </a:p>
        </p:txBody>
      </p:sp>
      <p:sp>
        <p:nvSpPr>
          <p:cNvPr id="319493" name="Rectangle 5"/>
          <p:cNvSpPr>
            <a:spLocks noChangeArrowheads="1"/>
          </p:cNvSpPr>
          <p:nvPr/>
        </p:nvSpPr>
        <p:spPr bwMode="auto">
          <a:xfrm>
            <a:off x="1475657" y="3861048"/>
            <a:ext cx="3456384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500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SELECT bar, MIN(price)</a:t>
            </a:r>
          </a:p>
          <a:p>
            <a:pPr>
              <a:spcBef>
                <a:spcPct val="2500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FROM Sells</a:t>
            </a:r>
          </a:p>
          <a:p>
            <a:pPr>
              <a:spcBef>
                <a:spcPct val="2500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WHERE beer = ‘Bud’;</a:t>
            </a:r>
          </a:p>
        </p:txBody>
      </p:sp>
      <p:sp>
        <p:nvSpPr>
          <p:cNvPr id="319494" name="Rectangle 6"/>
          <p:cNvSpPr>
            <a:spLocks noChangeArrowheads="1"/>
          </p:cNvSpPr>
          <p:nvPr/>
        </p:nvSpPr>
        <p:spPr bwMode="auto">
          <a:xfrm>
            <a:off x="2410693" y="3861048"/>
            <a:ext cx="649288" cy="360363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5" name="Rectangle 7"/>
          <p:cNvSpPr>
            <a:spLocks noChangeArrowheads="1"/>
          </p:cNvSpPr>
          <p:nvPr/>
        </p:nvSpPr>
        <p:spPr bwMode="auto">
          <a:xfrm>
            <a:off x="3131418" y="3861048"/>
            <a:ext cx="1439863" cy="360363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148C41-D80A-4FCB-B2BA-245C7408F01B}" type="slidenum">
              <a:rPr lang="en-US" altLang="ko-KR"/>
              <a:pPr/>
              <a:t>65</a:t>
            </a:fld>
            <a:endParaRPr lang="en-US" altLang="ko-KR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067" y="23196"/>
            <a:ext cx="8928992" cy="903634"/>
          </a:xfrm>
        </p:spPr>
        <p:txBody>
          <a:bodyPr>
            <a:normAutofit/>
          </a:bodyPr>
          <a:lstStyle/>
          <a:p>
            <a:r>
              <a:rPr lang="en-US" altLang="ko-KR" dirty="0"/>
              <a:t>HAVING Clauses: Conditioned GROUP BY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642350" cy="4608512"/>
          </a:xfrm>
        </p:spPr>
        <p:txBody>
          <a:bodyPr/>
          <a:lstStyle/>
          <a:p>
            <a:r>
              <a:rPr lang="en-US" altLang="ko-KR"/>
              <a:t>HAVING &lt;condition&gt; may follow a GROUP BY clause.</a:t>
            </a:r>
          </a:p>
          <a:p>
            <a:pPr lvl="1"/>
            <a:r>
              <a:rPr lang="en-US" altLang="ko-KR"/>
              <a:t>The condition applies to each group, and groups not satisfying the condition are eliminated.</a:t>
            </a:r>
          </a:p>
          <a:p>
            <a:endParaRPr lang="en-US" altLang="ko-KR"/>
          </a:p>
          <a:p>
            <a:r>
              <a:rPr lang="en-US" altLang="ko-KR"/>
              <a:t>Requirements</a:t>
            </a:r>
          </a:p>
          <a:p>
            <a:pPr lvl="1"/>
            <a:r>
              <a:rPr lang="en-US" altLang="ko-KR"/>
              <a:t>These conditions may refer to any relation or tuple-variable in the FROM clause.</a:t>
            </a:r>
          </a:p>
          <a:p>
            <a:pPr lvl="1"/>
            <a:r>
              <a:rPr lang="en-US" altLang="ko-KR"/>
              <a:t>They may refer to attributes of those relations, as long as the attribute makes sense within a group; i.e., it is either:</a:t>
            </a:r>
          </a:p>
          <a:p>
            <a:pPr lvl="2"/>
            <a:r>
              <a:rPr lang="en-US" altLang="ko-KR"/>
              <a:t>A grouping attribute, or</a:t>
            </a:r>
          </a:p>
          <a:p>
            <a:pPr lvl="2"/>
            <a:r>
              <a:rPr lang="en-US" altLang="ko-KR"/>
              <a:t>Aggregated.</a:t>
            </a:r>
          </a:p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506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22768B-C684-4FF3-94E9-AC3CDFDA8B49}" type="slidenum">
              <a:rPr lang="en-US" altLang="ko-KR"/>
              <a:pPr/>
              <a:t>66</a:t>
            </a:fld>
            <a:endParaRPr lang="en-US" altLang="ko-KR"/>
          </a:p>
        </p:txBody>
      </p:sp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684213" y="3716338"/>
            <a:ext cx="4248150" cy="11525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HAVING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1223962"/>
          </a:xfrm>
        </p:spPr>
        <p:txBody>
          <a:bodyPr/>
          <a:lstStyle/>
          <a:p>
            <a:r>
              <a:rPr lang="en-US" altLang="ko-KR"/>
              <a:t>From Sells(bar, beer, price)</a:t>
            </a:r>
          </a:p>
          <a:p>
            <a:pPr lvl="1"/>
            <a:r>
              <a:rPr lang="en-US" altLang="ko-KR"/>
              <a:t>find the average price of those beers that are served in at least three bars</a:t>
            </a:r>
          </a:p>
        </p:txBody>
      </p:sp>
      <p:sp>
        <p:nvSpPr>
          <p:cNvPr id="323591" name="Text Box 7"/>
          <p:cNvSpPr txBox="1">
            <a:spLocks noChangeArrowheads="1"/>
          </p:cNvSpPr>
          <p:nvPr/>
        </p:nvSpPr>
        <p:spPr bwMode="auto">
          <a:xfrm>
            <a:off x="4067175" y="5373688"/>
            <a:ext cx="4645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latinLnBrk="0" hangingPunct="0"/>
            <a:r>
              <a:rPr kumimoji="0" lang="en-US" altLang="ko-KR" dirty="0">
                <a:latin typeface="+mn-lt"/>
              </a:rPr>
              <a:t>Beer groups with at least 3 non-NULL bars</a:t>
            </a:r>
          </a:p>
        </p:txBody>
      </p:sp>
      <p:cxnSp>
        <p:nvCxnSpPr>
          <p:cNvPr id="323592" name="AutoShape 8"/>
          <p:cNvCxnSpPr>
            <a:cxnSpLocks noChangeShapeType="1"/>
            <a:stCxn id="323591" idx="0"/>
            <a:endCxn id="323590" idx="3"/>
          </p:cNvCxnSpPr>
          <p:nvPr/>
        </p:nvCxnSpPr>
        <p:spPr bwMode="auto">
          <a:xfrm rot="5400000" flipH="1">
            <a:off x="5120482" y="4104481"/>
            <a:ext cx="1081088" cy="14573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3589" name="Rectangle 5"/>
          <p:cNvSpPr>
            <a:spLocks noChangeArrowheads="1"/>
          </p:cNvSpPr>
          <p:nvPr/>
        </p:nvSpPr>
        <p:spPr bwMode="auto">
          <a:xfrm>
            <a:off x="684213" y="3068638"/>
            <a:ext cx="3959225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SELECT beer, AVG(price)</a:t>
            </a:r>
          </a:p>
          <a:p>
            <a:pPr>
              <a:spcBef>
                <a:spcPct val="2500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FROM Sells</a:t>
            </a:r>
          </a:p>
          <a:p>
            <a:pPr>
              <a:spcBef>
                <a:spcPct val="2500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GROUP BY beer</a:t>
            </a:r>
            <a:br>
              <a:rPr lang="en-US" altLang="ko-KR" b="1" dirty="0">
                <a:latin typeface="Courier New" panose="02070309020205020404" pitchFamily="49" charset="0"/>
              </a:rPr>
            </a:br>
            <a:endParaRPr lang="en-US" altLang="ko-KR" b="1" dirty="0">
              <a:latin typeface="Courier New" panose="02070309020205020404" pitchFamily="49" charset="0"/>
            </a:endParaRPr>
          </a:p>
          <a:p>
            <a:pPr>
              <a:spcBef>
                <a:spcPct val="2500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HAVING COUNT(bar) &gt;= </a:t>
            </a:r>
            <a:r>
              <a:rPr lang="en-US" altLang="ko-KR" b="1" dirty="0" smtClean="0">
                <a:latin typeface="Courier New" panose="02070309020205020404" pitchFamily="49" charset="0"/>
              </a:rPr>
              <a:t>3</a:t>
            </a:r>
            <a:endParaRPr lang="en-US" altLang="ko-KR" b="1" dirty="0">
              <a:latin typeface="Courier New" panose="02070309020205020404" pitchFamily="49" charset="0"/>
            </a:endParaRPr>
          </a:p>
        </p:txBody>
      </p:sp>
      <p:sp>
        <p:nvSpPr>
          <p:cNvPr id="323596" name="Rectangle 12"/>
          <p:cNvSpPr>
            <a:spLocks noChangeArrowheads="1"/>
          </p:cNvSpPr>
          <p:nvPr/>
        </p:nvSpPr>
        <p:spPr bwMode="auto">
          <a:xfrm>
            <a:off x="1908175" y="3789363"/>
            <a:ext cx="719138" cy="287337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597" name="Rectangle 13"/>
          <p:cNvSpPr>
            <a:spLocks noChangeArrowheads="1"/>
          </p:cNvSpPr>
          <p:nvPr/>
        </p:nvSpPr>
        <p:spPr bwMode="auto">
          <a:xfrm>
            <a:off x="1692275" y="4365625"/>
            <a:ext cx="1439863" cy="360363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3598" name="AutoShape 14"/>
          <p:cNvCxnSpPr>
            <a:cxnSpLocks noChangeShapeType="1"/>
            <a:stCxn id="323596" idx="2"/>
            <a:endCxn id="323597" idx="0"/>
          </p:cNvCxnSpPr>
          <p:nvPr/>
        </p:nvCxnSpPr>
        <p:spPr bwMode="auto">
          <a:xfrm rot="16200000" flipH="1">
            <a:off x="2210594" y="4148932"/>
            <a:ext cx="260350" cy="144462"/>
          </a:xfrm>
          <a:prstGeom prst="bentConnector3">
            <a:avLst>
              <a:gd name="adj1" fmla="val 49389"/>
            </a:avLst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9433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HAVING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Customers</a:t>
            </a:r>
            <a:endParaRPr lang="en-US" altLang="ko-K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Lists </a:t>
            </a:r>
            <a:r>
              <a:rPr lang="en-US" altLang="ko-KR" dirty="0"/>
              <a:t>the number of customers in each country, sorted high to low (Only include countries with more than 5 customers):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AF8F-E873-4394-A749-91E58A240E82}" type="slidenum">
              <a:rPr lang="en-US" altLang="ko-KR" smtClean="0"/>
              <a:pPr/>
              <a:t>67</a:t>
            </a:fld>
            <a:endParaRPr lang="en-US" altLang="ko-KR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63754"/>
              </p:ext>
            </p:extLst>
          </p:nvPr>
        </p:nvGraphicFramePr>
        <p:xfrm>
          <a:off x="628650" y="1844824"/>
          <a:ext cx="7829549" cy="396240"/>
        </p:xfrm>
        <a:graphic>
          <a:graphicData uri="http://schemas.openxmlformats.org/drawingml/2006/table">
            <a:tbl>
              <a:tblPr/>
              <a:tblGrid>
                <a:gridCol w="1279054">
                  <a:extLst>
                    <a:ext uri="{9D8B030D-6E8A-4147-A177-3AD203B41FA5}">
                      <a16:colId xmlns:a16="http://schemas.microsoft.com/office/drawing/2014/main" val="122737764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4876088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8158887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049808793"/>
                    </a:ext>
                  </a:extLst>
                </a:gridCol>
                <a:gridCol w="641073">
                  <a:extLst>
                    <a:ext uri="{9D8B030D-6E8A-4147-A177-3AD203B41FA5}">
                      <a16:colId xmlns:a16="http://schemas.microsoft.com/office/drawing/2014/main" val="2167531933"/>
                    </a:ext>
                  </a:extLst>
                </a:gridCol>
                <a:gridCol w="1118507">
                  <a:extLst>
                    <a:ext uri="{9D8B030D-6E8A-4147-A177-3AD203B41FA5}">
                      <a16:colId xmlns:a16="http://schemas.microsoft.com/office/drawing/2014/main" val="1092257222"/>
                    </a:ext>
                  </a:extLst>
                </a:gridCol>
                <a:gridCol w="1118507">
                  <a:extLst>
                    <a:ext uri="{9D8B030D-6E8A-4147-A177-3AD203B41FA5}">
                      <a16:colId xmlns:a16="http://schemas.microsoft.com/office/drawing/2014/main" val="6554325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CustomerID</a:t>
                      </a:r>
                      <a:endParaRPr lang="en-US" sz="1600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CustomerName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ContactName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Address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City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PostalCode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Country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837930"/>
                  </a:ext>
                </a:extLst>
              </a:tr>
            </a:tbl>
          </a:graphicData>
        </a:graphic>
      </p:graphicFrame>
      <p:sp>
        <p:nvSpPr>
          <p:cNvPr id="7" name="직사각형 6">
            <a:hlinkClick r:id="rId3"/>
          </p:cNvPr>
          <p:cNvSpPr/>
          <p:nvPr/>
        </p:nvSpPr>
        <p:spPr>
          <a:xfrm>
            <a:off x="1403648" y="357301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CustomerID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 Country</a:t>
            </a: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Customers</a:t>
            </a: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Country</a:t>
            </a: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HAVING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CustomerID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 &gt; 5</a:t>
            </a: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CustomerID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  <a:r>
              <a:rPr lang="en-US" altLang="ko-KR" b="1" dirty="0">
                <a:solidFill>
                  <a:srgbClr val="0000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altLang="ko-K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ko-KR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75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453F52-24D2-49CD-8F29-455767628F49}" type="slidenum">
              <a:rPr lang="en-US" altLang="ko-KR"/>
              <a:pPr/>
              <a:t>68</a:t>
            </a:fld>
            <a:endParaRPr lang="en-US" altLang="ko-KR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Database Modifications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642350" cy="4608512"/>
          </a:xfrm>
        </p:spPr>
        <p:txBody>
          <a:bodyPr/>
          <a:lstStyle/>
          <a:p>
            <a:pPr marL="354013" indent="-354013"/>
            <a:r>
              <a:rPr lang="en-US" altLang="ko-KR"/>
              <a:t>A modification command does not return a result as a query does, but it changes the database in some way.</a:t>
            </a:r>
          </a:p>
          <a:p>
            <a:pPr marL="354013" indent="-354013"/>
            <a:endParaRPr lang="en-US" altLang="ko-KR"/>
          </a:p>
          <a:p>
            <a:pPr marL="354013" indent="-354013"/>
            <a:r>
              <a:rPr lang="en-US" altLang="ko-KR"/>
              <a:t>There are three kinds of modifications:</a:t>
            </a:r>
          </a:p>
          <a:p>
            <a:pPr marL="895350" lvl="1" indent="-361950"/>
            <a:r>
              <a:rPr lang="en-US" altLang="ko-KR" i="1"/>
              <a:t>Insert</a:t>
            </a:r>
            <a:r>
              <a:rPr lang="en-US" altLang="ko-KR"/>
              <a:t>  a tuple or tuples.</a:t>
            </a:r>
          </a:p>
          <a:p>
            <a:pPr marL="895350" lvl="1" indent="-361950"/>
            <a:r>
              <a:rPr lang="en-US" altLang="ko-KR" i="1"/>
              <a:t>Delete</a:t>
            </a:r>
            <a:r>
              <a:rPr lang="en-US" altLang="ko-KR"/>
              <a:t> a tuple or tuples.</a:t>
            </a:r>
          </a:p>
          <a:p>
            <a:pPr marL="895350" lvl="1" indent="-361950"/>
            <a:r>
              <a:rPr lang="en-US" altLang="ko-KR" i="1"/>
              <a:t>Update</a:t>
            </a:r>
            <a:r>
              <a:rPr lang="en-US" altLang="ko-KR"/>
              <a:t> the value(s) of an existing tuple or tuples.</a:t>
            </a:r>
          </a:p>
        </p:txBody>
      </p:sp>
    </p:spTree>
    <p:extLst>
      <p:ext uri="{BB962C8B-B14F-4D97-AF65-F5344CB8AC3E}">
        <p14:creationId xmlns:p14="http://schemas.microsoft.com/office/powerpoint/2010/main" val="126632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CEF6E5-1837-4ED8-ACBE-0B410D1AE061}" type="slidenum">
              <a:rPr lang="en-US" altLang="ko-KR"/>
              <a:pPr/>
              <a:t>69</a:t>
            </a:fld>
            <a:endParaRPr lang="en-US" altLang="ko-KR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9" y="41275"/>
            <a:ext cx="8229600" cy="955675"/>
          </a:xfrm>
        </p:spPr>
        <p:txBody>
          <a:bodyPr/>
          <a:lstStyle/>
          <a:p>
            <a:r>
              <a:rPr lang="en-US" altLang="ko-KR"/>
              <a:t>Insertion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642350" cy="2735262"/>
          </a:xfrm>
        </p:spPr>
        <p:txBody>
          <a:bodyPr/>
          <a:lstStyle/>
          <a:p>
            <a:r>
              <a:rPr lang="en-US" altLang="ko-KR"/>
              <a:t>To insert a single tuple: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INSERT INTO &lt;relation&gt; </a:t>
            </a:r>
            <a:br>
              <a:rPr lang="en-US" altLang="ko-KR"/>
            </a:br>
            <a:r>
              <a:rPr lang="en-US" altLang="ko-KR"/>
              <a:t>	VALUES ( &lt;list of values&gt; );</a:t>
            </a:r>
            <a:br>
              <a:rPr lang="en-US" altLang="ko-KR"/>
            </a:br>
            <a:endParaRPr lang="en-US" altLang="ko-KR"/>
          </a:p>
          <a:p>
            <a:r>
              <a:rPr lang="en-US" altLang="ko-KR"/>
              <a:t>Example: </a:t>
            </a:r>
          </a:p>
          <a:p>
            <a:pPr lvl="1"/>
            <a:r>
              <a:rPr lang="en-US" altLang="ko-KR"/>
              <a:t>add to Likes(drinker, beer) the fact that Sally likes Bud.</a:t>
            </a:r>
            <a:endParaRPr lang="en-US" altLang="ko-KR">
              <a:latin typeface="Courier New" panose="02070309020205020404" pitchFamily="49" charset="0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1187450" y="4437063"/>
            <a:ext cx="5976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b="1">
                <a:latin typeface="Courier New" panose="02070309020205020404" pitchFamily="49" charset="0"/>
              </a:rPr>
              <a:t>INSERT INTO Likes VALUES(‘Sally’, ‘Bud’);</a:t>
            </a:r>
          </a:p>
        </p:txBody>
      </p:sp>
    </p:spTree>
    <p:extLst>
      <p:ext uri="{BB962C8B-B14F-4D97-AF65-F5344CB8AC3E}">
        <p14:creationId xmlns:p14="http://schemas.microsoft.com/office/powerpoint/2010/main" val="381765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237F2-88AC-48F0-900A-A3DF811C1FC2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61" y="44624"/>
            <a:ext cx="8064500" cy="1008062"/>
          </a:xfrm>
        </p:spPr>
        <p:txBody>
          <a:bodyPr/>
          <a:lstStyle/>
          <a:p>
            <a:r>
              <a:rPr lang="en-US" altLang="ko-KR" dirty="0"/>
              <a:t>Elements of Table Declarations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640763" cy="47990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000" dirty="0"/>
              <a:t>The principal element is a pair consisting of an attribute and a type.</a:t>
            </a:r>
          </a:p>
          <a:p>
            <a:pPr>
              <a:lnSpc>
                <a:spcPct val="90000"/>
              </a:lnSpc>
            </a:pPr>
            <a:endParaRPr lang="en-US" altLang="ko-KR" sz="2000" dirty="0"/>
          </a:p>
          <a:p>
            <a:pPr>
              <a:lnSpc>
                <a:spcPct val="90000"/>
              </a:lnSpc>
            </a:pPr>
            <a:r>
              <a:rPr lang="en-US" altLang="ko-KR" sz="2000" dirty="0"/>
              <a:t>The most common types are: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/>
              <a:t>INT or INTEGER (synonyms).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/>
              <a:t>REAL or FLOAT (synonyms).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/>
              <a:t>CHAR(</a:t>
            </a:r>
            <a:r>
              <a:rPr lang="en-US" altLang="ko-KR" sz="1800" i="1" dirty="0"/>
              <a:t>n</a:t>
            </a:r>
            <a:r>
              <a:rPr lang="en-US" altLang="ko-KR" sz="1800" dirty="0"/>
              <a:t> ) = fixed-length string of </a:t>
            </a:r>
            <a:r>
              <a:rPr lang="en-US" altLang="ko-KR" sz="1800" i="1" dirty="0"/>
              <a:t>n</a:t>
            </a:r>
            <a:r>
              <a:rPr lang="en-US" altLang="ko-KR" sz="1800" dirty="0"/>
              <a:t>  characters.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/>
              <a:t>VARCHAR(</a:t>
            </a:r>
            <a:r>
              <a:rPr lang="en-US" altLang="ko-KR" sz="1800" i="1" dirty="0"/>
              <a:t>n</a:t>
            </a:r>
            <a:r>
              <a:rPr lang="en-US" altLang="ko-KR" sz="1800" dirty="0"/>
              <a:t> ) = variable-length string of up to </a:t>
            </a:r>
            <a:r>
              <a:rPr lang="en-US" altLang="ko-KR" sz="1800" i="1" dirty="0"/>
              <a:t>n</a:t>
            </a:r>
            <a:r>
              <a:rPr lang="en-US" altLang="ko-KR" sz="1800" dirty="0"/>
              <a:t>  characters.</a:t>
            </a:r>
          </a:p>
          <a:p>
            <a:pPr lvl="1">
              <a:lnSpc>
                <a:spcPct val="90000"/>
              </a:lnSpc>
            </a:pPr>
            <a:endParaRPr lang="en-US" altLang="ko-KR" sz="1800" dirty="0"/>
          </a:p>
          <a:p>
            <a:pPr>
              <a:lnSpc>
                <a:spcPct val="90000"/>
              </a:lnSpc>
            </a:pPr>
            <a:r>
              <a:rPr lang="en-US" altLang="ko-KR" sz="2000" dirty="0" smtClean="0"/>
              <a:t>Example</a:t>
            </a:r>
            <a:endParaRPr lang="en-US" altLang="ko-KR" sz="2000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>
                <a:latin typeface="Courier New" panose="02070309020205020404" pitchFamily="49" charset="0"/>
              </a:rPr>
              <a:t>CREATE TABLE Sells (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>
                <a:latin typeface="Courier New" panose="02070309020205020404" pitchFamily="49" charset="0"/>
              </a:rPr>
              <a:t>			bar		CHAR(20),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>
                <a:latin typeface="Courier New" panose="02070309020205020404" pitchFamily="49" charset="0"/>
              </a:rPr>
              <a:t>			beer		VARCHAR(20),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>
                <a:latin typeface="Courier New" panose="02070309020205020404" pitchFamily="49" charset="0"/>
              </a:rPr>
              <a:t>			price		REAL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dirty="0">
                <a:latin typeface="Courier New" panose="02070309020205020404" pitchFamily="49" charset="0"/>
              </a:rPr>
              <a:t>		);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8304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DDEE61-6938-4F15-81D7-97CE59DC9258}" type="slidenum">
              <a:rPr lang="en-US" altLang="ko-KR"/>
              <a:pPr/>
              <a:t>70</a:t>
            </a:fld>
            <a:endParaRPr lang="en-US" altLang="ko-KR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9327" y="75422"/>
            <a:ext cx="8458200" cy="1008062"/>
          </a:xfrm>
        </p:spPr>
        <p:txBody>
          <a:bodyPr/>
          <a:lstStyle/>
          <a:p>
            <a:r>
              <a:rPr lang="en-US" altLang="ko-KR" dirty="0"/>
              <a:t>Specifying Attributes in INSERT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382000" cy="3311525"/>
          </a:xfrm>
        </p:spPr>
        <p:txBody>
          <a:bodyPr/>
          <a:lstStyle/>
          <a:p>
            <a:pPr marL="269875" indent="-269875">
              <a:lnSpc>
                <a:spcPct val="90000"/>
              </a:lnSpc>
            </a:pPr>
            <a:r>
              <a:rPr lang="en-US" altLang="ko-KR" dirty="0"/>
              <a:t>We may add to the relation name a list of attributes.</a:t>
            </a:r>
          </a:p>
          <a:p>
            <a:pPr marL="269875" indent="-269875">
              <a:lnSpc>
                <a:spcPct val="90000"/>
              </a:lnSpc>
            </a:pPr>
            <a:endParaRPr lang="en-US" altLang="ko-KR" dirty="0"/>
          </a:p>
          <a:p>
            <a:pPr marL="269875" indent="-269875">
              <a:lnSpc>
                <a:spcPct val="90000"/>
              </a:lnSpc>
            </a:pPr>
            <a:r>
              <a:rPr lang="en-US" altLang="ko-KR" dirty="0"/>
              <a:t>There are two reasons to do so:</a:t>
            </a:r>
          </a:p>
          <a:p>
            <a:pPr marL="801688" lvl="1" indent="-341313">
              <a:lnSpc>
                <a:spcPct val="90000"/>
              </a:lnSpc>
            </a:pPr>
            <a:r>
              <a:rPr lang="en-US" altLang="ko-KR" dirty="0"/>
              <a:t>We forget the standard order of attributes for the relation.</a:t>
            </a:r>
          </a:p>
          <a:p>
            <a:pPr marL="801688" lvl="1" indent="-341313">
              <a:lnSpc>
                <a:spcPct val="90000"/>
              </a:lnSpc>
            </a:pPr>
            <a:r>
              <a:rPr lang="en-US" altLang="ko-KR" dirty="0"/>
              <a:t>We don</a:t>
            </a:r>
            <a:r>
              <a:rPr lang="en-US" altLang="ko-KR" dirty="0">
                <a:latin typeface="Tahoma" panose="020B0604030504040204" pitchFamily="34" charset="0"/>
              </a:rPr>
              <a:t>’</a:t>
            </a:r>
            <a:r>
              <a:rPr lang="en-US" altLang="ko-KR" dirty="0"/>
              <a:t>t have values for all attributes, and we want the system to fill in missing components with NULL or a default value.</a:t>
            </a:r>
          </a:p>
          <a:p>
            <a:pPr marL="801688" lvl="1" indent="-341313">
              <a:lnSpc>
                <a:spcPct val="90000"/>
              </a:lnSpc>
            </a:pPr>
            <a:endParaRPr lang="en-US" altLang="ko-KR" dirty="0"/>
          </a:p>
          <a:p>
            <a:pPr marL="269875" indent="-269875">
              <a:lnSpc>
                <a:spcPct val="90000"/>
              </a:lnSpc>
            </a:pPr>
            <a:r>
              <a:rPr lang="en-US" altLang="ko-KR" dirty="0"/>
              <a:t>Example</a:t>
            </a:r>
          </a:p>
        </p:txBody>
      </p:sp>
      <p:sp>
        <p:nvSpPr>
          <p:cNvPr id="327685" name="Rectangle 5"/>
          <p:cNvSpPr>
            <a:spLocks noChangeArrowheads="1"/>
          </p:cNvSpPr>
          <p:nvPr/>
        </p:nvSpPr>
        <p:spPr bwMode="auto">
          <a:xfrm>
            <a:off x="611188" y="4941888"/>
            <a:ext cx="8208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b="1">
                <a:latin typeface="Courier New" panose="02070309020205020404" pitchFamily="49" charset="0"/>
              </a:rPr>
              <a:t>INSERT INTO Likes(beer, drinker) VALUES(‘Bud’, ‘Sally’);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611188" y="5516563"/>
            <a:ext cx="59769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b="1">
                <a:latin typeface="Courier New" panose="02070309020205020404" pitchFamily="49" charset="0"/>
              </a:rPr>
              <a:t>INSERT INTO Likes VALUES(‘Sally’, ‘Bud’);</a:t>
            </a:r>
          </a:p>
        </p:txBody>
      </p:sp>
      <p:sp>
        <p:nvSpPr>
          <p:cNvPr id="327687" name="Rectangle 7"/>
          <p:cNvSpPr>
            <a:spLocks noChangeArrowheads="1"/>
          </p:cNvSpPr>
          <p:nvPr/>
        </p:nvSpPr>
        <p:spPr bwMode="auto">
          <a:xfrm>
            <a:off x="3059113" y="4941888"/>
            <a:ext cx="2017712" cy="358775"/>
          </a:xfrm>
          <a:prstGeom prst="rect">
            <a:avLst/>
          </a:prstGeom>
          <a:noFill/>
          <a:ln w="1905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E4B088-6AF3-428D-B107-BD77A37F2FD5}" type="slidenum">
              <a:rPr lang="en-US" altLang="ko-KR"/>
              <a:pPr/>
              <a:t>71</a:t>
            </a:fld>
            <a:endParaRPr lang="en-US" altLang="ko-KR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Inserting Many Tuples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642350" cy="1871662"/>
          </a:xfrm>
        </p:spPr>
        <p:txBody>
          <a:bodyPr/>
          <a:lstStyle/>
          <a:p>
            <a:r>
              <a:rPr lang="en-US" altLang="ko-KR" sz="2000"/>
              <a:t>We may insert the entire result of a query into a relation, using the form: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/>
              <a:t>		INSERT INTO &lt;relation&gt; ( &lt;subquery&gt; );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ko-KR" sz="2000"/>
          </a:p>
          <a:p>
            <a:r>
              <a:rPr lang="en-US" altLang="ko-KR" sz="2000"/>
              <a:t>Example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ko-KR" sz="2000"/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1403350" y="3429000"/>
            <a:ext cx="518477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INSERT INTO </a:t>
            </a:r>
            <a:r>
              <a:rPr lang="en-US" altLang="ko-KR" b="1" dirty="0" err="1">
                <a:latin typeface="Courier New" panose="02070309020205020404" pitchFamily="49" charset="0"/>
              </a:rPr>
              <a:t>PotBuddies</a:t>
            </a:r>
            <a:endParaRPr lang="en-US" altLang="ko-KR" b="1" dirty="0">
              <a:latin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(SELECT d2.drinker</a:t>
            </a:r>
          </a:p>
          <a:p>
            <a:pPr>
              <a:spcBef>
                <a:spcPts val="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 FROM Frequents d1, Frequents d2</a:t>
            </a:r>
          </a:p>
          <a:p>
            <a:pPr>
              <a:spcBef>
                <a:spcPts val="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 WHERE d1.drinker = ‘Sally’ AND</a:t>
            </a:r>
          </a:p>
          <a:p>
            <a:pPr>
              <a:spcBef>
                <a:spcPts val="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	d2.drinker &lt;&gt; ‘Sally’ AND</a:t>
            </a:r>
          </a:p>
          <a:p>
            <a:pPr>
              <a:spcBef>
                <a:spcPts val="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	d1.bar = d2.bar</a:t>
            </a:r>
          </a:p>
          <a:p>
            <a:pPr>
              <a:spcBef>
                <a:spcPts val="0"/>
              </a:spcBef>
            </a:pPr>
            <a:r>
              <a:rPr lang="en-US" altLang="ko-KR" b="1" dirty="0"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329735" name="Rectangle 7"/>
          <p:cNvSpPr>
            <a:spLocks noChangeArrowheads="1"/>
          </p:cNvSpPr>
          <p:nvPr/>
        </p:nvSpPr>
        <p:spPr bwMode="auto">
          <a:xfrm>
            <a:off x="1331913" y="3717032"/>
            <a:ext cx="5111750" cy="1727869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5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2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8F8DCF-B5A1-47E0-8489-4147A9283AF1}" type="slidenum">
              <a:rPr lang="en-US" altLang="ko-KR"/>
              <a:pPr/>
              <a:t>72</a:t>
            </a:fld>
            <a:endParaRPr lang="en-US" altLang="ko-KR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Deletion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5111750"/>
          </a:xfrm>
        </p:spPr>
        <p:txBody>
          <a:bodyPr/>
          <a:lstStyle/>
          <a:p>
            <a:r>
              <a:rPr lang="en-US" altLang="ko-KR" dirty="0"/>
              <a:t>To delete tuples satisfying a condition from some relation: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dirty="0"/>
              <a:t>		</a:t>
            </a:r>
            <a:r>
              <a:rPr lang="en-US" altLang="ko-KR" sz="2000" dirty="0"/>
              <a:t>DELETE FROM &lt;relation&gt; WHERE &lt;condition&gt;;</a:t>
            </a:r>
          </a:p>
          <a:p>
            <a:r>
              <a:rPr lang="en-US" altLang="ko-KR" dirty="0"/>
              <a:t>Example</a:t>
            </a:r>
          </a:p>
          <a:p>
            <a:pPr lvl="1"/>
            <a:r>
              <a:rPr lang="en-US" altLang="ko-KR" dirty="0"/>
              <a:t>Delete from Likes(drinker, beer) the fact that Sally likes Bud:</a:t>
            </a:r>
            <a:br>
              <a:rPr lang="en-US" altLang="ko-KR" dirty="0"/>
            </a:b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DELETE FROM Likes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WHERE drinker = ‘Sally’ AND beer = ‘Bud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/>
              <a:t>Delete from Beers(name, </a:t>
            </a:r>
            <a:r>
              <a:rPr lang="en-US" altLang="ko-KR" dirty="0" err="1"/>
              <a:t>manf</a:t>
            </a:r>
            <a:r>
              <a:rPr lang="en-US" altLang="ko-KR" dirty="0"/>
              <a:t>) all beers for which there is another beer by the same manufacturer</a:t>
            </a:r>
            <a:r>
              <a:rPr lang="en-US" altLang="ko-KR" sz="1800" dirty="0"/>
              <a:t> </a:t>
            </a:r>
            <a:r>
              <a:rPr lang="en-US" altLang="ko-KR" sz="1800" dirty="0">
                <a:solidFill>
                  <a:srgbClr val="FF0000"/>
                </a:solidFill>
              </a:rPr>
              <a:t>(Example A)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DELETE FROM Beers b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WHERE EXISTS ( SELECT name FROM Beers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      WHERE </a:t>
            </a:r>
            <a:r>
              <a:rPr lang="en-US" altLang="ko-KR" sz="1600" dirty="0" err="1">
                <a:latin typeface="Courier New" panose="02070309020205020404" pitchFamily="49" charset="0"/>
              </a:rPr>
              <a:t>manf</a:t>
            </a:r>
            <a:r>
              <a:rPr lang="en-US" altLang="ko-KR" sz="1600" dirty="0">
                <a:latin typeface="Courier New" panose="02070309020205020404" pitchFamily="49" charset="0"/>
              </a:rPr>
              <a:t> = </a:t>
            </a:r>
            <a:r>
              <a:rPr lang="en-US" altLang="ko-KR" sz="1600" dirty="0" err="1">
                <a:latin typeface="Courier New" panose="02070309020205020404" pitchFamily="49" charset="0"/>
              </a:rPr>
              <a:t>b.manf</a:t>
            </a:r>
            <a:r>
              <a:rPr lang="en-US" altLang="ko-KR" sz="1600" dirty="0">
                <a:latin typeface="Courier New" panose="02070309020205020404" pitchFamily="49" charset="0"/>
              </a:rPr>
              <a:t> AND name &lt;&gt; b.name);</a:t>
            </a:r>
          </a:p>
          <a:p>
            <a:r>
              <a:rPr lang="en-US" altLang="ko-KR" dirty="0"/>
              <a:t>Delete all tuples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800" dirty="0"/>
              <a:t>		</a:t>
            </a:r>
            <a:r>
              <a:rPr lang="en-US" altLang="ko-KR" sz="1800" dirty="0">
                <a:latin typeface="Courier New" panose="02070309020205020404" pitchFamily="49" charset="0"/>
              </a:rPr>
              <a:t>DELETE FROM Likes;</a:t>
            </a:r>
          </a:p>
        </p:txBody>
      </p:sp>
    </p:spTree>
    <p:extLst>
      <p:ext uri="{BB962C8B-B14F-4D97-AF65-F5344CB8AC3E}">
        <p14:creationId xmlns:p14="http://schemas.microsoft.com/office/powerpoint/2010/main" val="221336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4CD1A0-05FB-45CC-AA5F-79082B3B8166}" type="slidenum">
              <a:rPr lang="en-US" altLang="ko-KR"/>
              <a:pPr/>
              <a:t>73</a:t>
            </a:fld>
            <a:endParaRPr lang="en-US" altLang="ko-KR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Semantics of Deletion for Example A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24863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/>
              <a:t>Suppose manf=</a:t>
            </a:r>
            <a:r>
              <a:rPr lang="en-US" altLang="ko-KR">
                <a:latin typeface="Tahoma" panose="020B0604030504040204" pitchFamily="34" charset="0"/>
              </a:rPr>
              <a:t>‘</a:t>
            </a:r>
            <a:r>
              <a:rPr lang="en-US" altLang="ko-KR"/>
              <a:t>Anheuser-Busch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 makes only 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Bud and Bud Lite.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Suppose we come to the tuple </a:t>
            </a:r>
            <a:r>
              <a:rPr lang="en-US" altLang="ko-KR" i="1"/>
              <a:t>b</a:t>
            </a:r>
            <a:r>
              <a:rPr lang="en-US" altLang="ko-KR"/>
              <a:t>  for Bud first.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The subquery is nonempty, because of the Bud Lite tuple, </a:t>
            </a:r>
            <a:br>
              <a:rPr lang="en-US" altLang="ko-KR"/>
            </a:br>
            <a:r>
              <a:rPr lang="en-US" altLang="ko-KR"/>
              <a:t>so we delete Bud.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Second, when </a:t>
            </a:r>
            <a:r>
              <a:rPr lang="en-US" altLang="ko-KR" i="1"/>
              <a:t>b</a:t>
            </a:r>
            <a:r>
              <a:rPr lang="en-US" altLang="ko-KR"/>
              <a:t> is the tuple for Bud Lite, do we delete that tuple too?</a:t>
            </a:r>
          </a:p>
          <a:p>
            <a:pPr lvl="1"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The answer is that we </a:t>
            </a:r>
            <a:r>
              <a:rPr lang="en-US" altLang="ko-KR" i="1"/>
              <a:t>do</a:t>
            </a:r>
            <a:r>
              <a:rPr lang="en-US" altLang="ko-KR"/>
              <a:t> delete Bud Lite as well.</a:t>
            </a:r>
          </a:p>
          <a:p>
            <a:pPr lvl="1">
              <a:lnSpc>
                <a:spcPct val="90000"/>
              </a:lnSpc>
            </a:pPr>
            <a:r>
              <a:rPr lang="en-US" altLang="ko-KR"/>
              <a:t>The reason is that deletion proceeds in two stages:</a:t>
            </a:r>
          </a:p>
          <a:p>
            <a:pPr lvl="2">
              <a:lnSpc>
                <a:spcPct val="90000"/>
              </a:lnSpc>
            </a:pPr>
            <a:r>
              <a:rPr lang="en-US" altLang="ko-KR"/>
              <a:t>Mark all tuples for which the WHERE condition is satisfied in the original relation.</a:t>
            </a:r>
          </a:p>
          <a:p>
            <a:pPr lvl="2">
              <a:lnSpc>
                <a:spcPct val="90000"/>
              </a:lnSpc>
            </a:pPr>
            <a:r>
              <a:rPr lang="en-US" altLang="ko-KR"/>
              <a:t>Delete the marked tuples</a:t>
            </a:r>
          </a:p>
        </p:txBody>
      </p:sp>
    </p:spTree>
    <p:extLst>
      <p:ext uri="{BB962C8B-B14F-4D97-AF65-F5344CB8AC3E}">
        <p14:creationId xmlns:p14="http://schemas.microsoft.com/office/powerpoint/2010/main" val="5849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A342D0-FF4E-413E-A40E-4E731451ECCD}" type="slidenum">
              <a:rPr lang="en-US" altLang="ko-KR"/>
              <a:pPr/>
              <a:t>74</a:t>
            </a:fld>
            <a:endParaRPr lang="en-US" altLang="ko-KR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Updates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16025"/>
            <a:ext cx="8642350" cy="4895850"/>
          </a:xfrm>
        </p:spPr>
        <p:txBody>
          <a:bodyPr/>
          <a:lstStyle/>
          <a:p>
            <a:r>
              <a:rPr lang="en-US" altLang="ko-KR" sz="2000" dirty="0"/>
              <a:t>To change certain attributes in certain tuples of a relation: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/>
              <a:t>		UPDATE &lt;relation&gt;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/>
              <a:t>		SET &lt;list of attribute assignments&gt;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/>
              <a:t>		WHERE &lt;condition on tuples</a:t>
            </a:r>
            <a:r>
              <a:rPr lang="en-US" altLang="ko-KR" sz="2000" dirty="0" smtClean="0"/>
              <a:t>&gt;;</a:t>
            </a:r>
            <a:endParaRPr lang="en-US" altLang="ko-KR" sz="2000" dirty="0"/>
          </a:p>
          <a:p>
            <a:r>
              <a:rPr lang="en-US" altLang="ko-KR" sz="2000" dirty="0"/>
              <a:t>Examples</a:t>
            </a:r>
          </a:p>
          <a:p>
            <a:pPr lvl="1"/>
            <a:r>
              <a:rPr lang="en-US" altLang="ko-KR" sz="1800" dirty="0"/>
              <a:t>Change drinker Fred</a:t>
            </a:r>
            <a:r>
              <a:rPr lang="en-US" altLang="ko-KR" sz="1800" dirty="0">
                <a:latin typeface="Tahoma" panose="020B0604030504040204" pitchFamily="34" charset="0"/>
              </a:rPr>
              <a:t>’</a:t>
            </a:r>
            <a:r>
              <a:rPr lang="en-US" altLang="ko-KR" sz="1800" dirty="0"/>
              <a:t>s phone number to 555-1212: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/>
              <a:t>		</a:t>
            </a:r>
            <a:r>
              <a:rPr lang="en-US" altLang="ko-KR" sz="1600" dirty="0">
                <a:latin typeface="Courier New" panose="02070309020205020404" pitchFamily="49" charset="0"/>
              </a:rPr>
              <a:t>UPDATE Drinkers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SET phone = ‘555-1212’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WHERE name = ‘Fred’;</a:t>
            </a:r>
          </a:p>
          <a:p>
            <a:pPr lvl="1"/>
            <a:r>
              <a:rPr lang="en-US" altLang="ko-KR" sz="1800" dirty="0"/>
              <a:t>Make $4 the maximum price for beer: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2000" dirty="0"/>
              <a:t>		</a:t>
            </a:r>
            <a:r>
              <a:rPr lang="en-US" altLang="ko-KR" sz="1600" dirty="0">
                <a:latin typeface="Courier New" panose="02070309020205020404" pitchFamily="49" charset="0"/>
              </a:rPr>
              <a:t>UPDATE Sells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SET price = 4.00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 sz="1600" dirty="0">
                <a:latin typeface="Courier New" panose="02070309020205020404" pitchFamily="49" charset="0"/>
              </a:rPr>
              <a:t>		WHERE price &gt; 4.00;</a:t>
            </a:r>
          </a:p>
        </p:txBody>
      </p:sp>
    </p:spTree>
    <p:extLst>
      <p:ext uri="{BB962C8B-B14F-4D97-AF65-F5344CB8AC3E}">
        <p14:creationId xmlns:p14="http://schemas.microsoft.com/office/powerpoint/2010/main" val="9150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816930" y="6106490"/>
            <a:ext cx="585952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939875" y="4344992"/>
            <a:ext cx="492827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A2B348-296C-4469-860A-188ACF2201A7}" type="slidenum">
              <a:rPr lang="en-US" altLang="ko-KR"/>
              <a:pPr/>
              <a:t>75</a:t>
            </a:fld>
            <a:endParaRPr lang="en-US" altLang="ko-KR" dirty="0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Foreign Key</a:t>
            </a:r>
            <a:endParaRPr lang="en-US" altLang="ko-KR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Foreign Key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Key in other table</a:t>
            </a:r>
          </a:p>
          <a:p>
            <a:pPr lvl="1"/>
            <a:r>
              <a:rPr lang="en-US" altLang="ko-KR" sz="1800" dirty="0" smtClean="0"/>
              <a:t>used to make a reference to tuple in other table</a:t>
            </a:r>
            <a:endParaRPr lang="en-US" altLang="ko-KR" sz="1800" dirty="0"/>
          </a:p>
          <a:p>
            <a:r>
              <a:rPr lang="en-US" altLang="ko-KR" sz="2000" dirty="0" smtClean="0"/>
              <a:t>SQL</a:t>
            </a:r>
          </a:p>
          <a:p>
            <a:pPr marL="457200" lvl="1" indent="0">
              <a:buNone/>
            </a:pPr>
            <a:r>
              <a:rPr lang="en-US" altLang="ko-KR" sz="1800" dirty="0" smtClean="0"/>
              <a:t>Studio(name, address, </a:t>
            </a:r>
            <a:r>
              <a:rPr lang="en-US" altLang="ko-KR" sz="1800" dirty="0" err="1" smtClean="0"/>
              <a:t>presC</a:t>
            </a:r>
            <a:r>
              <a:rPr lang="en-US" altLang="ko-KR" sz="1800" dirty="0" smtClean="0"/>
              <a:t>#)</a:t>
            </a:r>
          </a:p>
          <a:p>
            <a:pPr marL="457200" lvl="1" indent="0">
              <a:buNone/>
            </a:pPr>
            <a:r>
              <a:rPr lang="en-US" altLang="ko-KR" sz="1800" dirty="0" err="1" smtClean="0"/>
              <a:t>MovieExec</a:t>
            </a:r>
            <a:r>
              <a:rPr lang="en-US" altLang="ko-KR" sz="1800" dirty="0" smtClean="0"/>
              <a:t>(name, address, cert#, </a:t>
            </a:r>
            <a:r>
              <a:rPr lang="en-US" altLang="ko-KR" sz="1800" dirty="0" err="1" smtClean="0"/>
              <a:t>netWorth</a:t>
            </a:r>
            <a:r>
              <a:rPr lang="en-US" altLang="ko-KR" sz="1800" dirty="0" smtClean="0"/>
              <a:t>)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</a:t>
            </a:r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2" name="직사각형 1"/>
          <p:cNvSpPr/>
          <p:nvPr/>
        </p:nvSpPr>
        <p:spPr>
          <a:xfrm>
            <a:off x="3203848" y="2726766"/>
            <a:ext cx="936104" cy="2880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3641911" y="3050170"/>
            <a:ext cx="612068" cy="2880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직사각형 2"/>
          <p:cNvSpPr/>
          <p:nvPr/>
        </p:nvSpPr>
        <p:spPr>
          <a:xfrm>
            <a:off x="109497" y="3570276"/>
            <a:ext cx="62495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CREATE TABLE Studio (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name	CHAR(20) PRIMARY KEY,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address	VARCHAR(100),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presC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	INT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REFERENCE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MovieExec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(cert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#)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1907704" y="5099700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CREATE TABLE Studio (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name	CHAR(20) PRIMARY KEY,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address	VARCHAR(100),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presC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	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INT,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FOREIGN KEY (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presC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#) REFERENCE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MovieExec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(cert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#)</a:t>
            </a:r>
          </a:p>
          <a:p>
            <a:pPr lvl="1"/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6789152" y="4257388"/>
            <a:ext cx="2215158" cy="3600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Referential Constraint</a:t>
            </a:r>
            <a:endParaRPr lang="en-US" dirty="0"/>
          </a:p>
        </p:txBody>
      </p:sp>
      <p:cxnSp>
        <p:nvCxnSpPr>
          <p:cNvPr id="11" name="직선 화살표 연결선 10"/>
          <p:cNvCxnSpPr>
            <a:stCxn id="7" idx="1"/>
            <a:endCxn id="4" idx="3"/>
          </p:cNvCxnSpPr>
          <p:nvPr/>
        </p:nvCxnSpPr>
        <p:spPr>
          <a:xfrm flipH="1">
            <a:off x="5868145" y="4437408"/>
            <a:ext cx="921007" cy="51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>
            <a:stCxn id="7" idx="2"/>
          </p:cNvCxnSpPr>
          <p:nvPr/>
        </p:nvCxnSpPr>
        <p:spPr>
          <a:xfrm>
            <a:off x="7896731" y="4617428"/>
            <a:ext cx="188565" cy="14415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48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331640" y="5517232"/>
            <a:ext cx="590465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700A6F-7329-45A0-BD87-341D783EE5C2}" type="slidenum">
              <a:rPr lang="en-US" altLang="ko-KR"/>
              <a:pPr/>
              <a:t>76</a:t>
            </a:fld>
            <a:endParaRPr lang="en-US" altLang="ko-KR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Referential Constraint</a:t>
            </a:r>
            <a:endParaRPr lang="en-US" altLang="ko-KR" dirty="0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 smtClean="0"/>
              <a:t>Violation of Referential Constraint</a:t>
            </a:r>
          </a:p>
          <a:p>
            <a:pPr lvl="1"/>
            <a:r>
              <a:rPr lang="en-US" altLang="ko-KR" dirty="0" smtClean="0"/>
              <a:t>Reference to Non-existing Foreign Key</a:t>
            </a:r>
          </a:p>
          <a:p>
            <a:pPr lvl="1"/>
            <a:r>
              <a:rPr lang="en-US" altLang="ko-KR" dirty="0" smtClean="0"/>
              <a:t>Example</a:t>
            </a:r>
          </a:p>
          <a:p>
            <a:pPr lvl="2"/>
            <a:r>
              <a:rPr lang="en-US" altLang="ko-KR" dirty="0" smtClean="0"/>
              <a:t>Deletion (or Update) of a tuple referenced by other tuple</a:t>
            </a:r>
          </a:p>
          <a:p>
            <a:pPr lvl="2"/>
            <a:r>
              <a:rPr lang="en-US" altLang="ko-KR" dirty="0" smtClean="0"/>
              <a:t>Insertion of a tuple with a reference to non-existing tuple</a:t>
            </a:r>
          </a:p>
          <a:p>
            <a:pPr lvl="1"/>
            <a:r>
              <a:rPr lang="en-US" altLang="ko-KR" dirty="0" smtClean="0"/>
              <a:t>Should be protected by DBMS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DEFERABLE vs. NON DEFERABLE</a:t>
            </a:r>
          </a:p>
          <a:p>
            <a:endParaRPr lang="en-US" altLang="ko-KR" dirty="0"/>
          </a:p>
        </p:txBody>
      </p:sp>
      <p:sp>
        <p:nvSpPr>
          <p:cNvPr id="6" name="직사각형 5"/>
          <p:cNvSpPr/>
          <p:nvPr/>
        </p:nvSpPr>
        <p:spPr>
          <a:xfrm>
            <a:off x="467544" y="4388997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dirty="0">
                <a:latin typeface="+mn-lt"/>
                <a:sym typeface="Wingdings" panose="05000000000000000000" pitchFamily="2" charset="2"/>
              </a:rPr>
              <a:t>CREATE TABLE Studio (</a:t>
            </a:r>
          </a:p>
          <a:p>
            <a:pPr lvl="1"/>
            <a:r>
              <a:rPr lang="en-US" altLang="ko-KR" dirty="0">
                <a:latin typeface="+mn-lt"/>
              </a:rPr>
              <a:t>	name	CHAR(20) PRIMARY KEY,</a:t>
            </a:r>
          </a:p>
          <a:p>
            <a:pPr lvl="1"/>
            <a:r>
              <a:rPr lang="en-US" altLang="ko-KR" dirty="0">
                <a:latin typeface="+mn-lt"/>
              </a:rPr>
              <a:t>	address	VARCHAR(100),</a:t>
            </a:r>
          </a:p>
          <a:p>
            <a:pPr lvl="1"/>
            <a:r>
              <a:rPr lang="en-US" altLang="ko-KR" dirty="0">
                <a:latin typeface="+mn-lt"/>
              </a:rPr>
              <a:t>	</a:t>
            </a:r>
            <a:r>
              <a:rPr lang="en-US" altLang="ko-KR" dirty="0" err="1">
                <a:latin typeface="+mn-lt"/>
              </a:rPr>
              <a:t>presC</a:t>
            </a:r>
            <a:r>
              <a:rPr lang="en-US" altLang="ko-KR" dirty="0">
                <a:latin typeface="+mn-lt"/>
              </a:rPr>
              <a:t>#	</a:t>
            </a:r>
            <a:r>
              <a:rPr lang="en-US" altLang="ko-KR" dirty="0" smtClean="0">
                <a:latin typeface="+mn-lt"/>
              </a:rPr>
              <a:t>INT UNIQUE ,</a:t>
            </a:r>
          </a:p>
          <a:p>
            <a:pPr lvl="1"/>
            <a:r>
              <a:rPr lang="en-US" altLang="ko-KR" dirty="0">
                <a:latin typeface="+mn-lt"/>
              </a:rPr>
              <a:t>	</a:t>
            </a:r>
            <a:r>
              <a:rPr lang="en-US" altLang="ko-KR" dirty="0" smtClean="0">
                <a:latin typeface="+mn-lt"/>
              </a:rPr>
              <a:t>REFERENCE </a:t>
            </a:r>
            <a:r>
              <a:rPr lang="en-US" altLang="ko-KR" dirty="0" err="1" smtClean="0">
                <a:latin typeface="+mn-lt"/>
              </a:rPr>
              <a:t>MovieExec</a:t>
            </a:r>
            <a:r>
              <a:rPr lang="en-US" altLang="ko-KR" dirty="0" smtClean="0">
                <a:latin typeface="+mn-lt"/>
              </a:rPr>
              <a:t>(cert#) DEFERABLE INITIALLY DEFERED</a:t>
            </a:r>
            <a:endParaRPr lang="en-US" altLang="ko-KR" dirty="0">
              <a:latin typeface="+mn-lt"/>
            </a:endParaRPr>
          </a:p>
          <a:p>
            <a:pPr lvl="1"/>
            <a:r>
              <a:rPr lang="en-US" altLang="ko-KR" dirty="0">
                <a:latin typeface="+mn-lt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02644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B2B15-DF8B-416E-9E8B-FE3707EE39EC}" type="slidenum">
              <a:rPr lang="en-US" altLang="ko-KR"/>
              <a:pPr/>
              <a:t>77</a:t>
            </a:fld>
            <a:endParaRPr lang="en-US" altLang="ko-KR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Index</a:t>
            </a:r>
            <a:endParaRPr lang="en-US" altLang="ko-KR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608512"/>
          </a:xfrm>
        </p:spPr>
        <p:txBody>
          <a:bodyPr/>
          <a:lstStyle/>
          <a:p>
            <a:r>
              <a:rPr lang="en-US" altLang="ko-KR" dirty="0" smtClean="0"/>
              <a:t>Index</a:t>
            </a:r>
          </a:p>
          <a:p>
            <a:pPr lvl="1"/>
            <a:r>
              <a:rPr lang="en-US" altLang="ko-KR" dirty="0" smtClean="0"/>
              <a:t>Accelerating search speed</a:t>
            </a:r>
          </a:p>
          <a:p>
            <a:pPr lvl="1"/>
            <a:r>
              <a:rPr lang="en-US" altLang="ko-KR" dirty="0" smtClean="0"/>
              <a:t>B+-tree, Hash etc.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SQL</a:t>
            </a:r>
          </a:p>
          <a:p>
            <a:pPr marL="457200" lvl="1" indent="0">
              <a:buNone/>
            </a:pPr>
            <a:r>
              <a:rPr lang="en-US" altLang="ko-KR" dirty="0" smtClean="0"/>
              <a:t>CREATE INDEX </a:t>
            </a:r>
            <a:r>
              <a:rPr lang="en-US" altLang="ko-KR" dirty="0" err="1" smtClean="0"/>
              <a:t>ScoreIndex</a:t>
            </a:r>
            <a:r>
              <a:rPr lang="en-US" altLang="ko-KR" dirty="0" smtClean="0"/>
              <a:t> ON Student(score);</a:t>
            </a:r>
          </a:p>
          <a:p>
            <a:pPr marL="457200" lvl="1" indent="0">
              <a:buNone/>
            </a:pPr>
            <a:r>
              <a:rPr lang="en-US" altLang="ko-KR" dirty="0" smtClean="0"/>
              <a:t>CREATE INDEX </a:t>
            </a:r>
            <a:r>
              <a:rPr lang="en-US" altLang="ko-KR" dirty="0" err="1" smtClean="0"/>
              <a:t>KeyIndex</a:t>
            </a:r>
            <a:r>
              <a:rPr lang="en-US" altLang="ko-KR" dirty="0" smtClean="0"/>
              <a:t> ON Movies(title, year);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18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2ECA9-B356-4390-B29F-50A7A2FB3495}" type="slidenum">
              <a:rPr lang="en-US" altLang="ko-KR"/>
              <a:pPr/>
              <a:t>78</a:t>
            </a:fld>
            <a:endParaRPr lang="en-US" altLang="ko-KR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Materialized View</a:t>
            </a:r>
            <a:endParaRPr lang="en-US" altLang="ko-KR" dirty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42350" cy="4608512"/>
          </a:xfrm>
        </p:spPr>
        <p:txBody>
          <a:bodyPr/>
          <a:lstStyle/>
          <a:p>
            <a:r>
              <a:rPr lang="en-US" altLang="ko-KR" dirty="0" smtClean="0"/>
              <a:t>Simple View</a:t>
            </a:r>
          </a:p>
          <a:p>
            <a:pPr lvl="2">
              <a:buNone/>
            </a:pPr>
            <a:r>
              <a:rPr lang="en-US" altLang="ko-KR" dirty="0"/>
              <a:t>CREATE VIEW </a:t>
            </a:r>
            <a:r>
              <a:rPr lang="en-US" altLang="ko-KR" dirty="0" err="1"/>
              <a:t>CanDrink</a:t>
            </a:r>
            <a:r>
              <a:rPr lang="en-US" altLang="ko-KR" dirty="0"/>
              <a:t> AS</a:t>
            </a:r>
          </a:p>
          <a:p>
            <a:pPr lvl="2">
              <a:buNone/>
            </a:pPr>
            <a:r>
              <a:rPr lang="en-US" altLang="ko-KR" dirty="0"/>
              <a:t>		SELECT drinker, beer</a:t>
            </a:r>
          </a:p>
          <a:p>
            <a:pPr lvl="2">
              <a:buNone/>
            </a:pPr>
            <a:r>
              <a:rPr lang="en-US" altLang="ko-KR" dirty="0"/>
              <a:t>		FROM Frequents, Sells</a:t>
            </a:r>
          </a:p>
          <a:p>
            <a:pPr lvl="2">
              <a:buNone/>
            </a:pPr>
            <a:r>
              <a:rPr lang="en-US" altLang="ko-KR" dirty="0"/>
              <a:t>		</a:t>
            </a:r>
            <a:r>
              <a:rPr lang="en-US" altLang="ko-KR" dirty="0" smtClean="0"/>
              <a:t>WHERE </a:t>
            </a:r>
            <a:r>
              <a:rPr lang="en-US" altLang="ko-KR" dirty="0" err="1"/>
              <a:t>Frequents.bar</a:t>
            </a:r>
            <a:r>
              <a:rPr lang="en-US" altLang="ko-KR" dirty="0"/>
              <a:t> = </a:t>
            </a:r>
            <a:r>
              <a:rPr lang="en-US" altLang="ko-KR" dirty="0" err="1"/>
              <a:t>Sells.bar</a:t>
            </a:r>
            <a:r>
              <a:rPr lang="en-US" altLang="ko-KR" dirty="0" smtClean="0"/>
              <a:t>;</a:t>
            </a:r>
          </a:p>
          <a:p>
            <a:pPr lvl="2">
              <a:buNone/>
            </a:pPr>
            <a:endParaRPr lang="en-US" altLang="ko-KR" dirty="0"/>
          </a:p>
          <a:p>
            <a:r>
              <a:rPr lang="en-US" altLang="ko-KR" dirty="0" smtClean="0"/>
              <a:t>Materialized View</a:t>
            </a:r>
          </a:p>
          <a:p>
            <a:pPr lvl="2">
              <a:buNone/>
            </a:pPr>
            <a:r>
              <a:rPr lang="en-US" altLang="ko-KR" dirty="0"/>
              <a:t>CREATE </a:t>
            </a:r>
            <a:r>
              <a:rPr lang="en-US" altLang="ko-KR" dirty="0" smtClean="0"/>
              <a:t>MATERIALIZED VIEW </a:t>
            </a:r>
            <a:r>
              <a:rPr lang="en-US" altLang="ko-KR" dirty="0" err="1"/>
              <a:t>CanDrink</a:t>
            </a:r>
            <a:r>
              <a:rPr lang="en-US" altLang="ko-KR" dirty="0"/>
              <a:t> AS</a:t>
            </a:r>
          </a:p>
          <a:p>
            <a:pPr lvl="2">
              <a:buNone/>
            </a:pPr>
            <a:r>
              <a:rPr lang="en-US" altLang="ko-KR" dirty="0"/>
              <a:t>		SELECT drinker, beer</a:t>
            </a:r>
          </a:p>
          <a:p>
            <a:pPr lvl="2">
              <a:buNone/>
            </a:pPr>
            <a:r>
              <a:rPr lang="en-US" altLang="ko-KR" dirty="0"/>
              <a:t>		FROM Frequents, Sells</a:t>
            </a:r>
          </a:p>
          <a:p>
            <a:pPr lvl="2">
              <a:buNone/>
            </a:pPr>
            <a:r>
              <a:rPr lang="en-US" altLang="ko-KR" dirty="0"/>
              <a:t>		WHERE </a:t>
            </a:r>
            <a:r>
              <a:rPr lang="en-US" altLang="ko-KR" dirty="0" err="1"/>
              <a:t>Frequents.bar</a:t>
            </a:r>
            <a:r>
              <a:rPr lang="en-US" altLang="ko-KR" dirty="0"/>
              <a:t> = </a:t>
            </a:r>
            <a:r>
              <a:rPr lang="en-US" altLang="ko-KR" dirty="0" err="1"/>
              <a:t>Sells.bar</a:t>
            </a:r>
            <a:r>
              <a:rPr lang="en-US" altLang="ko-KR" dirty="0"/>
              <a:t>;</a:t>
            </a:r>
          </a:p>
          <a:p>
            <a:pPr lvl="2">
              <a:buNone/>
            </a:pPr>
            <a:endParaRPr lang="en-US" altLang="ko-KR" dirty="0"/>
          </a:p>
          <a:p>
            <a:r>
              <a:rPr lang="en-US" altLang="ko-KR" dirty="0" smtClean="0"/>
              <a:t>What's the difference?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1745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0EFEE2-0811-480D-863B-0ADC3482B7DD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7772400" cy="1008062"/>
          </a:xfrm>
        </p:spPr>
        <p:txBody>
          <a:bodyPr/>
          <a:lstStyle/>
          <a:p>
            <a:r>
              <a:rPr lang="en-US" altLang="ko-KR"/>
              <a:t>Dates and Times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7772400" cy="3352800"/>
          </a:xfrm>
        </p:spPr>
        <p:txBody>
          <a:bodyPr/>
          <a:lstStyle/>
          <a:p>
            <a:r>
              <a:rPr lang="en-US" altLang="ko-KR"/>
              <a:t>DATE and TIME are types in SQL.</a:t>
            </a:r>
          </a:p>
          <a:p>
            <a:r>
              <a:rPr lang="en-US" altLang="ko-KR"/>
              <a:t>The form of a date value is: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DATE </a:t>
            </a:r>
            <a:r>
              <a:rPr lang="en-US" altLang="ko-KR">
                <a:latin typeface="Tahoma" panose="020B0604030504040204" pitchFamily="34" charset="0"/>
              </a:rPr>
              <a:t>‘</a:t>
            </a:r>
            <a:r>
              <a:rPr lang="en-US" altLang="ko-KR"/>
              <a:t>yyyy-mm-dd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endParaRPr lang="en-US" altLang="ko-KR"/>
          </a:p>
          <a:p>
            <a:pPr lvl="1"/>
            <a:r>
              <a:rPr lang="en-US" altLang="ko-KR"/>
              <a:t>Example: DATE </a:t>
            </a:r>
            <a:r>
              <a:rPr lang="en-US" altLang="ko-KR">
                <a:latin typeface="Tahoma" panose="020B0604030504040204" pitchFamily="34" charset="0"/>
              </a:rPr>
              <a:t>‘</a:t>
            </a:r>
            <a:r>
              <a:rPr lang="en-US" altLang="ko-KR"/>
              <a:t>2002-09-30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 for Sept. 30, 2002.</a:t>
            </a:r>
          </a:p>
        </p:txBody>
      </p:sp>
    </p:spTree>
    <p:extLst>
      <p:ext uri="{BB962C8B-B14F-4D97-AF65-F5344CB8AC3E}">
        <p14:creationId xmlns:p14="http://schemas.microsoft.com/office/powerpoint/2010/main" val="16384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E2F65F-800C-4B9F-B490-1848D88FF7A7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404813"/>
            <a:ext cx="7772400" cy="1008062"/>
          </a:xfrm>
        </p:spPr>
        <p:txBody>
          <a:bodyPr/>
          <a:lstStyle/>
          <a:p>
            <a:r>
              <a:rPr lang="en-US" altLang="ko-KR"/>
              <a:t>Times as Values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569325" cy="4495800"/>
          </a:xfrm>
        </p:spPr>
        <p:txBody>
          <a:bodyPr/>
          <a:lstStyle/>
          <a:p>
            <a:r>
              <a:rPr lang="en-US" altLang="ko-KR"/>
              <a:t>The form of a time value is: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	TIME </a:t>
            </a:r>
            <a:r>
              <a:rPr lang="en-US" altLang="ko-KR">
                <a:latin typeface="Tahoma" panose="020B0604030504040204" pitchFamily="34" charset="0"/>
              </a:rPr>
              <a:t>‘</a:t>
            </a:r>
            <a:r>
              <a:rPr lang="en-US" altLang="ko-KR"/>
              <a:t>hh:mm:ss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endParaRPr lang="en-US" altLang="ko-KR"/>
          </a:p>
          <a:p>
            <a:pPr>
              <a:buFont typeface="Wingdings" panose="05000000000000000000" pitchFamily="2" charset="2"/>
              <a:buNone/>
            </a:pPr>
            <a:r>
              <a:rPr lang="en-US" altLang="ko-KR"/>
              <a:t>	with an optional decimal point and fractions of a second following.</a:t>
            </a:r>
          </a:p>
          <a:p>
            <a:pPr lvl="1"/>
            <a:r>
              <a:rPr lang="en-US" altLang="ko-KR"/>
              <a:t>Example: TIME 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15:30:02.5</a:t>
            </a:r>
            <a:r>
              <a:rPr lang="en-US" altLang="ko-KR">
                <a:latin typeface="Tahoma" panose="020B0604030504040204" pitchFamily="34" charset="0"/>
              </a:rPr>
              <a:t>’</a:t>
            </a:r>
            <a:r>
              <a:rPr lang="en-US" altLang="ko-KR"/>
              <a:t> = two and a half seconds after 3:30PM.</a:t>
            </a:r>
          </a:p>
        </p:txBody>
      </p:sp>
    </p:spTree>
    <p:extLst>
      <p:ext uri="{BB962C8B-B14F-4D97-AF65-F5344CB8AC3E}">
        <p14:creationId xmlns:p14="http://schemas.microsoft.com/office/powerpoint/2010/main" val="92129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3045</TotalTime>
  <Words>3262</Words>
  <Application>Microsoft Office PowerPoint</Application>
  <PresentationFormat>화면 슬라이드 쇼(4:3)</PresentationFormat>
  <Paragraphs>855</Paragraphs>
  <Slides>78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78</vt:i4>
      </vt:variant>
    </vt:vector>
  </HeadingPairs>
  <TitlesOfParts>
    <vt:vector size="89" baseType="lpstr">
      <vt:lpstr>Monotype Sorts</vt:lpstr>
      <vt:lpstr>굴림</vt:lpstr>
      <vt:lpstr>맑은 고딕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Office Theme</vt:lpstr>
      <vt:lpstr>SQL</vt:lpstr>
      <vt:lpstr>Why SQL?</vt:lpstr>
      <vt:lpstr>SQL standard</vt:lpstr>
      <vt:lpstr>Our Running Example</vt:lpstr>
      <vt:lpstr>Data Definition: Defining a Database Schema</vt:lpstr>
      <vt:lpstr>Declaring a Relation</vt:lpstr>
      <vt:lpstr>Elements of Table Declarations</vt:lpstr>
      <vt:lpstr>Dates and Times</vt:lpstr>
      <vt:lpstr>Times as Values</vt:lpstr>
      <vt:lpstr>Declaring Keys</vt:lpstr>
      <vt:lpstr>Declaring Multiattribute Keys</vt:lpstr>
      <vt:lpstr>PRIMARY KEY Versus UNIQUE</vt:lpstr>
      <vt:lpstr>Other Declarations for Attributes</vt:lpstr>
      <vt:lpstr>Effect of Defaults</vt:lpstr>
      <vt:lpstr>Adding Attributes</vt:lpstr>
      <vt:lpstr>Deleting Attributes</vt:lpstr>
      <vt:lpstr>Views</vt:lpstr>
      <vt:lpstr>Example: Accessing a View</vt:lpstr>
      <vt:lpstr>DMBS Optimization</vt:lpstr>
      <vt:lpstr>Data Manipulation: Select-From-Where Statements</vt:lpstr>
      <vt:lpstr>Example</vt:lpstr>
      <vt:lpstr>Operational Semantics</vt:lpstr>
      <vt:lpstr>* In SELECT clauses</vt:lpstr>
      <vt:lpstr>Renaming Attributes</vt:lpstr>
      <vt:lpstr>Expressions in SELECT Clauses</vt:lpstr>
      <vt:lpstr>Another Example: Constant Expressions</vt:lpstr>
      <vt:lpstr>Complex Conditions in WHERE Clause</vt:lpstr>
      <vt:lpstr>Patterns</vt:lpstr>
      <vt:lpstr>Example</vt:lpstr>
      <vt:lpstr>NULL Values</vt:lpstr>
      <vt:lpstr>Comparing NULL’s to Values</vt:lpstr>
      <vt:lpstr>Three-Valued Logic</vt:lpstr>
      <vt:lpstr>Surprising Example</vt:lpstr>
      <vt:lpstr>Reason: 2-Valued Laws != 3-Valued Laws</vt:lpstr>
      <vt:lpstr>Multi-Relation Queries</vt:lpstr>
      <vt:lpstr>Formal Semantics</vt:lpstr>
      <vt:lpstr>Operational Semantics</vt:lpstr>
      <vt:lpstr>Example</vt:lpstr>
      <vt:lpstr>When T is an empty set</vt:lpstr>
      <vt:lpstr>Explicit Tuple-Variables</vt:lpstr>
      <vt:lpstr>Union, Intersection, Difference</vt:lpstr>
      <vt:lpstr>Subqueries</vt:lpstr>
      <vt:lpstr>Subqueries That Return One Tuple</vt:lpstr>
      <vt:lpstr>Example</vt:lpstr>
      <vt:lpstr>Query + Subquery Solution</vt:lpstr>
      <vt:lpstr>Subqueries That Return More than one Tuple</vt:lpstr>
      <vt:lpstr>Example</vt:lpstr>
      <vt:lpstr>The Exists Operator</vt:lpstr>
      <vt:lpstr>Example Query with EXISTS</vt:lpstr>
      <vt:lpstr>The Operator ANY</vt:lpstr>
      <vt:lpstr>The Operator ALL</vt:lpstr>
      <vt:lpstr>Example</vt:lpstr>
      <vt:lpstr>Example</vt:lpstr>
      <vt:lpstr>Subqueries in FROM Clause</vt:lpstr>
      <vt:lpstr>JOIN</vt:lpstr>
      <vt:lpstr>Controlling Duplicate Elimination</vt:lpstr>
      <vt:lpstr>Controlling Duplicate Elimination</vt:lpstr>
      <vt:lpstr>Aggregations</vt:lpstr>
      <vt:lpstr>Eliminating Duplicates in an Aggregation</vt:lpstr>
      <vt:lpstr>NULL’s Ignored in Aggregation</vt:lpstr>
      <vt:lpstr>Grouping</vt:lpstr>
      <vt:lpstr>Example: Grouping</vt:lpstr>
      <vt:lpstr>Example: Grouping</vt:lpstr>
      <vt:lpstr>Restriction on SELECT Lists With Aggregation</vt:lpstr>
      <vt:lpstr>HAVING Clauses: Conditioned GROUP BY</vt:lpstr>
      <vt:lpstr>Example: HAVING</vt:lpstr>
      <vt:lpstr>Example: HAVING</vt:lpstr>
      <vt:lpstr>Database Modifications</vt:lpstr>
      <vt:lpstr>Insertion</vt:lpstr>
      <vt:lpstr>Specifying Attributes in INSERT</vt:lpstr>
      <vt:lpstr>Inserting Many Tuples</vt:lpstr>
      <vt:lpstr>Deletion</vt:lpstr>
      <vt:lpstr>Semantics of Deletion for Example A</vt:lpstr>
      <vt:lpstr>Updates</vt:lpstr>
      <vt:lpstr>Foreign Key</vt:lpstr>
      <vt:lpstr>Referential Constraint</vt:lpstr>
      <vt:lpstr>Index</vt:lpstr>
      <vt:lpstr>Materialized View</vt:lpstr>
    </vt:vector>
  </TitlesOfParts>
  <Company>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lik2</dc:creator>
  <cp:lastModifiedBy>LIK</cp:lastModifiedBy>
  <cp:revision>143</cp:revision>
  <dcterms:created xsi:type="dcterms:W3CDTF">2004-01-12T08:00:17Z</dcterms:created>
  <dcterms:modified xsi:type="dcterms:W3CDTF">2019-11-14T03:28:34Z</dcterms:modified>
</cp:coreProperties>
</file>