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0"/>
  </p:notesMasterIdLst>
  <p:sldIdLst>
    <p:sldId id="256" r:id="rId2"/>
    <p:sldId id="266" r:id="rId3"/>
    <p:sldId id="259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>
      <p:cViewPr varScale="1">
        <p:scale>
          <a:sx n="84" d="100"/>
          <a:sy n="84" d="100"/>
        </p:scale>
        <p:origin x="133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6D129-4E05-4E55-AB41-16FA92DFEB7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EA7D2-8E59-4CD0-87C0-0F5535EF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9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EA7D2-8E59-4CD0-87C0-0F5535EF01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8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AE81-9B59-4525-A192-110F78837454}" type="datetime1">
              <a:rPr lang="en-US" altLang="ko-KR" smtClean="0"/>
              <a:t>10/22/2019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7ADE-5663-49F9-BC8A-008A4D4183C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935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AE96-09F4-4401-9186-C2A237A22F6F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C90D1-1B8E-49C3-AAA4-10ECA54AD100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8920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9644-ADA6-44B0-B25B-0797971D7420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1E05-BFD2-489A-8E4D-CBC6014E652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299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7094"/>
            <a:ext cx="8928992" cy="903634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E3AF-68AE-427D-B908-0F20845969E0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AF8F-E873-4394-A749-91E58A240E82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375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7D2-F273-417F-8B30-EBB50A81B457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C023-0403-4EEC-8F03-A905A23E38C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2750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B382-F465-4691-B106-315C4200D01D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5AB1-3856-4B9D-B4F3-EE4BC941CC5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18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595C-D604-45A0-8264-64A547710F1E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215F-3268-4BA1-9E67-9D1EEABC049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895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2F8B-587E-4597-8AEB-DFDBFECAEAF3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8501-5DE0-4276-95E3-AEC23CA3EB2E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3806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9DF6-0D07-41B4-BEBF-C61D12432111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5B31-3973-4518-8081-CDA53E63C324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5415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B8F5-CD01-4291-93B9-55340ABB3215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BC90-ADF8-41D3-9F06-65A87E11B4D4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1763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42F5-74A1-44B9-B671-695AF17BDEB6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0A4C-C2FC-4CF1-A0C7-79253D5B516F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074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96" y="20222"/>
            <a:ext cx="9001000" cy="903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40768"/>
            <a:ext cx="7886700" cy="4836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718975F-DE76-4299-9CE9-8DB45D5AA2BB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0B33571-0DD4-4E8E-AA22-C0B78FE0D9A2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278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q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ostgresql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nterprisedb.com/products-services-training/pgdownload#window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PostgreSQL tutorial</a:t>
            </a:r>
            <a:endParaRPr lang="en-US" altLang="ko-K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2019, </a:t>
            </a:r>
            <a:r>
              <a:rPr lang="en-US" altLang="ko-KR" dirty="0"/>
              <a:t>Fall</a:t>
            </a:r>
          </a:p>
          <a:p>
            <a:r>
              <a:rPr lang="en-US" altLang="ko-KR" dirty="0"/>
              <a:t>Pusan National </a:t>
            </a:r>
            <a:r>
              <a:rPr lang="en-US" altLang="ko-KR" dirty="0" smtClean="0"/>
              <a:t>University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PostgreSQL?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988840"/>
            <a:ext cx="7886700" cy="4188123"/>
          </a:xfrm>
        </p:spPr>
        <p:txBody>
          <a:bodyPr/>
          <a:lstStyle/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www.postgresql.org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r>
              <a:rPr lang="en-US" altLang="ko-KR" dirty="0" smtClean="0"/>
              <a:t>The world’s most advanced </a:t>
            </a:r>
            <a:r>
              <a:rPr lang="en-US" altLang="ko-KR" dirty="0" smtClean="0">
                <a:solidFill>
                  <a:srgbClr val="FF0000"/>
                </a:solidFill>
              </a:rPr>
              <a:t>open source</a:t>
            </a:r>
            <a:r>
              <a:rPr lang="en-US" altLang="ko-KR" dirty="0" smtClean="0"/>
              <a:t> database</a:t>
            </a:r>
          </a:p>
          <a:p>
            <a:r>
              <a:rPr lang="en-US" altLang="ko-KR" dirty="0" smtClean="0"/>
              <a:t>Object-relational database (ORDBMS)</a:t>
            </a:r>
          </a:p>
          <a:p>
            <a:r>
              <a:rPr lang="en-US" altLang="ko-KR" dirty="0" smtClean="0"/>
              <a:t>Cross-platform</a:t>
            </a:r>
          </a:p>
          <a:p>
            <a:r>
              <a:rPr lang="en-US" altLang="ko-KR" dirty="0" smtClean="0"/>
              <a:t>Latest Version : </a:t>
            </a:r>
            <a:r>
              <a:rPr lang="en-US" altLang="ko-KR" dirty="0" smtClean="0"/>
              <a:t>12 in Oct. 2019 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AF8F-E873-4394-A749-91E58A240E82}" type="slidenum">
              <a:rPr lang="en-US" altLang="ko-KR" smtClean="0"/>
              <a:pPr/>
              <a:t>2</a:t>
            </a:fld>
            <a:endParaRPr lang="en-US" altLang="ko-KR"/>
          </a:p>
        </p:txBody>
      </p:sp>
      <p:grpSp>
        <p:nvGrpSpPr>
          <p:cNvPr id="8" name="그룹 7"/>
          <p:cNvGrpSpPr/>
          <p:nvPr/>
        </p:nvGrpSpPr>
        <p:grpSpPr>
          <a:xfrm>
            <a:off x="628650" y="1099319"/>
            <a:ext cx="4191000" cy="762000"/>
            <a:chOff x="781050" y="1151062"/>
            <a:chExt cx="4191000" cy="762000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1151062"/>
              <a:ext cx="2000250" cy="762000"/>
            </a:xfrm>
            <a:prstGeom prst="rect">
              <a:avLst/>
            </a:prstGeom>
          </p:spPr>
        </p:pic>
        <p:pic>
          <p:nvPicPr>
            <p:cNvPr id="7" name="내용 개체 틀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50" y="1151062"/>
              <a:ext cx="2190750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66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Download PostgreSQL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Go to this URL</a:t>
            </a:r>
            <a:endParaRPr lang="en-US" altLang="ko-KR" dirty="0" smtClean="0">
              <a:hlinkClick r:id="rId2"/>
            </a:endParaRPr>
          </a:p>
          <a:p>
            <a:r>
              <a:rPr lang="en-US" altLang="ko-KR" dirty="0" smtClean="0">
                <a:hlinkClick r:id="rId2"/>
              </a:rPr>
              <a:t>http</a:t>
            </a:r>
            <a:r>
              <a:rPr lang="en-US" altLang="ko-KR" dirty="0">
                <a:hlinkClick r:id="rId2"/>
              </a:rPr>
              <a:t>://</a:t>
            </a:r>
            <a:r>
              <a:rPr lang="en-US" altLang="ko-KR" dirty="0" smtClean="0">
                <a:hlinkClick r:id="rId2"/>
              </a:rPr>
              <a:t>www.enterprisedb.com/products-services-training/pgdownload#windows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Select v 9.6.11 and choose OS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AF8F-E873-4394-A749-91E58A240E82}" type="slidenum">
              <a:rPr lang="en-US" altLang="ko-KR" smtClean="0"/>
              <a:pPr/>
              <a:t>3</a:t>
            </a:fld>
            <a:endParaRPr lang="en-US" altLang="ko-KR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996952"/>
            <a:ext cx="68484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PostgreSQL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Lunch downloaded file(postgresql-9.6.1-xxx.exe)</a:t>
            </a:r>
          </a:p>
          <a:p>
            <a:r>
              <a:rPr lang="en-US" altLang="ko-KR" dirty="0" err="1" smtClean="0"/>
              <a:t>Next..next..next..and</a:t>
            </a:r>
            <a:r>
              <a:rPr lang="en-US" altLang="ko-KR" dirty="0" smtClean="0"/>
              <a:t> set your password! And next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379607"/>
            <a:ext cx="3844816" cy="297922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260" y="2636761"/>
            <a:ext cx="3838106" cy="293896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14" y="2899061"/>
            <a:ext cx="3824686" cy="299264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2580" y="3191673"/>
            <a:ext cx="3811266" cy="297922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5375" y="3191673"/>
            <a:ext cx="3817976" cy="2999359"/>
          </a:xfrm>
          <a:prstGeom prst="rect">
            <a:avLst/>
          </a:prstGeom>
        </p:spPr>
      </p:pic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altLang="ko-K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279" y="2445311"/>
            <a:ext cx="3574198" cy="278687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Stack Builder?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When the installation ends, you can choose this option</a:t>
            </a:r>
          </a:p>
          <a:p>
            <a:pPr lvl="1"/>
            <a:r>
              <a:rPr lang="en-US" altLang="ko-KR" dirty="0" smtClean="0"/>
              <a:t>You can use the JDBC installation on Stack Builder</a:t>
            </a:r>
          </a:p>
          <a:p>
            <a:pPr lvl="1"/>
            <a:r>
              <a:rPr lang="en-US" altLang="ko-KR" dirty="0" smtClean="0"/>
              <a:t>Other options? If you want, do it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AF8F-E873-4394-A749-91E58A240E82}" type="slidenum">
              <a:rPr lang="en-US" altLang="ko-KR" smtClean="0"/>
              <a:pPr/>
              <a:t>5</a:t>
            </a:fld>
            <a:endParaRPr lang="en-US" altLang="ko-KR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663205"/>
            <a:ext cx="3942866" cy="269314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228" y="3663205"/>
            <a:ext cx="3930369" cy="269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9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Launch </a:t>
            </a:r>
            <a:r>
              <a:rPr lang="en-US" altLang="ko-KR" dirty="0" err="1" smtClean="0"/>
              <a:t>pgAdmin</a:t>
            </a:r>
            <a:r>
              <a:rPr lang="en-US" altLang="ko-KR" dirty="0" smtClean="0"/>
              <a:t> 4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AF8F-E873-4394-A749-91E58A240E82}" type="slidenum">
              <a:rPr lang="en-US" altLang="ko-KR" smtClean="0"/>
              <a:pPr/>
              <a:t>6</a:t>
            </a:fld>
            <a:endParaRPr lang="en-US" altLang="ko-KR"/>
          </a:p>
        </p:txBody>
      </p:sp>
      <p:grpSp>
        <p:nvGrpSpPr>
          <p:cNvPr id="10" name="그룹 9"/>
          <p:cNvGrpSpPr/>
          <p:nvPr/>
        </p:nvGrpSpPr>
        <p:grpSpPr>
          <a:xfrm>
            <a:off x="584564" y="1209413"/>
            <a:ext cx="6330664" cy="5074196"/>
            <a:chOff x="584564" y="1209413"/>
            <a:chExt cx="6330664" cy="5074196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564" y="1209413"/>
              <a:ext cx="6330664" cy="507419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051720" y="3645024"/>
              <a:ext cx="2930610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smtClean="0"/>
                <a:t>This is main screen</a:t>
              </a:r>
              <a:endParaRPr lang="ko-KR" altLang="en-US" sz="2400" b="1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1271714" y="1228178"/>
            <a:ext cx="6324622" cy="5062114"/>
            <a:chOff x="2012470" y="1765283"/>
            <a:chExt cx="6324622" cy="5062114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2470" y="1765283"/>
              <a:ext cx="6324622" cy="506211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324754" y="4115705"/>
              <a:ext cx="3857146" cy="83099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 smtClean="0"/>
                <a:t>Select </a:t>
              </a:r>
              <a:r>
                <a:rPr lang="en-US" altLang="ko-KR" sz="2400" b="1" dirty="0" err="1" smtClean="0"/>
                <a:t>PostgrSQL</a:t>
              </a:r>
              <a:r>
                <a:rPr lang="en-US" altLang="ko-KR" sz="2400" b="1" dirty="0" smtClean="0"/>
                <a:t> 9.6</a:t>
              </a:r>
            </a:p>
            <a:p>
              <a:pPr algn="ctr"/>
              <a:r>
                <a:rPr lang="en-US" altLang="ko-KR" sz="2400" b="1" dirty="0" smtClean="0"/>
                <a:t>And enter your passwords</a:t>
              </a:r>
              <a:endParaRPr lang="ko-KR" altLang="en-US" sz="2400" b="1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2042839" y="1210584"/>
            <a:ext cx="6336704" cy="5056073"/>
            <a:chOff x="8748464" y="1578652"/>
            <a:chExt cx="6336704" cy="5056073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48464" y="1578652"/>
              <a:ext cx="6336704" cy="505607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908704" y="2546182"/>
              <a:ext cx="4081567" cy="12003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 smtClean="0"/>
                <a:t>Databases </a:t>
              </a:r>
              <a:r>
                <a:rPr lang="en-US" altLang="ko-KR" sz="2400" b="1" dirty="0" smtClean="0">
                  <a:sym typeface="Wingdings" panose="05000000000000000000" pitchFamily="2" charset="2"/>
                </a:rPr>
                <a:t> </a:t>
              </a:r>
              <a:r>
                <a:rPr lang="en-US" altLang="ko-KR" sz="2400" b="1" dirty="0" err="1" smtClean="0">
                  <a:sym typeface="Wingdings" panose="05000000000000000000" pitchFamily="2" charset="2"/>
                </a:rPr>
                <a:t>postgres</a:t>
              </a:r>
              <a:r>
                <a:rPr lang="en-US" altLang="ko-KR" sz="2400" b="1" dirty="0">
                  <a:sym typeface="Wingdings" panose="05000000000000000000" pitchFamily="2" charset="2"/>
                </a:rPr>
                <a:t> </a:t>
              </a:r>
              <a:endParaRPr lang="en-US" altLang="ko-KR" sz="2400" b="1" dirty="0" smtClean="0">
                <a:sym typeface="Wingdings" panose="05000000000000000000" pitchFamily="2" charset="2"/>
              </a:endParaRPr>
            </a:p>
            <a:p>
              <a:pPr marL="342900" indent="-342900" algn="ctr">
                <a:buFont typeface="Wingdings" panose="05000000000000000000" pitchFamily="2" charset="2"/>
                <a:buChar char="à"/>
              </a:pPr>
              <a:r>
                <a:rPr lang="en-US" altLang="ko-KR" sz="2400" b="1" dirty="0" smtClean="0">
                  <a:sym typeface="Wingdings" panose="05000000000000000000" pitchFamily="2" charset="2"/>
                </a:rPr>
                <a:t>Schemas  public</a:t>
              </a:r>
            </a:p>
            <a:p>
              <a:pPr marL="342900" indent="-342900" algn="ctr">
                <a:buFont typeface="Wingdings" panose="05000000000000000000" pitchFamily="2" charset="2"/>
                <a:buChar char="à"/>
              </a:pPr>
              <a:r>
                <a:rPr lang="en-US" altLang="ko-KR" sz="2400" b="1" dirty="0">
                  <a:sym typeface="Wingdings" panose="05000000000000000000" pitchFamily="2" charset="2"/>
                </a:rPr>
                <a:t>t</a:t>
              </a:r>
              <a:r>
                <a:rPr lang="en-US" altLang="ko-KR" sz="2400" b="1" dirty="0" smtClean="0">
                  <a:sym typeface="Wingdings" panose="05000000000000000000" pitchFamily="2" charset="2"/>
                </a:rPr>
                <a:t>ables  Create  Table</a:t>
              </a:r>
              <a:endParaRPr lang="ko-KR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33002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Create Table 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65018" y="906132"/>
            <a:ext cx="7886700" cy="4836195"/>
          </a:xfrm>
        </p:spPr>
        <p:txBody>
          <a:bodyPr/>
          <a:lstStyle/>
          <a:p>
            <a:pPr lvl="2">
              <a:buNone/>
            </a:pPr>
            <a:r>
              <a:rPr lang="en-US" altLang="ko-KR" dirty="0">
                <a:latin typeface="Courier New" panose="02070309020205020404" pitchFamily="49" charset="0"/>
              </a:rPr>
              <a:t>CREATE TABLE Beers (</a:t>
            </a:r>
          </a:p>
          <a:p>
            <a:pPr lvl="2">
              <a:buNone/>
            </a:pPr>
            <a:r>
              <a:rPr lang="en-US" altLang="ko-KR" dirty="0">
                <a:latin typeface="Courier New" panose="02070309020205020404" pitchFamily="49" charset="0"/>
              </a:rPr>
              <a:t>			name	</a:t>
            </a:r>
            <a:r>
              <a:rPr lang="en-US" altLang="ko-KR" dirty="0" smtClean="0">
                <a:latin typeface="Courier New" panose="02070309020205020404" pitchFamily="49" charset="0"/>
              </a:rPr>
              <a:t>CHAR(20),</a:t>
            </a:r>
            <a:endParaRPr lang="en-US" altLang="ko-KR" dirty="0">
              <a:latin typeface="Courier New" panose="02070309020205020404" pitchFamily="49" charset="0"/>
            </a:endParaRPr>
          </a:p>
          <a:p>
            <a:pPr lvl="2">
              <a:buNone/>
            </a:pPr>
            <a:r>
              <a:rPr lang="en-US" altLang="ko-KR" dirty="0">
                <a:latin typeface="Courier New" panose="02070309020205020404" pitchFamily="49" charset="0"/>
              </a:rPr>
              <a:t>			</a:t>
            </a:r>
            <a:r>
              <a:rPr lang="en-US" altLang="ko-KR" dirty="0" err="1">
                <a:latin typeface="Courier New" panose="02070309020205020404" pitchFamily="49" charset="0"/>
              </a:rPr>
              <a:t>manf</a:t>
            </a:r>
            <a:r>
              <a:rPr lang="en-US" altLang="ko-KR" dirty="0">
                <a:latin typeface="Courier New" panose="02070309020205020404" pitchFamily="49" charset="0"/>
              </a:rPr>
              <a:t>	CHAR(20</a:t>
            </a:r>
            <a:r>
              <a:rPr lang="en-US" altLang="ko-KR" dirty="0" smtClean="0">
                <a:latin typeface="Courier New" panose="02070309020205020404" pitchFamily="49" charset="0"/>
              </a:rPr>
              <a:t>),</a:t>
            </a:r>
          </a:p>
          <a:p>
            <a:pPr lvl="2">
              <a:buNone/>
            </a:pPr>
            <a:r>
              <a:rPr lang="en-US" altLang="ko-KR" dirty="0">
                <a:latin typeface="Courier New" panose="02070309020205020404" pitchFamily="49" charset="0"/>
              </a:rPr>
              <a:t>	</a:t>
            </a:r>
            <a:r>
              <a:rPr lang="en-US" altLang="ko-KR" dirty="0" smtClean="0">
                <a:latin typeface="Courier New" panose="02070309020205020404" pitchFamily="49" charset="0"/>
              </a:rPr>
              <a:t>		PRIMARY KEY (name)</a:t>
            </a:r>
            <a:endParaRPr lang="en-US" altLang="ko-KR" dirty="0">
              <a:latin typeface="Courier New" panose="02070309020205020404" pitchFamily="49" charset="0"/>
            </a:endParaRPr>
          </a:p>
          <a:p>
            <a:pPr lvl="2">
              <a:buNone/>
            </a:pPr>
            <a:r>
              <a:rPr lang="en-US" altLang="ko-KR" dirty="0">
                <a:latin typeface="Courier New" panose="02070309020205020404" pitchFamily="49" charset="0"/>
              </a:rPr>
              <a:t>		);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AF8F-E873-4394-A749-91E58A240E82}" type="slidenum">
              <a:rPr lang="en-US" altLang="ko-KR" smtClean="0"/>
              <a:pPr/>
              <a:t>7</a:t>
            </a:fld>
            <a:endParaRPr lang="en-US" altLang="ko-KR"/>
          </a:p>
        </p:txBody>
      </p:sp>
      <p:grpSp>
        <p:nvGrpSpPr>
          <p:cNvPr id="10" name="그룹 9"/>
          <p:cNvGrpSpPr/>
          <p:nvPr/>
        </p:nvGrpSpPr>
        <p:grpSpPr>
          <a:xfrm>
            <a:off x="247063" y="2208775"/>
            <a:ext cx="5824800" cy="4452377"/>
            <a:chOff x="467544" y="2489839"/>
            <a:chExt cx="4801373" cy="3848429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44" y="2489839"/>
              <a:ext cx="4801373" cy="384842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436560" y="4183220"/>
              <a:ext cx="2427268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 smtClean="0"/>
                <a:t>Set Table Name</a:t>
              </a:r>
              <a:endParaRPr lang="ko-KR" altLang="en-US" sz="2400" b="1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997065" y="2213775"/>
            <a:ext cx="5815694" cy="4440124"/>
            <a:chOff x="4946605" y="2789392"/>
            <a:chExt cx="4793867" cy="383783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6605" y="2789392"/>
              <a:ext cx="4793867" cy="38378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032349" y="4423458"/>
              <a:ext cx="4582500" cy="103750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 smtClean="0"/>
                <a:t>Add Columns</a:t>
              </a:r>
            </a:p>
            <a:p>
              <a:pPr algn="ctr"/>
              <a:r>
                <a:rPr lang="en-US" altLang="ko-KR" sz="2400" b="1" dirty="0" smtClean="0"/>
                <a:t>※PostgreSQL don’t support char type</a:t>
              </a:r>
            </a:p>
            <a:p>
              <a:pPr algn="ctr"/>
              <a:r>
                <a:rPr lang="en-US" altLang="ko-KR" sz="2400" b="1" dirty="0" smtClean="0"/>
                <a:t>instead, offer character type </a:t>
              </a:r>
              <a:endParaRPr lang="ko-KR" altLang="en-US" sz="2400" b="1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1691680" y="2213775"/>
            <a:ext cx="5890574" cy="4481211"/>
            <a:chOff x="7140989" y="3186075"/>
            <a:chExt cx="4855590" cy="3873352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0989" y="3186075"/>
              <a:ext cx="4855590" cy="387335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62166" y="4891919"/>
              <a:ext cx="4334841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 smtClean="0"/>
                <a:t>Then, SQL is auto-generated</a:t>
              </a:r>
              <a:endParaRPr lang="ko-KR" altLang="en-US" sz="2400" b="1"/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2452506" y="2204864"/>
            <a:ext cx="5863910" cy="4481211"/>
            <a:chOff x="3948200" y="-971849"/>
            <a:chExt cx="4833611" cy="3873352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48200" y="-971849"/>
              <a:ext cx="4833611" cy="387335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932040" y="883234"/>
              <a:ext cx="3122971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 smtClean="0"/>
                <a:t>Beer table is created</a:t>
              </a:r>
              <a:endParaRPr lang="ko-KR" altLang="en-US" sz="2400" b="1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4499992" y="1405937"/>
              <a:ext cx="864096" cy="65725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588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Insert the record and check the results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8028" y="980728"/>
            <a:ext cx="7886700" cy="4836195"/>
          </a:xfrm>
        </p:spPr>
        <p:txBody>
          <a:bodyPr/>
          <a:lstStyle/>
          <a:p>
            <a:pPr lvl="2">
              <a:buNone/>
            </a:pPr>
            <a:r>
              <a:rPr lang="en-US" altLang="ko-KR" dirty="0" smtClean="0">
                <a:latin typeface="Courier New" panose="02070309020205020404" pitchFamily="49" charset="0"/>
              </a:rPr>
              <a:t>INSERT INTO </a:t>
            </a:r>
            <a:r>
              <a:rPr lang="en-US" altLang="ko-KR" dirty="0">
                <a:latin typeface="Courier New" panose="02070309020205020404" pitchFamily="49" charset="0"/>
              </a:rPr>
              <a:t>Beers </a:t>
            </a:r>
            <a:r>
              <a:rPr lang="en-US" altLang="ko-KR" dirty="0" smtClean="0">
                <a:latin typeface="Courier New" panose="02070309020205020404" pitchFamily="49" charset="0"/>
              </a:rPr>
              <a:t>(name, </a:t>
            </a:r>
            <a:r>
              <a:rPr lang="en-US" altLang="ko-KR" dirty="0" err="1" smtClean="0">
                <a:latin typeface="Courier New" panose="02070309020205020404" pitchFamily="49" charset="0"/>
              </a:rPr>
              <a:t>manf</a:t>
            </a:r>
            <a:r>
              <a:rPr lang="en-US" altLang="ko-KR" dirty="0" smtClean="0">
                <a:latin typeface="Courier New" panose="02070309020205020404" pitchFamily="49" charset="0"/>
              </a:rPr>
              <a:t>)</a:t>
            </a:r>
          </a:p>
          <a:p>
            <a:pPr lvl="2">
              <a:buNone/>
            </a:pPr>
            <a:r>
              <a:rPr lang="en-US" altLang="ko-KR" dirty="0" smtClean="0">
                <a:latin typeface="Courier New" panose="02070309020205020404" pitchFamily="49" charset="0"/>
              </a:rPr>
              <a:t>VALUES (‘Cass’, ‘OB’);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AF8F-E873-4394-A749-91E58A240E82}" type="slidenum">
              <a:rPr lang="en-US" altLang="ko-KR" smtClean="0"/>
              <a:pPr/>
              <a:t>8</a:t>
            </a:fld>
            <a:endParaRPr lang="en-US" altLang="ko-KR"/>
          </a:p>
        </p:txBody>
      </p:sp>
      <p:grpSp>
        <p:nvGrpSpPr>
          <p:cNvPr id="12" name="그룹 11"/>
          <p:cNvGrpSpPr/>
          <p:nvPr/>
        </p:nvGrpSpPr>
        <p:grpSpPr>
          <a:xfrm>
            <a:off x="286987" y="1827488"/>
            <a:ext cx="5322670" cy="4254085"/>
            <a:chOff x="336015" y="1820160"/>
            <a:chExt cx="5322670" cy="4254085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015" y="1820160"/>
              <a:ext cx="5322670" cy="425408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87086" y="4941168"/>
              <a:ext cx="4820550" cy="83099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 smtClean="0"/>
                <a:t>Select table(Beer) and right click</a:t>
              </a:r>
            </a:p>
            <a:p>
              <a:pPr algn="ctr"/>
              <a:r>
                <a:rPr lang="en-US" altLang="ko-KR" sz="2400" b="1" dirty="0" smtClean="0">
                  <a:sym typeface="Wingdings" panose="05000000000000000000" pitchFamily="2" charset="2"/>
                </a:rPr>
                <a:t> Scripts  INSERT Script</a:t>
              </a:r>
              <a:endParaRPr lang="ko-KR" altLang="en-US" sz="2400" b="1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067684" y="1827488"/>
            <a:ext cx="5307477" cy="4259149"/>
            <a:chOff x="3398364" y="5384944"/>
            <a:chExt cx="5307477" cy="4259149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8364" y="5384944"/>
              <a:ext cx="5307477" cy="425914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804541" y="7986511"/>
              <a:ext cx="4495141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 smtClean="0"/>
                <a:t>Write Insert query and execute</a:t>
              </a:r>
              <a:endParaRPr lang="ko-KR" altLang="en-US" sz="2400" b="1"/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2844049" y="2673208"/>
            <a:ext cx="1224136" cy="4964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601495" y="2360678"/>
            <a:ext cx="355954" cy="2348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1763688" y="1827488"/>
            <a:ext cx="5312543" cy="4269279"/>
            <a:chOff x="5350997" y="3140968"/>
            <a:chExt cx="5312543" cy="4269279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50997" y="3140968"/>
              <a:ext cx="5312543" cy="426927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784273" y="5851444"/>
              <a:ext cx="2597186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 smtClean="0"/>
                <a:t>Execution results</a:t>
              </a:r>
              <a:endParaRPr lang="ko-KR" altLang="en-US" sz="2400" b="1"/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2559688" y="1827488"/>
            <a:ext cx="5307478" cy="4249021"/>
            <a:chOff x="9350232" y="-459432"/>
            <a:chExt cx="5307478" cy="4249021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50232" y="-459432"/>
              <a:ext cx="5307478" cy="424902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900592" y="464749"/>
              <a:ext cx="4400565" cy="12003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 smtClean="0"/>
                <a:t>Check insertion result</a:t>
              </a:r>
            </a:p>
            <a:p>
              <a:pPr algn="ctr"/>
              <a:r>
                <a:rPr lang="en-US" altLang="ko-KR" sz="2400" b="1" dirty="0" smtClean="0"/>
                <a:t>Select table and right click</a:t>
              </a:r>
            </a:p>
            <a:p>
              <a:pPr algn="ctr"/>
              <a:r>
                <a:rPr lang="en-US" altLang="ko-KR" sz="2400" b="1" dirty="0" smtClean="0">
                  <a:sym typeface="Wingdings" panose="05000000000000000000" pitchFamily="2" charset="2"/>
                </a:rPr>
                <a:t> View Data  View all Rows</a:t>
              </a:r>
              <a:endParaRPr lang="ko-KR" altLang="en-US" sz="2400" b="1"/>
            </a:p>
          </p:txBody>
        </p:sp>
      </p:grpSp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3322" y="1827488"/>
            <a:ext cx="5327736" cy="4249021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4976045" y="3554336"/>
            <a:ext cx="1003268" cy="5065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384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2936</TotalTime>
  <Words>220</Words>
  <Application>Microsoft Office PowerPoint</Application>
  <PresentationFormat>화면 슬라이드 쇼(4:3)</PresentationFormat>
  <Paragraphs>57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굴림</vt:lpstr>
      <vt:lpstr>맑은 고딕</vt:lpstr>
      <vt:lpstr>Arial</vt:lpstr>
      <vt:lpstr>Calibri</vt:lpstr>
      <vt:lpstr>Courier New</vt:lpstr>
      <vt:lpstr>Wingdings</vt:lpstr>
      <vt:lpstr>Office Theme</vt:lpstr>
      <vt:lpstr>PostgreSQL tutorial</vt:lpstr>
      <vt:lpstr>What is PostgreSQL?</vt:lpstr>
      <vt:lpstr>Download PostgreSQL</vt:lpstr>
      <vt:lpstr>Install PostgreSQL</vt:lpstr>
      <vt:lpstr>Stack Builder? </vt:lpstr>
      <vt:lpstr>Launch pgAdmin 4</vt:lpstr>
      <vt:lpstr>Create Table </vt:lpstr>
      <vt:lpstr>Insert the record and check the results</vt:lpstr>
    </vt:vector>
  </TitlesOfParts>
  <Company>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lik2</dc:creator>
  <cp:lastModifiedBy>LIK</cp:lastModifiedBy>
  <cp:revision>159</cp:revision>
  <dcterms:created xsi:type="dcterms:W3CDTF">2004-01-12T08:00:17Z</dcterms:created>
  <dcterms:modified xsi:type="dcterms:W3CDTF">2019-10-22T04:10:31Z</dcterms:modified>
</cp:coreProperties>
</file>